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29195713" cy="42803763"/>
  <p:notesSz cx="6858000" cy="9144000"/>
  <p:defaultTextStyle>
    <a:defPPr>
      <a:defRPr lang="fr-FR"/>
    </a:defPPr>
    <a:lvl1pPr algn="l" defTabSz="3454400" rtl="0" eaLnBrk="0" fontAlgn="base" hangingPunct="0">
      <a:spcBef>
        <a:spcPct val="0"/>
      </a:spcBef>
      <a:spcAft>
        <a:spcPct val="0"/>
      </a:spcAft>
      <a:defRPr sz="68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1727200" indent="-1270000" algn="l" defTabSz="3454400" rtl="0" eaLnBrk="0" fontAlgn="base" hangingPunct="0">
      <a:spcBef>
        <a:spcPct val="0"/>
      </a:spcBef>
      <a:spcAft>
        <a:spcPct val="0"/>
      </a:spcAft>
      <a:defRPr sz="68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3454400" indent="-2540000" algn="l" defTabSz="3454400" rtl="0" eaLnBrk="0" fontAlgn="base" hangingPunct="0">
      <a:spcBef>
        <a:spcPct val="0"/>
      </a:spcBef>
      <a:spcAft>
        <a:spcPct val="0"/>
      </a:spcAft>
      <a:defRPr sz="68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5183188" indent="-3811588" algn="l" defTabSz="3454400" rtl="0" eaLnBrk="0" fontAlgn="base" hangingPunct="0">
      <a:spcBef>
        <a:spcPct val="0"/>
      </a:spcBef>
      <a:spcAft>
        <a:spcPct val="0"/>
      </a:spcAft>
      <a:defRPr sz="68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6910388" indent="-5081588" algn="l" defTabSz="3454400" rtl="0" eaLnBrk="0" fontAlgn="base" hangingPunct="0">
      <a:spcBef>
        <a:spcPct val="0"/>
      </a:spcBef>
      <a:spcAft>
        <a:spcPct val="0"/>
      </a:spcAft>
      <a:defRPr sz="68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68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68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68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68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3481">
          <p15:clr>
            <a:srgbClr val="A4A3A4"/>
          </p15:clr>
        </p15:guide>
        <p15:guide id="2" pos="919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66"/>
    <a:srgbClr val="6600FF"/>
    <a:srgbClr val="66FF33"/>
    <a:srgbClr val="990000"/>
    <a:srgbClr val="FF66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015" autoAdjust="0"/>
    <p:restoredTop sz="95507" autoAdjust="0"/>
  </p:normalViewPr>
  <p:slideViewPr>
    <p:cSldViewPr snapToGrid="0">
      <p:cViewPr>
        <p:scale>
          <a:sx n="30" d="100"/>
          <a:sy n="30" d="100"/>
        </p:scale>
        <p:origin x="-1254" y="-72"/>
      </p:cViewPr>
      <p:guideLst>
        <p:guide orient="horz" pos="13481"/>
        <p:guide pos="91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34A91-F290-46ED-B566-6318EF01D2B1}" type="datetimeFigureOut">
              <a:rPr lang="fr-FR" smtClean="0"/>
              <a:pPr/>
              <a:t>18/10/2017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980E1-0DFC-4E66-8CAE-54E7805DEE7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3616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89679" y="7005156"/>
            <a:ext cx="24816356" cy="14902051"/>
          </a:xfrm>
        </p:spPr>
        <p:txBody>
          <a:bodyPr anchor="b"/>
          <a:lstStyle>
            <a:lvl1pPr algn="ctr">
              <a:defRPr sz="19157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49464" y="22481887"/>
            <a:ext cx="21896785" cy="10334331"/>
          </a:xfrm>
        </p:spPr>
        <p:txBody>
          <a:bodyPr/>
          <a:lstStyle>
            <a:lvl1pPr marL="0" indent="0" algn="ctr">
              <a:buNone/>
              <a:defRPr sz="7663"/>
            </a:lvl1pPr>
            <a:lvl2pPr marL="1459794" indent="0" algn="ctr">
              <a:buNone/>
              <a:defRPr sz="6386"/>
            </a:lvl2pPr>
            <a:lvl3pPr marL="2919588" indent="0" algn="ctr">
              <a:buNone/>
              <a:defRPr sz="5747"/>
            </a:lvl3pPr>
            <a:lvl4pPr marL="4379382" indent="0" algn="ctr">
              <a:buNone/>
              <a:defRPr sz="5109"/>
            </a:lvl4pPr>
            <a:lvl5pPr marL="5839176" indent="0" algn="ctr">
              <a:buNone/>
              <a:defRPr sz="5109"/>
            </a:lvl5pPr>
            <a:lvl6pPr marL="7298969" indent="0" algn="ctr">
              <a:buNone/>
              <a:defRPr sz="5109"/>
            </a:lvl6pPr>
            <a:lvl7pPr marL="8758763" indent="0" algn="ctr">
              <a:buNone/>
              <a:defRPr sz="5109"/>
            </a:lvl7pPr>
            <a:lvl8pPr marL="10218557" indent="0" algn="ctr">
              <a:buNone/>
              <a:defRPr sz="5109"/>
            </a:lvl8pPr>
            <a:lvl9pPr marL="11678351" indent="0" algn="ctr">
              <a:buNone/>
              <a:defRPr sz="5109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2E547-80DE-4F17-99E9-651D118FE119}" type="datetimeFigureOut">
              <a:rPr lang="fr-FR"/>
              <a:pPr>
                <a:defRPr/>
              </a:pPr>
              <a:t>18/10/2017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70DEC-7594-489B-92F6-7D9AB35F273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C988C-324A-4FEC-B88E-9C0BA59353DE}" type="datetimeFigureOut">
              <a:rPr lang="fr-FR"/>
              <a:pPr>
                <a:defRPr/>
              </a:pPr>
              <a:t>18/10/2017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3F905-7DD6-4757-8962-C19C64696C3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893184" y="2278904"/>
            <a:ext cx="6295326" cy="3627421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07207" y="2278904"/>
            <a:ext cx="18521030" cy="3627421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B8B9B-0CE6-4319-BDC7-C7E5B24B67ED}" type="datetimeFigureOut">
              <a:rPr lang="fr-FR"/>
              <a:pPr>
                <a:defRPr/>
              </a:pPr>
              <a:t>18/10/2017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D38C0-94DF-42D2-8670-CDB43C75F63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5C0AF-5643-49B9-95CA-58734A397143}" type="datetimeFigureOut">
              <a:rPr lang="fr-FR"/>
              <a:pPr>
                <a:defRPr/>
              </a:pPr>
              <a:t>18/10/2017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287AC-80BE-4284-A0FB-B0408DDB738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2001" y="10671229"/>
            <a:ext cx="25181302" cy="17805173"/>
          </a:xfrm>
        </p:spPr>
        <p:txBody>
          <a:bodyPr anchor="b"/>
          <a:lstStyle>
            <a:lvl1pPr>
              <a:defRPr sz="19157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2001" y="28644846"/>
            <a:ext cx="25181302" cy="9363320"/>
          </a:xfrm>
        </p:spPr>
        <p:txBody>
          <a:bodyPr/>
          <a:lstStyle>
            <a:lvl1pPr marL="0" indent="0">
              <a:buNone/>
              <a:defRPr sz="7663">
                <a:solidFill>
                  <a:schemeClr val="tx1"/>
                </a:solidFill>
              </a:defRPr>
            </a:lvl1pPr>
            <a:lvl2pPr marL="1459794" indent="0">
              <a:buNone/>
              <a:defRPr sz="6386">
                <a:solidFill>
                  <a:schemeClr val="tx1">
                    <a:tint val="75000"/>
                  </a:schemeClr>
                </a:solidFill>
              </a:defRPr>
            </a:lvl2pPr>
            <a:lvl3pPr marL="2919588" indent="0">
              <a:buNone/>
              <a:defRPr sz="5747">
                <a:solidFill>
                  <a:schemeClr val="tx1">
                    <a:tint val="75000"/>
                  </a:schemeClr>
                </a:solidFill>
              </a:defRPr>
            </a:lvl3pPr>
            <a:lvl4pPr marL="4379382" indent="0">
              <a:buNone/>
              <a:defRPr sz="5109">
                <a:solidFill>
                  <a:schemeClr val="tx1">
                    <a:tint val="75000"/>
                  </a:schemeClr>
                </a:solidFill>
              </a:defRPr>
            </a:lvl4pPr>
            <a:lvl5pPr marL="5839176" indent="0">
              <a:buNone/>
              <a:defRPr sz="5109">
                <a:solidFill>
                  <a:schemeClr val="tx1">
                    <a:tint val="75000"/>
                  </a:schemeClr>
                </a:solidFill>
              </a:defRPr>
            </a:lvl5pPr>
            <a:lvl6pPr marL="7298969" indent="0">
              <a:buNone/>
              <a:defRPr sz="5109">
                <a:solidFill>
                  <a:schemeClr val="tx1">
                    <a:tint val="75000"/>
                  </a:schemeClr>
                </a:solidFill>
              </a:defRPr>
            </a:lvl6pPr>
            <a:lvl7pPr marL="8758763" indent="0">
              <a:buNone/>
              <a:defRPr sz="5109">
                <a:solidFill>
                  <a:schemeClr val="tx1">
                    <a:tint val="75000"/>
                  </a:schemeClr>
                </a:solidFill>
              </a:defRPr>
            </a:lvl7pPr>
            <a:lvl8pPr marL="10218557" indent="0">
              <a:buNone/>
              <a:defRPr sz="5109">
                <a:solidFill>
                  <a:schemeClr val="tx1">
                    <a:tint val="75000"/>
                  </a:schemeClr>
                </a:solidFill>
              </a:defRPr>
            </a:lvl8pPr>
            <a:lvl9pPr marL="11678351" indent="0">
              <a:buNone/>
              <a:defRPr sz="51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01A53-8260-46E0-96D2-53E3AB18230C}" type="datetimeFigureOut">
              <a:rPr lang="fr-FR"/>
              <a:pPr>
                <a:defRPr/>
              </a:pPr>
              <a:t>18/10/2017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9D14F-9D78-4C80-8D49-B0B1BBC7E43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7205" y="11394520"/>
            <a:ext cx="12408178" cy="2715859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80330" y="11394520"/>
            <a:ext cx="12408178" cy="2715859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6A8F6-4ECE-4E7F-B8BD-3F0845F882A4}" type="datetimeFigureOut">
              <a:rPr lang="fr-FR"/>
              <a:pPr>
                <a:defRPr/>
              </a:pPr>
              <a:t>18/10/2017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E9C86-A8AD-44BF-B944-E020A1E69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008" y="2278913"/>
            <a:ext cx="25181302" cy="82734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1011" y="10492870"/>
            <a:ext cx="12351153" cy="5142393"/>
          </a:xfrm>
        </p:spPr>
        <p:txBody>
          <a:bodyPr anchor="b"/>
          <a:lstStyle>
            <a:lvl1pPr marL="0" indent="0">
              <a:buNone/>
              <a:defRPr sz="7663" b="1"/>
            </a:lvl1pPr>
            <a:lvl2pPr marL="1459794" indent="0">
              <a:buNone/>
              <a:defRPr sz="6386" b="1"/>
            </a:lvl2pPr>
            <a:lvl3pPr marL="2919588" indent="0">
              <a:buNone/>
              <a:defRPr sz="5747" b="1"/>
            </a:lvl3pPr>
            <a:lvl4pPr marL="4379382" indent="0">
              <a:buNone/>
              <a:defRPr sz="5109" b="1"/>
            </a:lvl4pPr>
            <a:lvl5pPr marL="5839176" indent="0">
              <a:buNone/>
              <a:defRPr sz="5109" b="1"/>
            </a:lvl5pPr>
            <a:lvl6pPr marL="7298969" indent="0">
              <a:buNone/>
              <a:defRPr sz="5109" b="1"/>
            </a:lvl6pPr>
            <a:lvl7pPr marL="8758763" indent="0">
              <a:buNone/>
              <a:defRPr sz="5109" b="1"/>
            </a:lvl7pPr>
            <a:lvl8pPr marL="10218557" indent="0">
              <a:buNone/>
              <a:defRPr sz="5109" b="1"/>
            </a:lvl8pPr>
            <a:lvl9pPr marL="11678351" indent="0">
              <a:buNone/>
              <a:defRPr sz="5109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11011" y="15635264"/>
            <a:ext cx="12351153" cy="2299711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780331" y="10492870"/>
            <a:ext cx="12411981" cy="5142393"/>
          </a:xfrm>
        </p:spPr>
        <p:txBody>
          <a:bodyPr anchor="b"/>
          <a:lstStyle>
            <a:lvl1pPr marL="0" indent="0">
              <a:buNone/>
              <a:defRPr sz="7663" b="1"/>
            </a:lvl1pPr>
            <a:lvl2pPr marL="1459794" indent="0">
              <a:buNone/>
              <a:defRPr sz="6386" b="1"/>
            </a:lvl2pPr>
            <a:lvl3pPr marL="2919588" indent="0">
              <a:buNone/>
              <a:defRPr sz="5747" b="1"/>
            </a:lvl3pPr>
            <a:lvl4pPr marL="4379382" indent="0">
              <a:buNone/>
              <a:defRPr sz="5109" b="1"/>
            </a:lvl4pPr>
            <a:lvl5pPr marL="5839176" indent="0">
              <a:buNone/>
              <a:defRPr sz="5109" b="1"/>
            </a:lvl5pPr>
            <a:lvl6pPr marL="7298969" indent="0">
              <a:buNone/>
              <a:defRPr sz="5109" b="1"/>
            </a:lvl6pPr>
            <a:lvl7pPr marL="8758763" indent="0">
              <a:buNone/>
              <a:defRPr sz="5109" b="1"/>
            </a:lvl7pPr>
            <a:lvl8pPr marL="10218557" indent="0">
              <a:buNone/>
              <a:defRPr sz="5109" b="1"/>
            </a:lvl8pPr>
            <a:lvl9pPr marL="11678351" indent="0">
              <a:buNone/>
              <a:defRPr sz="5109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780331" y="15635264"/>
            <a:ext cx="12411981" cy="2299711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BE489-8D02-4845-987F-A3A51EB4CFE1}" type="datetimeFigureOut">
              <a:rPr lang="fr-FR"/>
              <a:pPr>
                <a:defRPr/>
              </a:pPr>
              <a:t>18/10/2017</a:t>
            </a:fld>
            <a:endParaRPr lang="fr-F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64EA8-B0E9-49F1-8B30-2F3E437CEF5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22448-40A2-4BAF-AF0B-596F8D2F9EB2}" type="datetimeFigureOut">
              <a:rPr lang="fr-FR"/>
              <a:pPr>
                <a:defRPr/>
              </a:pPr>
              <a:t>18/10/2017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D466F-E285-4F98-9680-74F632CAA0E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F868D-FE3B-49E5-9A2A-66CEDF064C19}" type="datetimeFigureOut">
              <a:rPr lang="fr-FR"/>
              <a:pPr>
                <a:defRPr/>
              </a:pPr>
              <a:t>18/10/2017</a:t>
            </a:fld>
            <a:endParaRPr lang="fr-F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218E8-6E9B-419A-AAE2-1621AC1BEBC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008" y="2853584"/>
            <a:ext cx="9416377" cy="9987545"/>
          </a:xfrm>
        </p:spPr>
        <p:txBody>
          <a:bodyPr anchor="b"/>
          <a:lstStyle>
            <a:lvl1pPr>
              <a:defRPr sz="10217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11981" y="6162959"/>
            <a:ext cx="14780330" cy="30418415"/>
          </a:xfrm>
        </p:spPr>
        <p:txBody>
          <a:bodyPr/>
          <a:lstStyle>
            <a:lvl1pPr>
              <a:defRPr sz="10217"/>
            </a:lvl1pPr>
            <a:lvl2pPr>
              <a:defRPr sz="8940"/>
            </a:lvl2pPr>
            <a:lvl3pPr>
              <a:defRPr sz="7663"/>
            </a:lvl3pPr>
            <a:lvl4pPr>
              <a:defRPr sz="6386"/>
            </a:lvl4pPr>
            <a:lvl5pPr>
              <a:defRPr sz="6386"/>
            </a:lvl5pPr>
            <a:lvl6pPr>
              <a:defRPr sz="6386"/>
            </a:lvl6pPr>
            <a:lvl7pPr>
              <a:defRPr sz="6386"/>
            </a:lvl7pPr>
            <a:lvl8pPr>
              <a:defRPr sz="6386"/>
            </a:lvl8pPr>
            <a:lvl9pPr>
              <a:defRPr sz="638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008" y="12841129"/>
            <a:ext cx="9416377" cy="23789780"/>
          </a:xfrm>
        </p:spPr>
        <p:txBody>
          <a:bodyPr/>
          <a:lstStyle>
            <a:lvl1pPr marL="0" indent="0">
              <a:buNone/>
              <a:defRPr sz="5109"/>
            </a:lvl1pPr>
            <a:lvl2pPr marL="1459794" indent="0">
              <a:buNone/>
              <a:defRPr sz="4470"/>
            </a:lvl2pPr>
            <a:lvl3pPr marL="2919588" indent="0">
              <a:buNone/>
              <a:defRPr sz="3831"/>
            </a:lvl3pPr>
            <a:lvl4pPr marL="4379382" indent="0">
              <a:buNone/>
              <a:defRPr sz="3193"/>
            </a:lvl4pPr>
            <a:lvl5pPr marL="5839176" indent="0">
              <a:buNone/>
              <a:defRPr sz="3193"/>
            </a:lvl5pPr>
            <a:lvl6pPr marL="7298969" indent="0">
              <a:buNone/>
              <a:defRPr sz="3193"/>
            </a:lvl6pPr>
            <a:lvl7pPr marL="8758763" indent="0">
              <a:buNone/>
              <a:defRPr sz="3193"/>
            </a:lvl7pPr>
            <a:lvl8pPr marL="10218557" indent="0">
              <a:buNone/>
              <a:defRPr sz="3193"/>
            </a:lvl8pPr>
            <a:lvl9pPr marL="11678351" indent="0">
              <a:buNone/>
              <a:defRPr sz="3193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9099A-0D7E-4367-BE78-EF28A1CB43F1}" type="datetimeFigureOut">
              <a:rPr lang="fr-FR"/>
              <a:pPr>
                <a:defRPr/>
              </a:pPr>
              <a:t>18/10/2017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8D094-E3B2-4A74-BDE3-8A3CBA5FBA7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008" y="2853584"/>
            <a:ext cx="9416377" cy="9987545"/>
          </a:xfrm>
        </p:spPr>
        <p:txBody>
          <a:bodyPr anchor="b"/>
          <a:lstStyle>
            <a:lvl1pPr>
              <a:defRPr sz="10217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411981" y="6162959"/>
            <a:ext cx="14780330" cy="30418415"/>
          </a:xfrm>
        </p:spPr>
        <p:txBody>
          <a:bodyPr rtlCol="0">
            <a:normAutofit/>
          </a:bodyPr>
          <a:lstStyle>
            <a:lvl1pPr marL="0" indent="0">
              <a:buNone/>
              <a:defRPr sz="10217"/>
            </a:lvl1pPr>
            <a:lvl2pPr marL="1459794" indent="0">
              <a:buNone/>
              <a:defRPr sz="8940"/>
            </a:lvl2pPr>
            <a:lvl3pPr marL="2919588" indent="0">
              <a:buNone/>
              <a:defRPr sz="7663"/>
            </a:lvl3pPr>
            <a:lvl4pPr marL="4379382" indent="0">
              <a:buNone/>
              <a:defRPr sz="6386"/>
            </a:lvl4pPr>
            <a:lvl5pPr marL="5839176" indent="0">
              <a:buNone/>
              <a:defRPr sz="6386"/>
            </a:lvl5pPr>
            <a:lvl6pPr marL="7298969" indent="0">
              <a:buNone/>
              <a:defRPr sz="6386"/>
            </a:lvl6pPr>
            <a:lvl7pPr marL="8758763" indent="0">
              <a:buNone/>
              <a:defRPr sz="6386"/>
            </a:lvl7pPr>
            <a:lvl8pPr marL="10218557" indent="0">
              <a:buNone/>
              <a:defRPr sz="6386"/>
            </a:lvl8pPr>
            <a:lvl9pPr marL="11678351" indent="0">
              <a:buNone/>
              <a:defRPr sz="638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008" y="12841129"/>
            <a:ext cx="9416377" cy="23789780"/>
          </a:xfrm>
        </p:spPr>
        <p:txBody>
          <a:bodyPr/>
          <a:lstStyle>
            <a:lvl1pPr marL="0" indent="0">
              <a:buNone/>
              <a:defRPr sz="5109"/>
            </a:lvl1pPr>
            <a:lvl2pPr marL="1459794" indent="0">
              <a:buNone/>
              <a:defRPr sz="4470"/>
            </a:lvl2pPr>
            <a:lvl3pPr marL="2919588" indent="0">
              <a:buNone/>
              <a:defRPr sz="3831"/>
            </a:lvl3pPr>
            <a:lvl4pPr marL="4379382" indent="0">
              <a:buNone/>
              <a:defRPr sz="3193"/>
            </a:lvl4pPr>
            <a:lvl5pPr marL="5839176" indent="0">
              <a:buNone/>
              <a:defRPr sz="3193"/>
            </a:lvl5pPr>
            <a:lvl6pPr marL="7298969" indent="0">
              <a:buNone/>
              <a:defRPr sz="3193"/>
            </a:lvl6pPr>
            <a:lvl7pPr marL="8758763" indent="0">
              <a:buNone/>
              <a:defRPr sz="3193"/>
            </a:lvl7pPr>
            <a:lvl8pPr marL="10218557" indent="0">
              <a:buNone/>
              <a:defRPr sz="3193"/>
            </a:lvl8pPr>
            <a:lvl9pPr marL="11678351" indent="0">
              <a:buNone/>
              <a:defRPr sz="3193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E0F8C-696F-4666-9EDE-2B12E8550667}" type="datetimeFigureOut">
              <a:rPr lang="fr-FR"/>
              <a:pPr>
                <a:defRPr/>
              </a:pPr>
              <a:t>18/10/2017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4B46C-B3DE-413D-9666-42559BE2EDB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006600" y="2279650"/>
            <a:ext cx="25182513" cy="827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it-IT" smtClean="0"/>
              <a:t>Modifiez le style du titre</a:t>
            </a:r>
            <a:endParaRPr lang="en-US" altLang="it-IT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006600" y="11395075"/>
            <a:ext cx="25182513" cy="2715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it-IT" smtClean="0"/>
              <a:t>Modifiez les styles du texte du masque</a:t>
            </a:r>
          </a:p>
          <a:p>
            <a:pPr lvl="1"/>
            <a:r>
              <a:rPr lang="fr-FR" altLang="it-IT" smtClean="0"/>
              <a:t>Deuxième niveau</a:t>
            </a:r>
          </a:p>
          <a:p>
            <a:pPr lvl="2"/>
            <a:r>
              <a:rPr lang="fr-FR" altLang="it-IT" smtClean="0"/>
              <a:t>Troisième niveau</a:t>
            </a:r>
          </a:p>
          <a:p>
            <a:pPr lvl="3"/>
            <a:r>
              <a:rPr lang="fr-FR" altLang="it-IT" smtClean="0"/>
              <a:t>Quatrième niveau</a:t>
            </a:r>
          </a:p>
          <a:p>
            <a:pPr lvl="4"/>
            <a:r>
              <a:rPr lang="fr-FR" altLang="it-IT" smtClean="0"/>
              <a:t>Cinquième niveau</a:t>
            </a:r>
            <a:endParaRPr lang="en-US" altLang="it-I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06600" y="39673213"/>
            <a:ext cx="6569075" cy="2278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3455975" eaLnBrk="1" fontAlgn="auto" hangingPunct="1">
              <a:spcBef>
                <a:spcPts val="0"/>
              </a:spcBef>
              <a:spcAft>
                <a:spcPts val="0"/>
              </a:spcAft>
              <a:defRPr sz="383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0B6263C-96EC-4306-A485-1E1DB2A58C54}" type="datetimeFigureOut">
              <a:rPr lang="fr-FR"/>
              <a:pPr>
                <a:defRPr/>
              </a:pPr>
              <a:t>18/10/2017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71050" y="39673213"/>
            <a:ext cx="9853613" cy="2278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3455975" eaLnBrk="1" fontAlgn="auto" hangingPunct="1">
              <a:spcBef>
                <a:spcPts val="0"/>
              </a:spcBef>
              <a:spcAft>
                <a:spcPts val="0"/>
              </a:spcAft>
              <a:defRPr sz="383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620038" y="39673213"/>
            <a:ext cx="6569075" cy="22780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8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9169E5B-CB0F-480C-B89F-CAAAA89FEFF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9194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29194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4000">
          <a:solidFill>
            <a:schemeClr val="tx1"/>
          </a:solidFill>
          <a:latin typeface="Calibri Light" pitchFamily="34" charset="0"/>
        </a:defRPr>
      </a:lvl2pPr>
      <a:lvl3pPr algn="l" defTabSz="29194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4000">
          <a:solidFill>
            <a:schemeClr val="tx1"/>
          </a:solidFill>
          <a:latin typeface="Calibri Light" pitchFamily="34" charset="0"/>
        </a:defRPr>
      </a:lvl3pPr>
      <a:lvl4pPr algn="l" defTabSz="29194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4000">
          <a:solidFill>
            <a:schemeClr val="tx1"/>
          </a:solidFill>
          <a:latin typeface="Calibri Light" pitchFamily="34" charset="0"/>
        </a:defRPr>
      </a:lvl4pPr>
      <a:lvl5pPr algn="l" defTabSz="29194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4000">
          <a:solidFill>
            <a:schemeClr val="tx1"/>
          </a:solidFill>
          <a:latin typeface="Calibri Light" pitchFamily="34" charset="0"/>
        </a:defRPr>
      </a:lvl5pPr>
      <a:lvl6pPr marL="457200" algn="l" defTabSz="2919413" rtl="0" fontAlgn="base">
        <a:lnSpc>
          <a:spcPct val="90000"/>
        </a:lnSpc>
        <a:spcBef>
          <a:spcPct val="0"/>
        </a:spcBef>
        <a:spcAft>
          <a:spcPct val="0"/>
        </a:spcAft>
        <a:defRPr sz="14000">
          <a:solidFill>
            <a:schemeClr val="tx1"/>
          </a:solidFill>
          <a:latin typeface="Calibri Light" pitchFamily="34" charset="0"/>
        </a:defRPr>
      </a:lvl6pPr>
      <a:lvl7pPr marL="914400" algn="l" defTabSz="2919413" rtl="0" fontAlgn="base">
        <a:lnSpc>
          <a:spcPct val="90000"/>
        </a:lnSpc>
        <a:spcBef>
          <a:spcPct val="0"/>
        </a:spcBef>
        <a:spcAft>
          <a:spcPct val="0"/>
        </a:spcAft>
        <a:defRPr sz="14000">
          <a:solidFill>
            <a:schemeClr val="tx1"/>
          </a:solidFill>
          <a:latin typeface="Calibri Light" pitchFamily="34" charset="0"/>
        </a:defRPr>
      </a:lvl7pPr>
      <a:lvl8pPr marL="1371600" algn="l" defTabSz="2919413" rtl="0" fontAlgn="base">
        <a:lnSpc>
          <a:spcPct val="90000"/>
        </a:lnSpc>
        <a:spcBef>
          <a:spcPct val="0"/>
        </a:spcBef>
        <a:spcAft>
          <a:spcPct val="0"/>
        </a:spcAft>
        <a:defRPr sz="14000">
          <a:solidFill>
            <a:schemeClr val="tx1"/>
          </a:solidFill>
          <a:latin typeface="Calibri Light" pitchFamily="34" charset="0"/>
        </a:defRPr>
      </a:lvl8pPr>
      <a:lvl9pPr marL="1828800" algn="l" defTabSz="2919413" rtl="0" fontAlgn="base">
        <a:lnSpc>
          <a:spcPct val="90000"/>
        </a:lnSpc>
        <a:spcBef>
          <a:spcPct val="0"/>
        </a:spcBef>
        <a:spcAft>
          <a:spcPct val="0"/>
        </a:spcAft>
        <a:defRPr sz="14000">
          <a:solidFill>
            <a:schemeClr val="tx1"/>
          </a:solidFill>
          <a:latin typeface="Calibri Light" pitchFamily="34" charset="0"/>
        </a:defRPr>
      </a:lvl9pPr>
    </p:titleStyle>
    <p:bodyStyle>
      <a:lvl1pPr marL="728663" indent="-728663" algn="l" defTabSz="2919413" rtl="0" eaLnBrk="0" fontAlgn="base" hangingPunct="0">
        <a:lnSpc>
          <a:spcPct val="90000"/>
        </a:lnSpc>
        <a:spcBef>
          <a:spcPts val="3188"/>
        </a:spcBef>
        <a:spcAft>
          <a:spcPct val="0"/>
        </a:spcAft>
        <a:buFont typeface="Arial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1pPr>
      <a:lvl2pPr marL="2189163" indent="-728663" algn="l" defTabSz="2919413" rtl="0" eaLnBrk="0" fontAlgn="base" hangingPunct="0">
        <a:lnSpc>
          <a:spcPct val="90000"/>
        </a:lnSpc>
        <a:spcBef>
          <a:spcPts val="1600"/>
        </a:spcBef>
        <a:spcAft>
          <a:spcPct val="0"/>
        </a:spcAft>
        <a:buFont typeface="Arial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2pPr>
      <a:lvl3pPr marL="3648075" indent="-728663" algn="l" defTabSz="2919413" rtl="0" eaLnBrk="0" fontAlgn="base" hangingPunct="0">
        <a:lnSpc>
          <a:spcPct val="90000"/>
        </a:lnSpc>
        <a:spcBef>
          <a:spcPts val="1600"/>
        </a:spcBef>
        <a:spcAft>
          <a:spcPct val="0"/>
        </a:spcAft>
        <a:buFont typeface="Arial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3pPr>
      <a:lvl4pPr marL="5108575" indent="-728663" algn="l" defTabSz="2919413" rtl="0" eaLnBrk="0" fontAlgn="base" hangingPunct="0">
        <a:lnSpc>
          <a:spcPct val="90000"/>
        </a:lnSpc>
        <a:spcBef>
          <a:spcPts val="1600"/>
        </a:spcBef>
        <a:spcAft>
          <a:spcPct val="0"/>
        </a:spcAft>
        <a:buFont typeface="Arial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6567488" indent="-728663" algn="l" defTabSz="2919413" rtl="0" eaLnBrk="0" fontAlgn="base" hangingPunct="0">
        <a:lnSpc>
          <a:spcPct val="90000"/>
        </a:lnSpc>
        <a:spcBef>
          <a:spcPts val="1600"/>
        </a:spcBef>
        <a:spcAft>
          <a:spcPct val="0"/>
        </a:spcAft>
        <a:buFont typeface="Arial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8028866" indent="-729897" algn="l" defTabSz="2919588" rtl="0" eaLnBrk="1" latinLnBrk="0" hangingPunct="1">
        <a:lnSpc>
          <a:spcPct val="90000"/>
        </a:lnSpc>
        <a:spcBef>
          <a:spcPts val="1596"/>
        </a:spcBef>
        <a:buFont typeface="Arial" panose="020B0604020202020204" pitchFamily="34" charset="0"/>
        <a:buChar char="•"/>
        <a:defRPr sz="5747" kern="1200">
          <a:solidFill>
            <a:schemeClr val="tx1"/>
          </a:solidFill>
          <a:latin typeface="+mn-lt"/>
          <a:ea typeface="+mn-ea"/>
          <a:cs typeface="+mn-cs"/>
        </a:defRPr>
      </a:lvl6pPr>
      <a:lvl7pPr marL="9488660" indent="-729897" algn="l" defTabSz="2919588" rtl="0" eaLnBrk="1" latinLnBrk="0" hangingPunct="1">
        <a:lnSpc>
          <a:spcPct val="90000"/>
        </a:lnSpc>
        <a:spcBef>
          <a:spcPts val="1596"/>
        </a:spcBef>
        <a:buFont typeface="Arial" panose="020B0604020202020204" pitchFamily="34" charset="0"/>
        <a:buChar char="•"/>
        <a:defRPr sz="5747" kern="1200">
          <a:solidFill>
            <a:schemeClr val="tx1"/>
          </a:solidFill>
          <a:latin typeface="+mn-lt"/>
          <a:ea typeface="+mn-ea"/>
          <a:cs typeface="+mn-cs"/>
        </a:defRPr>
      </a:lvl7pPr>
      <a:lvl8pPr marL="10948454" indent="-729897" algn="l" defTabSz="2919588" rtl="0" eaLnBrk="1" latinLnBrk="0" hangingPunct="1">
        <a:lnSpc>
          <a:spcPct val="90000"/>
        </a:lnSpc>
        <a:spcBef>
          <a:spcPts val="1596"/>
        </a:spcBef>
        <a:buFont typeface="Arial" panose="020B0604020202020204" pitchFamily="34" charset="0"/>
        <a:buChar char="•"/>
        <a:defRPr sz="5747" kern="1200">
          <a:solidFill>
            <a:schemeClr val="tx1"/>
          </a:solidFill>
          <a:latin typeface="+mn-lt"/>
          <a:ea typeface="+mn-ea"/>
          <a:cs typeface="+mn-cs"/>
        </a:defRPr>
      </a:lvl8pPr>
      <a:lvl9pPr marL="12408248" indent="-729897" algn="l" defTabSz="2919588" rtl="0" eaLnBrk="1" latinLnBrk="0" hangingPunct="1">
        <a:lnSpc>
          <a:spcPct val="90000"/>
        </a:lnSpc>
        <a:spcBef>
          <a:spcPts val="1596"/>
        </a:spcBef>
        <a:buFont typeface="Arial" panose="020B0604020202020204" pitchFamily="34" charset="0"/>
        <a:buChar char="•"/>
        <a:defRPr sz="57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19588" rtl="0" eaLnBrk="1" latinLnBrk="0" hangingPunct="1">
        <a:defRPr sz="5747" kern="1200">
          <a:solidFill>
            <a:schemeClr val="tx1"/>
          </a:solidFill>
          <a:latin typeface="+mn-lt"/>
          <a:ea typeface="+mn-ea"/>
          <a:cs typeface="+mn-cs"/>
        </a:defRPr>
      </a:lvl1pPr>
      <a:lvl2pPr marL="1459794" algn="l" defTabSz="2919588" rtl="0" eaLnBrk="1" latinLnBrk="0" hangingPunct="1">
        <a:defRPr sz="5747" kern="1200">
          <a:solidFill>
            <a:schemeClr val="tx1"/>
          </a:solidFill>
          <a:latin typeface="+mn-lt"/>
          <a:ea typeface="+mn-ea"/>
          <a:cs typeface="+mn-cs"/>
        </a:defRPr>
      </a:lvl2pPr>
      <a:lvl3pPr marL="2919588" algn="l" defTabSz="2919588" rtl="0" eaLnBrk="1" latinLnBrk="0" hangingPunct="1">
        <a:defRPr sz="5747" kern="1200">
          <a:solidFill>
            <a:schemeClr val="tx1"/>
          </a:solidFill>
          <a:latin typeface="+mn-lt"/>
          <a:ea typeface="+mn-ea"/>
          <a:cs typeface="+mn-cs"/>
        </a:defRPr>
      </a:lvl3pPr>
      <a:lvl4pPr marL="4379382" algn="l" defTabSz="2919588" rtl="0" eaLnBrk="1" latinLnBrk="0" hangingPunct="1">
        <a:defRPr sz="5747" kern="1200">
          <a:solidFill>
            <a:schemeClr val="tx1"/>
          </a:solidFill>
          <a:latin typeface="+mn-lt"/>
          <a:ea typeface="+mn-ea"/>
          <a:cs typeface="+mn-cs"/>
        </a:defRPr>
      </a:lvl4pPr>
      <a:lvl5pPr marL="5839176" algn="l" defTabSz="2919588" rtl="0" eaLnBrk="1" latinLnBrk="0" hangingPunct="1">
        <a:defRPr sz="5747" kern="1200">
          <a:solidFill>
            <a:schemeClr val="tx1"/>
          </a:solidFill>
          <a:latin typeface="+mn-lt"/>
          <a:ea typeface="+mn-ea"/>
          <a:cs typeface="+mn-cs"/>
        </a:defRPr>
      </a:lvl5pPr>
      <a:lvl6pPr marL="7298969" algn="l" defTabSz="2919588" rtl="0" eaLnBrk="1" latinLnBrk="0" hangingPunct="1">
        <a:defRPr sz="5747" kern="1200">
          <a:solidFill>
            <a:schemeClr val="tx1"/>
          </a:solidFill>
          <a:latin typeface="+mn-lt"/>
          <a:ea typeface="+mn-ea"/>
          <a:cs typeface="+mn-cs"/>
        </a:defRPr>
      </a:lvl6pPr>
      <a:lvl7pPr marL="8758763" algn="l" defTabSz="2919588" rtl="0" eaLnBrk="1" latinLnBrk="0" hangingPunct="1">
        <a:defRPr sz="5747" kern="1200">
          <a:solidFill>
            <a:schemeClr val="tx1"/>
          </a:solidFill>
          <a:latin typeface="+mn-lt"/>
          <a:ea typeface="+mn-ea"/>
          <a:cs typeface="+mn-cs"/>
        </a:defRPr>
      </a:lvl7pPr>
      <a:lvl8pPr marL="10218557" algn="l" defTabSz="2919588" rtl="0" eaLnBrk="1" latinLnBrk="0" hangingPunct="1">
        <a:defRPr sz="5747" kern="1200">
          <a:solidFill>
            <a:schemeClr val="tx1"/>
          </a:solidFill>
          <a:latin typeface="+mn-lt"/>
          <a:ea typeface="+mn-ea"/>
          <a:cs typeface="+mn-cs"/>
        </a:defRPr>
      </a:lvl8pPr>
      <a:lvl9pPr marL="11678351" algn="l" defTabSz="2919588" rtl="0" eaLnBrk="1" latinLnBrk="0" hangingPunct="1">
        <a:defRPr sz="57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36"/>
          <p:cNvSpPr txBox="1">
            <a:spLocks noChangeArrowheads="1"/>
          </p:cNvSpPr>
          <p:nvPr/>
        </p:nvSpPr>
        <p:spPr bwMode="auto">
          <a:xfrm>
            <a:off x="4892040" y="441325"/>
            <a:ext cx="19828292" cy="5416466"/>
          </a:xfrm>
          <a:prstGeom prst="rect">
            <a:avLst/>
          </a:prstGeom>
          <a:solidFill>
            <a:schemeClr val="bg2"/>
          </a:soli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487288" tIns="243641" rIns="487288" bIns="243641">
            <a:spAutoFit/>
          </a:bodyPr>
          <a:lstStyle/>
          <a:p>
            <a:pPr algn="ctr"/>
            <a:r>
              <a:rPr lang="fr-FR" sz="4800" b="1" dirty="0" smtClean="0"/>
              <a:t>Fréquence de la dysfonction diastolique chez les hémodialysés chroniques à Kinshasa, République Démocratique du Congo</a:t>
            </a:r>
            <a:endParaRPr lang="fr-FR" sz="4800" b="1" dirty="0"/>
          </a:p>
          <a:p>
            <a:endParaRPr lang="fr-FR" sz="4400" b="1" dirty="0"/>
          </a:p>
          <a:p>
            <a:r>
              <a:rPr lang="fr-FR" sz="3600" u="sng" dirty="0" smtClean="0"/>
              <a:t>YM. </a:t>
            </a:r>
            <a:r>
              <a:rPr lang="fr-FR" sz="3600" u="sng" dirty="0" err="1" smtClean="0"/>
              <a:t>Engole</a:t>
            </a:r>
            <a:r>
              <a:rPr lang="fr-FR" sz="3600" u="sng" dirty="0" smtClean="0"/>
              <a:t> </a:t>
            </a:r>
            <a:r>
              <a:rPr lang="fr-FR" sz="3600" dirty="0"/>
              <a:t> </a:t>
            </a:r>
            <a:r>
              <a:rPr lang="fr-FR" sz="3600" baseline="30000" dirty="0" smtClean="0"/>
              <a:t>(1</a:t>
            </a:r>
            <a:r>
              <a:rPr lang="fr-FR" sz="3600" baseline="30000" dirty="0"/>
              <a:t>) </a:t>
            </a:r>
            <a:r>
              <a:rPr lang="fr-FR" sz="3600" dirty="0"/>
              <a:t>; </a:t>
            </a:r>
            <a:r>
              <a:rPr lang="fr-FR" sz="3600" dirty="0" smtClean="0"/>
              <a:t>EK. </a:t>
            </a:r>
            <a:r>
              <a:rPr lang="fr-FR" sz="3600" dirty="0" err="1" smtClean="0"/>
              <a:t>Sumaili</a:t>
            </a:r>
            <a:r>
              <a:rPr lang="fr-FR" sz="3600" dirty="0" smtClean="0"/>
              <a:t> </a:t>
            </a:r>
            <a:r>
              <a:rPr lang="fr-FR" sz="3600" baseline="30000" dirty="0"/>
              <a:t>(1) </a:t>
            </a:r>
            <a:r>
              <a:rPr lang="fr-FR" sz="3600" dirty="0"/>
              <a:t>; </a:t>
            </a:r>
            <a:r>
              <a:rPr lang="fr-FR" sz="3600" dirty="0" smtClean="0"/>
              <a:t>YN. </a:t>
            </a:r>
            <a:r>
              <a:rPr lang="fr-FR" sz="3600" dirty="0" err="1" smtClean="0"/>
              <a:t>Lubenga</a:t>
            </a:r>
            <a:r>
              <a:rPr lang="fr-FR" sz="3600" dirty="0" smtClean="0"/>
              <a:t> </a:t>
            </a:r>
            <a:r>
              <a:rPr lang="fr-FR" sz="3600" baseline="30000" dirty="0" smtClean="0"/>
              <a:t>(2) </a:t>
            </a:r>
            <a:r>
              <a:rPr lang="fr-FR" sz="3600" dirty="0"/>
              <a:t>; </a:t>
            </a:r>
            <a:r>
              <a:rPr lang="fr-FR" sz="3600" dirty="0" smtClean="0"/>
              <a:t>YM. </a:t>
            </a:r>
            <a:r>
              <a:rPr lang="fr-FR" sz="3600" dirty="0" err="1"/>
              <a:t>Nlandu</a:t>
            </a:r>
            <a:r>
              <a:rPr lang="fr-FR" sz="3600" dirty="0"/>
              <a:t> </a:t>
            </a:r>
            <a:r>
              <a:rPr lang="fr-FR" sz="3600" baseline="30000" dirty="0" smtClean="0"/>
              <a:t>(1</a:t>
            </a:r>
            <a:r>
              <a:rPr lang="fr-FR" sz="3600" baseline="30000" dirty="0"/>
              <a:t>) </a:t>
            </a:r>
            <a:r>
              <a:rPr lang="fr-FR" sz="3600" dirty="0" smtClean="0"/>
              <a:t>; JRR. </a:t>
            </a:r>
            <a:r>
              <a:rPr lang="fr-FR" sz="3600" dirty="0" err="1" smtClean="0"/>
              <a:t>Makulo</a:t>
            </a:r>
            <a:r>
              <a:rPr lang="fr-FR" sz="3600" dirty="0"/>
              <a:t> </a:t>
            </a:r>
            <a:r>
              <a:rPr lang="fr-FR" sz="3600" baseline="30000" dirty="0"/>
              <a:t>(1)</a:t>
            </a:r>
            <a:r>
              <a:rPr lang="fr-FR" sz="3600" dirty="0" smtClean="0"/>
              <a:t>; VM. </a:t>
            </a:r>
            <a:r>
              <a:rPr lang="fr-FR" sz="3600" dirty="0" err="1" smtClean="0"/>
              <a:t>Mokoli</a:t>
            </a:r>
            <a:r>
              <a:rPr lang="fr-FR" sz="3600" dirty="0" smtClean="0"/>
              <a:t> </a:t>
            </a:r>
            <a:r>
              <a:rPr lang="fr-FR" sz="3600" baseline="30000" dirty="0"/>
              <a:t>(1)</a:t>
            </a:r>
            <a:r>
              <a:rPr lang="fr-FR" sz="3600" dirty="0" smtClean="0"/>
              <a:t> </a:t>
            </a:r>
            <a:r>
              <a:rPr lang="fr-FR" sz="3600" dirty="0"/>
              <a:t>; </a:t>
            </a:r>
            <a:endParaRPr lang="fr-FR" sz="3600" dirty="0" smtClean="0"/>
          </a:p>
          <a:p>
            <a:r>
              <a:rPr lang="fr-FR" sz="3600" dirty="0"/>
              <a:t> </a:t>
            </a:r>
            <a:r>
              <a:rPr lang="fr-FR" sz="3600" dirty="0" smtClean="0"/>
              <a:t>A. </a:t>
            </a:r>
            <a:r>
              <a:rPr lang="fr-FR" sz="3600" dirty="0" err="1" smtClean="0"/>
              <a:t>Nkodila</a:t>
            </a:r>
            <a:r>
              <a:rPr lang="fr-FR" sz="3600" dirty="0" smtClean="0"/>
              <a:t> </a:t>
            </a:r>
            <a:r>
              <a:rPr lang="fr-FR" sz="3600" baseline="30000" dirty="0"/>
              <a:t>(1)</a:t>
            </a:r>
            <a:r>
              <a:rPr lang="fr-FR" sz="3600" dirty="0" smtClean="0"/>
              <a:t> </a:t>
            </a:r>
            <a:r>
              <a:rPr lang="fr-FR" sz="3600" dirty="0"/>
              <a:t>; </a:t>
            </a:r>
            <a:r>
              <a:rPr lang="fr-FR" sz="3600" dirty="0" smtClean="0"/>
              <a:t>JB. </a:t>
            </a:r>
            <a:r>
              <a:rPr lang="fr-FR" sz="3600" dirty="0" err="1" smtClean="0"/>
              <a:t>Bukabau</a:t>
            </a:r>
            <a:r>
              <a:rPr lang="fr-FR" sz="3600" dirty="0"/>
              <a:t> </a:t>
            </a:r>
            <a:r>
              <a:rPr lang="fr-FR" sz="3600" baseline="30000" dirty="0"/>
              <a:t>(1)</a:t>
            </a:r>
            <a:r>
              <a:rPr lang="fr-FR" sz="3600" dirty="0" smtClean="0"/>
              <a:t> </a:t>
            </a:r>
            <a:r>
              <a:rPr lang="fr-FR" sz="3600" dirty="0"/>
              <a:t>; </a:t>
            </a:r>
            <a:r>
              <a:rPr lang="fr-FR" sz="3600" dirty="0" smtClean="0"/>
              <a:t>F. </a:t>
            </a:r>
            <a:r>
              <a:rPr lang="fr-FR" sz="3600" dirty="0" err="1"/>
              <a:t>K</a:t>
            </a:r>
            <a:r>
              <a:rPr lang="fr-FR" sz="3600" dirty="0" err="1" smtClean="0"/>
              <a:t>ajingulu</a:t>
            </a:r>
            <a:r>
              <a:rPr lang="fr-FR" sz="3600" dirty="0" smtClean="0"/>
              <a:t> </a:t>
            </a:r>
            <a:r>
              <a:rPr lang="fr-FR" sz="3600" baseline="30000" dirty="0"/>
              <a:t>(1)</a:t>
            </a:r>
            <a:r>
              <a:rPr lang="fr-FR" sz="3600" dirty="0" smtClean="0"/>
              <a:t>; FB. </a:t>
            </a:r>
            <a:r>
              <a:rPr lang="fr-FR" sz="3600" dirty="0" err="1" smtClean="0"/>
              <a:t>Lepira</a:t>
            </a:r>
            <a:r>
              <a:rPr lang="fr-FR" sz="3600" dirty="0" smtClean="0"/>
              <a:t> </a:t>
            </a:r>
            <a:r>
              <a:rPr lang="fr-FR" sz="3600" baseline="30000" dirty="0"/>
              <a:t>(1)</a:t>
            </a:r>
            <a:r>
              <a:rPr lang="fr-FR" sz="3600" dirty="0" smtClean="0"/>
              <a:t>; CV. </a:t>
            </a:r>
            <a:r>
              <a:rPr lang="fr-FR" sz="3600" dirty="0" err="1" smtClean="0"/>
              <a:t>Zinga</a:t>
            </a:r>
            <a:r>
              <a:rPr lang="fr-FR" sz="3600" dirty="0" smtClean="0"/>
              <a:t> </a:t>
            </a:r>
            <a:r>
              <a:rPr lang="fr-FR" sz="3600" baseline="30000" dirty="0"/>
              <a:t>(1)</a:t>
            </a:r>
            <a:r>
              <a:rPr lang="fr-FR" sz="3600" dirty="0" smtClean="0"/>
              <a:t>; NM. </a:t>
            </a:r>
            <a:r>
              <a:rPr lang="fr-FR" sz="3600" dirty="0" err="1" smtClean="0"/>
              <a:t>Nseka</a:t>
            </a:r>
            <a:r>
              <a:rPr lang="fr-FR" sz="3600" dirty="0" smtClean="0"/>
              <a:t> </a:t>
            </a:r>
            <a:r>
              <a:rPr lang="fr-FR" sz="3600" baseline="30000" dirty="0"/>
              <a:t>(1)</a:t>
            </a:r>
            <a:endParaRPr lang="fr-FR" sz="3600" dirty="0" smtClean="0"/>
          </a:p>
          <a:p>
            <a:pPr marL="742950" indent="-742950">
              <a:buAutoNum type="alphaUcPeriod"/>
            </a:pPr>
            <a:endParaRPr lang="fr-FR" sz="3600" dirty="0"/>
          </a:p>
          <a:p>
            <a:r>
              <a:rPr lang="fr-FR" sz="3600" dirty="0"/>
              <a:t>(</a:t>
            </a:r>
            <a:r>
              <a:rPr lang="fr-FR" sz="3600" dirty="0" smtClean="0"/>
              <a:t>1). Service de  </a:t>
            </a:r>
            <a:r>
              <a:rPr lang="fr-FR" sz="3600" dirty="0"/>
              <a:t>Néphrologie; (2</a:t>
            </a:r>
            <a:r>
              <a:rPr lang="fr-FR" sz="3600" dirty="0" smtClean="0"/>
              <a:t>). Service de Cardiologie, </a:t>
            </a:r>
            <a:r>
              <a:rPr lang="fr-FR" sz="3600" dirty="0"/>
              <a:t>Cliniques Universitaires de Kinshasa, </a:t>
            </a:r>
            <a:r>
              <a:rPr lang="fr-FR" sz="3600" dirty="0" smtClean="0"/>
              <a:t> Université de Kinshasa</a:t>
            </a:r>
            <a:r>
              <a:rPr lang="fr-FR" sz="3600" dirty="0"/>
              <a:t>, </a:t>
            </a:r>
            <a:r>
              <a:rPr lang="fr-FR" sz="3600" dirty="0" smtClean="0"/>
              <a:t> Kinshasa, République </a:t>
            </a:r>
            <a:r>
              <a:rPr lang="fr-FR" sz="3600" dirty="0"/>
              <a:t>Démocratique du </a:t>
            </a:r>
            <a:r>
              <a:rPr lang="fr-FR" sz="3600" dirty="0" smtClean="0"/>
              <a:t>Congo</a:t>
            </a:r>
            <a:endParaRPr lang="fr-FR" sz="3600" dirty="0"/>
          </a:p>
        </p:txBody>
      </p:sp>
      <p:sp>
        <p:nvSpPr>
          <p:cNvPr id="2055" name="Text Box 23"/>
          <p:cNvSpPr txBox="1">
            <a:spLocks noChangeArrowheads="1"/>
          </p:cNvSpPr>
          <p:nvPr/>
        </p:nvSpPr>
        <p:spPr bwMode="auto">
          <a:xfrm>
            <a:off x="0" y="5980901"/>
            <a:ext cx="15790506" cy="3299324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 lIns="487288" tIns="243641" rIns="487288" bIns="243641">
            <a:spAutoFit/>
          </a:bodyPr>
          <a:lstStyle/>
          <a:p>
            <a:pPr algn="just"/>
            <a:endParaRPr lang="fr-FR" sz="4800" b="1" dirty="0" smtClean="0"/>
          </a:p>
          <a:p>
            <a:pPr algn="just"/>
            <a:r>
              <a:rPr lang="fr-FR" sz="4800" b="1" dirty="0" smtClean="0"/>
              <a:t>Introduction</a:t>
            </a:r>
            <a:r>
              <a:rPr lang="fr-FR" sz="4800" b="1" dirty="0"/>
              <a:t> :</a:t>
            </a:r>
            <a:r>
              <a:rPr lang="fr-FR" sz="4800" dirty="0"/>
              <a:t> </a:t>
            </a:r>
            <a:endParaRPr lang="fr-FR" sz="4800" dirty="0" smtClean="0"/>
          </a:p>
          <a:p>
            <a:pPr algn="just"/>
            <a:r>
              <a:rPr lang="fr-FR" sz="4800" dirty="0" smtClean="0"/>
              <a:t>Bien </a:t>
            </a:r>
            <a:r>
              <a:rPr lang="fr-FR" sz="4800" dirty="0"/>
              <a:t>que la dysfonction diastolique soit connue comme cause fréquente d’épisodes d’œdème aigu du poumon et d’hypotension </a:t>
            </a:r>
            <a:r>
              <a:rPr lang="fr-FR" sz="4800" dirty="0" err="1"/>
              <a:t>perdialytique</a:t>
            </a:r>
            <a:r>
              <a:rPr lang="fr-FR" sz="4800" dirty="0"/>
              <a:t> chez les hémodialysés, son ampleur en Afrique Subsaharienne (ASS) est paradoxalement peu connue. L’objectif de la présente étude était de déterminer la fréquence de la dysfonction diastolique en HD chronique. </a:t>
            </a:r>
            <a:endParaRPr lang="fr-FR" sz="4800" dirty="0" smtClean="0"/>
          </a:p>
          <a:p>
            <a:pPr algn="just"/>
            <a:endParaRPr lang="fr-FR" sz="4800" dirty="0"/>
          </a:p>
          <a:p>
            <a:pPr algn="just"/>
            <a:r>
              <a:rPr lang="fr-FR" sz="4800" b="1" dirty="0"/>
              <a:t>Patients et méthodes </a:t>
            </a:r>
            <a:r>
              <a:rPr lang="fr-FR" sz="4800" dirty="0"/>
              <a:t>: </a:t>
            </a:r>
            <a:endParaRPr lang="fr-FR" sz="4800" dirty="0" smtClean="0"/>
          </a:p>
          <a:p>
            <a:pPr algn="just"/>
            <a:r>
              <a:rPr lang="fr-FR" sz="4800" dirty="0" smtClean="0"/>
              <a:t>Etude </a:t>
            </a:r>
            <a:r>
              <a:rPr lang="fr-FR" sz="4800" dirty="0"/>
              <a:t>transversale </a:t>
            </a:r>
            <a:r>
              <a:rPr lang="fr-FR" sz="4800" dirty="0" smtClean="0"/>
              <a:t>incluant </a:t>
            </a:r>
            <a:r>
              <a:rPr lang="fr-FR" sz="4800" dirty="0"/>
              <a:t>60 patients </a:t>
            </a:r>
            <a:r>
              <a:rPr lang="fr-FR" sz="4800" dirty="0" smtClean="0"/>
              <a:t>provenant des </a:t>
            </a:r>
            <a:r>
              <a:rPr lang="fr-FR" sz="4800" dirty="0"/>
              <a:t>3 centres d'HD de Kinshasa </a:t>
            </a:r>
            <a:r>
              <a:rPr lang="fr-FR" sz="4800" dirty="0" smtClean="0"/>
              <a:t>ayant réalisé une </a:t>
            </a:r>
            <a:r>
              <a:rPr lang="fr-FR" sz="4800" dirty="0"/>
              <a:t>échocardiographie doppler </a:t>
            </a:r>
            <a:r>
              <a:rPr lang="fr-FR" sz="4800" dirty="0" err="1"/>
              <a:t>transthoracique</a:t>
            </a:r>
            <a:r>
              <a:rPr lang="fr-FR" sz="4800" dirty="0"/>
              <a:t> en 2016. Les </a:t>
            </a:r>
            <a:r>
              <a:rPr lang="fr-FR" sz="4800" dirty="0" smtClean="0"/>
              <a:t>dossiers médicaux </a:t>
            </a:r>
            <a:r>
              <a:rPr lang="fr-FR" sz="4800" dirty="0"/>
              <a:t>ont été colligés pour la recherche des paramètres d'intérêt. Les tests de Chi carré de Pearson, de </a:t>
            </a:r>
            <a:r>
              <a:rPr lang="fr-FR" sz="4800" dirty="0" err="1"/>
              <a:t>Student</a:t>
            </a:r>
            <a:r>
              <a:rPr lang="fr-FR" sz="4800" dirty="0"/>
              <a:t> ont été </a:t>
            </a:r>
            <a:r>
              <a:rPr lang="fr-FR" sz="4800" dirty="0" smtClean="0"/>
              <a:t>utilisés, respectivement </a:t>
            </a:r>
            <a:r>
              <a:rPr lang="fr-FR" sz="4800" dirty="0"/>
              <a:t>pour comparer les proportions </a:t>
            </a:r>
            <a:r>
              <a:rPr lang="fr-FR" sz="4800" dirty="0" smtClean="0"/>
              <a:t>et </a:t>
            </a:r>
            <a:r>
              <a:rPr lang="fr-FR" sz="4800" dirty="0"/>
              <a:t>les moyennes. </a:t>
            </a:r>
            <a:endParaRPr lang="fr-FR" sz="4800" dirty="0" smtClean="0"/>
          </a:p>
          <a:p>
            <a:pPr algn="just"/>
            <a:endParaRPr lang="fr-FR" sz="4800" dirty="0"/>
          </a:p>
          <a:p>
            <a:pPr algn="just"/>
            <a:r>
              <a:rPr lang="fr-FR" sz="4800" b="1" dirty="0"/>
              <a:t>Résultats </a:t>
            </a:r>
            <a:r>
              <a:rPr lang="fr-FR" sz="4800" dirty="0"/>
              <a:t>: </a:t>
            </a:r>
            <a:endParaRPr lang="fr-FR" sz="4800" dirty="0" smtClean="0"/>
          </a:p>
          <a:p>
            <a:pPr algn="just"/>
            <a:r>
              <a:rPr lang="fr-FR" sz="4800" dirty="0" smtClean="0"/>
              <a:t>L'âge </a:t>
            </a:r>
            <a:r>
              <a:rPr lang="fr-FR" sz="4800" dirty="0"/>
              <a:t>moyen des patients était de 52 ± 15,9 ans et le sexe masculin était prépondérant (73,6%). La durée moyenne en HD et la PPID maximale étaient respectivement de 15,1 ± 3,7 mois et de 3,21 ± 1,40 </a:t>
            </a:r>
            <a:r>
              <a:rPr lang="fr-FR" sz="4800" dirty="0" err="1"/>
              <a:t>Kgs</a:t>
            </a:r>
            <a:r>
              <a:rPr lang="fr-FR" sz="4800" dirty="0"/>
              <a:t>. La fréquence de l’'insuffisance cardiaque diastolique a été de 50%, en particulier de type II (n = 31/60) suivi du type I (n = 22/60). Une différence significative dans la PAPS a été observée entre les 3 types de dysfonction diastolique (p = 0,042). Comparés aux patients présentant une PTDVG normale, ceux ayant une PTDVG élevée (18/60) présentaient significativement des valeurs plus élevées de MVG, volume de l’oreillette gauche, PAPS et PPID maximale. En revanche, leur FEVG était significativement plus </a:t>
            </a:r>
            <a:r>
              <a:rPr lang="fr-FR" sz="4800" dirty="0" smtClean="0"/>
              <a:t>faible (p=0,014). </a:t>
            </a:r>
          </a:p>
          <a:p>
            <a:pPr algn="just"/>
            <a:endParaRPr lang="fr-FR" sz="4800" dirty="0"/>
          </a:p>
          <a:p>
            <a:pPr algn="just"/>
            <a:r>
              <a:rPr lang="fr-FR" sz="4800" b="1" dirty="0"/>
              <a:t>Discussion </a:t>
            </a:r>
            <a:r>
              <a:rPr lang="fr-FR" sz="4800" dirty="0"/>
              <a:t>: </a:t>
            </a:r>
            <a:endParaRPr lang="fr-FR" sz="4800" dirty="0" smtClean="0"/>
          </a:p>
          <a:p>
            <a:pPr algn="just"/>
            <a:r>
              <a:rPr lang="fr-FR" sz="4800" dirty="0" smtClean="0"/>
              <a:t>La </a:t>
            </a:r>
            <a:r>
              <a:rPr lang="fr-FR" sz="4800" dirty="0"/>
              <a:t>fréquence de la dysfonction diastolique est similaire à celle rapportée dans la </a:t>
            </a:r>
            <a:r>
              <a:rPr lang="fr-FR" sz="4800" dirty="0" smtClean="0"/>
              <a:t>littérature. </a:t>
            </a:r>
          </a:p>
          <a:p>
            <a:pPr algn="just"/>
            <a:endParaRPr lang="fr-FR" sz="4800" dirty="0"/>
          </a:p>
          <a:p>
            <a:pPr algn="just"/>
            <a:r>
              <a:rPr lang="fr-FR" sz="4800" b="1" dirty="0"/>
              <a:t>Conclusion </a:t>
            </a:r>
            <a:r>
              <a:rPr lang="fr-FR" sz="4800" dirty="0"/>
              <a:t>: </a:t>
            </a:r>
            <a:endParaRPr lang="fr-FR" sz="4800" dirty="0" smtClean="0"/>
          </a:p>
          <a:p>
            <a:pPr algn="just"/>
            <a:r>
              <a:rPr lang="fr-FR" sz="4800" dirty="0" smtClean="0"/>
              <a:t>Cette </a:t>
            </a:r>
            <a:r>
              <a:rPr lang="fr-FR" sz="4800" dirty="0"/>
              <a:t>étude montre qu’un patient sur deux en HD chronique, présente des signes de dysfonction diastolique avec PTDVG élevé; un prédicteur important et indépendant de mortalité cardiaque. Des investigations approfondies et une prise en charge appropriée sont à envisager.</a:t>
            </a:r>
          </a:p>
        </p:txBody>
      </p:sp>
      <p:pic>
        <p:nvPicPr>
          <p:cNvPr id="19" name="Picture 6" descr="http://facmed-unikin.net/wp-content/uploads/2015/09/CentreHymodialys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90505" y="6599067"/>
            <a:ext cx="12902736" cy="8669127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44402" y="714639"/>
            <a:ext cx="3420002" cy="4525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25044402" y="4470400"/>
            <a:ext cx="415131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/>
              <a:t>     </a:t>
            </a:r>
          </a:p>
          <a:p>
            <a:r>
              <a:rPr lang="fr-FR" sz="4400" b="1" dirty="0" smtClean="0"/>
              <a:t>     Nice 2017</a:t>
            </a:r>
            <a:endParaRPr lang="fr-FR" sz="4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640080" y="714640"/>
            <a:ext cx="20574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41325"/>
            <a:ext cx="4892039" cy="5539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ZoneTexte 8"/>
          <p:cNvSpPr txBox="1"/>
          <p:nvPr/>
        </p:nvSpPr>
        <p:spPr>
          <a:xfrm>
            <a:off x="18105120" y="27660600"/>
            <a:ext cx="950976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     </a:t>
            </a:r>
            <a:endParaRPr lang="fr-FR" sz="6000" dirty="0"/>
          </a:p>
        </p:txBody>
      </p:sp>
      <p:sp>
        <p:nvSpPr>
          <p:cNvPr id="13" name="ZoneTexte 12"/>
          <p:cNvSpPr txBox="1"/>
          <p:nvPr/>
        </p:nvSpPr>
        <p:spPr>
          <a:xfrm>
            <a:off x="15790505" y="26660326"/>
            <a:ext cx="132394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4800" dirty="0" smtClean="0"/>
          </a:p>
          <a:p>
            <a:r>
              <a:rPr lang="fr-FR" sz="4800" b="1" dirty="0" smtClean="0"/>
              <a:t>                     </a:t>
            </a:r>
          </a:p>
          <a:p>
            <a:r>
              <a:rPr lang="fr-FR" sz="4800" b="1" dirty="0"/>
              <a:t> </a:t>
            </a:r>
            <a:r>
              <a:rPr lang="fr-FR" sz="4800" b="1" dirty="0" smtClean="0"/>
              <a:t>               Evaluation de la PTDVG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892134"/>
              </p:ext>
            </p:extLst>
          </p:nvPr>
        </p:nvGraphicFramePr>
        <p:xfrm>
          <a:off x="15790505" y="29197743"/>
          <a:ext cx="13026834" cy="9301656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642529"/>
                <a:gridCol w="3754817"/>
                <a:gridCol w="3815070"/>
                <a:gridCol w="1814418"/>
              </a:tblGrid>
              <a:tr h="13642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Variables </a:t>
                      </a:r>
                      <a:endParaRPr lang="fr-FR" sz="2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PTDVG Normale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n=20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PTDVG Elevé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n=18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endParaRPr lang="fr-FR" sz="2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614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Durée en HD, mois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14,2±2,1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20,3±4,9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0,172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6614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MVG, m/g</a:t>
                      </a:r>
                      <a:r>
                        <a:rPr lang="fr-FR" sz="2800" baseline="30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377,7±115,9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488,9±133,9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0,009</a:t>
                      </a:r>
                      <a:endParaRPr lang="fr-FR" sz="28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6614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FEVG, %</a:t>
                      </a:r>
                      <a:endParaRPr lang="fr-FR" sz="2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67,9±7,9</a:t>
                      </a:r>
                      <a:endParaRPr lang="fr-FR" sz="2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60,6±9,5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0,014</a:t>
                      </a:r>
                      <a:endParaRPr lang="fr-FR" sz="28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6614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 OG, mm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18,2±4,1</a:t>
                      </a:r>
                      <a:endParaRPr lang="fr-FR" sz="2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24,9±6,3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0,0001</a:t>
                      </a:r>
                      <a:endParaRPr lang="fr-FR" sz="28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6614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PAPS, mmHg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22,9±9,2</a:t>
                      </a:r>
                      <a:endParaRPr lang="fr-FR" sz="2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32,2±9,6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0,004</a:t>
                      </a:r>
                      <a:endParaRPr lang="fr-FR" sz="28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6614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PPID min Kg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1,02±0,7</a:t>
                      </a:r>
                      <a:endParaRPr lang="fr-FR" sz="2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1,2±0,6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0,405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6614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PPID max Kg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2,84±1,4</a:t>
                      </a:r>
                      <a:endParaRPr lang="fr-FR" sz="2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3,7±0,8</a:t>
                      </a:r>
                      <a:endParaRPr lang="fr-FR" sz="2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0,027</a:t>
                      </a:r>
                      <a:endParaRPr lang="fr-FR" sz="28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6614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 résiduelle, mL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470,5±87,9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426,9±42,1</a:t>
                      </a:r>
                      <a:endParaRPr lang="fr-FR" sz="2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0,684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6614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PAS, mmHg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151,2±15,7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160,3±17,1</a:t>
                      </a:r>
                      <a:endParaRPr lang="fr-FR" sz="2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0,096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6614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PAD, mmHg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84,7±15,5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84,4±17,0</a:t>
                      </a:r>
                      <a:endParaRPr lang="fr-FR" sz="2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0,969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6614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PP, mmHg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66,5±15,1</a:t>
                      </a:r>
                      <a:endParaRPr lang="fr-FR" sz="2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75,8±19,4</a:t>
                      </a:r>
                      <a:endParaRPr lang="fr-FR" sz="2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0,103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6614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Nbre antiHTA, n (%)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1,6±0,5</a:t>
                      </a:r>
                      <a:endParaRPr lang="fr-FR" sz="2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1,9±0,9</a:t>
                      </a:r>
                      <a:endParaRPr lang="fr-FR" sz="2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0,236</a:t>
                      </a:r>
                      <a:endParaRPr lang="fr-FR" sz="2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3" name="Imag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577906" y="15268195"/>
            <a:ext cx="13617807" cy="12546294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40080" y="38974147"/>
            <a:ext cx="377426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Thèm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2681</TotalTime>
  <Words>223</Words>
  <Application>Microsoft Office PowerPoint</Application>
  <PresentationFormat>Personnalisé</PresentationFormat>
  <Paragraphs>81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PITOISET Melanie</dc:creator>
  <cp:lastModifiedBy>Prof. Dr JR M</cp:lastModifiedBy>
  <cp:revision>121</cp:revision>
  <dcterms:created xsi:type="dcterms:W3CDTF">2014-08-20T12:44:05Z</dcterms:created>
  <dcterms:modified xsi:type="dcterms:W3CDTF">2017-10-18T10:40:30Z</dcterms:modified>
</cp:coreProperties>
</file>