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5" r:id="rId4"/>
    <p:sldId id="281" r:id="rId5"/>
    <p:sldId id="259" r:id="rId6"/>
    <p:sldId id="260" r:id="rId7"/>
    <p:sldId id="257" r:id="rId8"/>
    <p:sldId id="258" r:id="rId9"/>
    <p:sldId id="267" r:id="rId10"/>
    <p:sldId id="266" r:id="rId11"/>
    <p:sldId id="280" r:id="rId12"/>
    <p:sldId id="264" r:id="rId13"/>
    <p:sldId id="273" r:id="rId14"/>
    <p:sldId id="274" r:id="rId15"/>
    <p:sldId id="275" r:id="rId16"/>
    <p:sldId id="276" r:id="rId17"/>
    <p:sldId id="282" r:id="rId18"/>
    <p:sldId id="283" r:id="rId19"/>
    <p:sldId id="272" r:id="rId20"/>
    <p:sldId id="277" r:id="rId21"/>
    <p:sldId id="279" r:id="rId22"/>
  </p:sldIdLst>
  <p:sldSz cx="9144000" cy="6858000" type="screen4x3"/>
  <p:notesSz cx="6858000" cy="994727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Style à thème 1 - Accentuation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Feuille_de_calcul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euille_de_calcul_Microsoft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000" b="0"/>
            </a:pPr>
            <a:r>
              <a:rPr lang="en-US" sz="2000" b="0" baseline="0" dirty="0" err="1" smtClean="0"/>
              <a:t>Données</a:t>
            </a:r>
            <a:r>
              <a:rPr lang="en-US" sz="2000" b="0" baseline="0" dirty="0" smtClean="0"/>
              <a:t> du </a:t>
            </a:r>
            <a:r>
              <a:rPr lang="en-US" sz="2000" b="0" baseline="0" dirty="0" err="1" smtClean="0"/>
              <a:t>mois</a:t>
            </a:r>
            <a:r>
              <a:rPr lang="en-US" sz="2000" b="0" baseline="0" dirty="0" smtClean="0"/>
              <a:t> </a:t>
            </a:r>
            <a:r>
              <a:rPr lang="en-US" sz="2000" b="0" baseline="0" dirty="0" err="1" smtClean="0"/>
              <a:t>d’août</a:t>
            </a:r>
            <a:r>
              <a:rPr lang="en-US" sz="2000" b="0" baseline="0" dirty="0" smtClean="0"/>
              <a:t> 2017 </a:t>
            </a:r>
            <a:r>
              <a:rPr lang="en-US" sz="2000" b="0" baseline="0" dirty="0" err="1" smtClean="0"/>
              <a:t>dans</a:t>
            </a:r>
            <a:r>
              <a:rPr lang="en-US" sz="2000" b="0" baseline="0" dirty="0" smtClean="0"/>
              <a:t> 6 </a:t>
            </a:r>
            <a:r>
              <a:rPr lang="en-US" sz="2000" b="0" baseline="0" dirty="0" err="1" smtClean="0"/>
              <a:t>centres</a:t>
            </a:r>
            <a:r>
              <a:rPr lang="en-US" sz="2000" b="0" baseline="0" dirty="0" smtClean="0"/>
              <a:t> (216 patients)</a:t>
            </a:r>
            <a:endParaRPr lang="en-US" sz="2000" b="0" dirty="0"/>
          </a:p>
        </c:rich>
      </c:tx>
      <c:layout>
        <c:manualLayout>
          <c:xMode val="edge"/>
          <c:yMode val="edge"/>
          <c:x val="0.15928623505395159"/>
          <c:y val="1.9642228626261415E-2"/>
        </c:manualLayout>
      </c:layout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Feuil1!$B$1</c:f>
              <c:strCache>
                <c:ptCount val="1"/>
                <c:pt idx="0">
                  <c:v>Ventes</c:v>
                </c:pt>
              </c:strCache>
            </c:strRef>
          </c:tx>
          <c:dPt>
            <c:idx val="0"/>
            <c:bubble3D val="0"/>
            <c:spPr>
              <a:solidFill>
                <a:srgbClr val="00B0F0"/>
              </a:solidFill>
            </c:spPr>
          </c:dPt>
          <c:dPt>
            <c:idx val="1"/>
            <c:bubble3D val="0"/>
            <c:spPr>
              <a:solidFill>
                <a:schemeClr val="accent5"/>
              </a:solidFill>
            </c:spPr>
          </c:dPt>
          <c:dPt>
            <c:idx val="2"/>
            <c:bubble3D val="0"/>
            <c:spPr>
              <a:solidFill>
                <a:srgbClr val="FF0000"/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31 (14 %)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49 (23 %)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136 (63</a:t>
                    </a:r>
                    <a:r>
                      <a:rPr lang="en-US" b="1" baseline="0" dirty="0" smtClean="0"/>
                      <a:t> 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b="1"/>
                </a:pPr>
                <a:endParaRPr lang="fr-F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Feuil1!$A$2:$A$5</c:f>
              <c:strCache>
                <c:ptCount val="3"/>
                <c:pt idx="0">
                  <c:v>FAV</c:v>
                </c:pt>
                <c:pt idx="1">
                  <c:v>KTP</c:v>
                </c:pt>
                <c:pt idx="2">
                  <c:v>KTT</c:v>
                </c:pt>
              </c:strCache>
            </c:strRef>
          </c:cat>
          <c:val>
            <c:numRef>
              <c:f>Feuil1!$B$2:$B$5</c:f>
              <c:numCache>
                <c:formatCode>General</c:formatCode>
                <c:ptCount val="3"/>
                <c:pt idx="0">
                  <c:v>31</c:v>
                </c:pt>
                <c:pt idx="1">
                  <c:v>49</c:v>
                </c:pt>
                <c:pt idx="2">
                  <c:v>136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178 patients, 6 centres, août 2017</a:t>
            </a:r>
          </a:p>
        </c:rich>
      </c:tx>
      <c:layout/>
      <c:overlay val="0"/>
    </c:title>
    <c:autoTitleDeleted val="0"/>
    <c:plotArea>
      <c:layout/>
      <c:barChart>
        <c:barDir val="col"/>
        <c:grouping val="percent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100"/>
        <c:axId val="33714944"/>
        <c:axId val="33716480"/>
      </c:barChart>
      <c:catAx>
        <c:axId val="33714944"/>
        <c:scaling>
          <c:orientation val="minMax"/>
        </c:scaling>
        <c:delete val="0"/>
        <c:axPos val="b"/>
        <c:majorTickMark val="out"/>
        <c:minorTickMark val="none"/>
        <c:tickLblPos val="nextTo"/>
        <c:crossAx val="33716480"/>
        <c:crosses val="autoZero"/>
        <c:auto val="1"/>
        <c:lblAlgn val="ctr"/>
        <c:lblOffset val="100"/>
        <c:noMultiLvlLbl val="0"/>
      </c:catAx>
      <c:valAx>
        <c:axId val="33716480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3371494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fr-F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Feuil1!$B$1</c:f>
              <c:strCache>
                <c:ptCount val="1"/>
                <c:pt idx="0">
                  <c:v>Colonne1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</c:dPt>
          <c:dPt>
            <c:idx val="2"/>
            <c:invertIfNegative val="0"/>
            <c:bubble3D val="0"/>
          </c:dPt>
          <c:dPt>
            <c:idx val="3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60000"/>
                    <a:lumOff val="40000"/>
                  </a:schemeClr>
                </a:solidFill>
              </a:ln>
            </c:spPr>
          </c:dPt>
          <c:dPt>
            <c:idx val="4"/>
            <c:invertIfNegative val="0"/>
            <c:bubble3D val="0"/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bg2">
                    <a:lumMod val="60000"/>
                    <a:lumOff val="40000"/>
                  </a:schemeClr>
                </a:solidFill>
              </a:ln>
            </c:spPr>
          </c:dPt>
          <c:dPt>
            <c:idx val="5"/>
            <c:invertIfNegative val="0"/>
            <c:bubble3D val="0"/>
          </c:dPt>
          <c:dPt>
            <c:idx val="6"/>
            <c:invertIfNegative val="0"/>
            <c:bubble3D val="0"/>
          </c:dPt>
          <c:dPt>
            <c:idx val="7"/>
            <c:invertIfNegative val="0"/>
            <c:bubble3D val="0"/>
          </c:dPt>
          <c:cat>
            <c:strRef>
              <c:f>Feuil1!$A$2:$A$9</c:f>
              <c:strCache>
                <c:ptCount val="8"/>
                <c:pt idx="0">
                  <c:v>avant 2010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 et 2017</c:v>
                </c:pt>
              </c:strCache>
            </c:strRef>
          </c:cat>
          <c:val>
            <c:numRef>
              <c:f>Feuil1!$B$2:$B$9</c:f>
              <c:numCache>
                <c:formatCode>General</c:formatCode>
                <c:ptCount val="8"/>
                <c:pt idx="0">
                  <c:v>3</c:v>
                </c:pt>
                <c:pt idx="1">
                  <c:v>7</c:v>
                </c:pt>
                <c:pt idx="2">
                  <c:v>3</c:v>
                </c:pt>
                <c:pt idx="3">
                  <c:v>5</c:v>
                </c:pt>
                <c:pt idx="4">
                  <c:v>3</c:v>
                </c:pt>
                <c:pt idx="5">
                  <c:v>2</c:v>
                </c:pt>
                <c:pt idx="6">
                  <c:v>4</c:v>
                </c:pt>
                <c:pt idx="7">
                  <c:v>2</c:v>
                </c:pt>
              </c:numCache>
            </c:numRef>
          </c:val>
        </c:ser>
        <c:ser>
          <c:idx val="1"/>
          <c:order val="1"/>
          <c:tx>
            <c:strRef>
              <c:f>Feuil1!$C$1</c:f>
              <c:strCache>
                <c:ptCount val="1"/>
                <c:pt idx="0">
                  <c:v>Colonne2</c:v>
                </c:pt>
              </c:strCache>
            </c:strRef>
          </c:tx>
          <c:invertIfNegative val="0"/>
          <c:cat>
            <c:strRef>
              <c:f>Feuil1!$A$2:$A$9</c:f>
              <c:strCache>
                <c:ptCount val="8"/>
                <c:pt idx="0">
                  <c:v>avant 2010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 et 2017</c:v>
                </c:pt>
              </c:strCache>
            </c:strRef>
          </c:cat>
          <c:val>
            <c:numRef>
              <c:f>Feuil1!$C$2:$C$9</c:f>
            </c:numRef>
          </c:val>
        </c:ser>
        <c:ser>
          <c:idx val="2"/>
          <c:order val="2"/>
          <c:tx>
            <c:strRef>
              <c:f>Feuil1!$D$1</c:f>
              <c:strCache>
                <c:ptCount val="1"/>
                <c:pt idx="0">
                  <c:v>Colonne3</c:v>
                </c:pt>
              </c:strCache>
            </c:strRef>
          </c:tx>
          <c:invertIfNegative val="0"/>
          <c:cat>
            <c:strRef>
              <c:f>Feuil1!$A$2:$A$9</c:f>
              <c:strCache>
                <c:ptCount val="8"/>
                <c:pt idx="0">
                  <c:v>avant 2010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  <c:pt idx="7">
                  <c:v>2016 et 2017</c:v>
                </c:pt>
              </c:strCache>
            </c:strRef>
          </c:cat>
          <c:val>
            <c:numRef>
              <c:f>Feuil1!$D$2:$D$9</c:f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516416"/>
        <c:axId val="41530496"/>
      </c:barChart>
      <c:catAx>
        <c:axId val="41516416"/>
        <c:scaling>
          <c:orientation val="minMax"/>
        </c:scaling>
        <c:delete val="0"/>
        <c:axPos val="b"/>
        <c:majorTickMark val="out"/>
        <c:minorTickMark val="none"/>
        <c:tickLblPos val="nextTo"/>
        <c:crossAx val="41530496"/>
        <c:crosses val="autoZero"/>
        <c:auto val="1"/>
        <c:lblAlgn val="ctr"/>
        <c:lblOffset val="100"/>
        <c:noMultiLvlLbl val="0"/>
      </c:catAx>
      <c:valAx>
        <c:axId val="4153049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15164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fr-FR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0.10626</cdr:x>
      <cdr:y>0.0758</cdr:y>
    </cdr:from>
    <cdr:to>
      <cdr:x>0.86749</cdr:x>
      <cdr:y>0.1364</cdr:y>
    </cdr:to>
    <cdr:sp macro="" textlink="">
      <cdr:nvSpPr>
        <cdr:cNvPr id="2" name="ZoneTexte 1"/>
        <cdr:cNvSpPr txBox="1"/>
      </cdr:nvSpPr>
      <cdr:spPr>
        <a:xfrm xmlns:a="http://schemas.openxmlformats.org/drawingml/2006/main">
          <a:off x="874440" y="360263"/>
          <a:ext cx="6264696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200" b="1" dirty="0" smtClean="0"/>
            <a:t>         38                        103                           19                           8                            31                           10</a:t>
          </a:r>
          <a:endParaRPr lang="fr-FR" sz="1200" b="1" dirty="0"/>
        </a:p>
      </cdr:txBody>
    </cdr:sp>
  </cdr:relSizeAnchor>
  <cdr:relSizeAnchor xmlns:cdr="http://schemas.openxmlformats.org/drawingml/2006/chartDrawing">
    <cdr:from>
      <cdr:x>0.01876</cdr:x>
      <cdr:y>0.0758</cdr:y>
    </cdr:from>
    <cdr:to>
      <cdr:x>0.13251</cdr:x>
      <cdr:y>0.12125</cdr:y>
    </cdr:to>
    <cdr:sp macro="" textlink="">
      <cdr:nvSpPr>
        <cdr:cNvPr id="3" name="ZoneTexte 2"/>
        <cdr:cNvSpPr txBox="1"/>
      </cdr:nvSpPr>
      <cdr:spPr>
        <a:xfrm xmlns:a="http://schemas.openxmlformats.org/drawingml/2006/main">
          <a:off x="154360" y="360263"/>
          <a:ext cx="936104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100" dirty="0" smtClean="0"/>
            <a:t>         </a:t>
          </a:r>
          <a:endParaRPr lang="fr-FR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29/08/2017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348880"/>
            <a:ext cx="7772400" cy="2088232"/>
          </a:xfr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PEC des Hémodialysés chroniques et des Greffés rénaux à Kinshasa </a:t>
            </a:r>
            <a:br>
              <a:rPr lang="fr-FR" sz="2000" b="1" dirty="0" smtClean="0"/>
            </a:br>
            <a:r>
              <a:rPr lang="fr-FR" sz="2000" b="1" dirty="0"/>
              <a:t/>
            </a:r>
            <a:br>
              <a:rPr lang="fr-FR" sz="2000" b="1" dirty="0"/>
            </a:br>
            <a:r>
              <a:rPr lang="fr-FR" sz="2000" b="1" dirty="0" smtClean="0"/>
              <a:t>1</a:t>
            </a:r>
            <a:r>
              <a:rPr lang="fr-FR" sz="2000" b="1" baseline="30000" dirty="0" smtClean="0"/>
              <a:t>er</a:t>
            </a:r>
            <a:r>
              <a:rPr lang="fr-FR" sz="2000" b="1" dirty="0" smtClean="0"/>
              <a:t> Congrès de la SOCOCHIR</a:t>
            </a:r>
            <a:br>
              <a:rPr lang="fr-FR" sz="2000" b="1" dirty="0" smtClean="0"/>
            </a:br>
            <a:r>
              <a:rPr lang="fr-FR" sz="2000" b="1" dirty="0" err="1" smtClean="0"/>
              <a:t>Sultani</a:t>
            </a:r>
            <a:r>
              <a:rPr lang="fr-FR" sz="2000" b="1" dirty="0" smtClean="0"/>
              <a:t> hôtel, 29 août 2017</a:t>
            </a:r>
            <a:endParaRPr lang="fr-FR" sz="20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4581128"/>
            <a:ext cx="6400800" cy="1512168"/>
          </a:xfrm>
        </p:spPr>
        <p:txBody>
          <a:bodyPr>
            <a:normAutofit/>
          </a:bodyPr>
          <a:lstStyle/>
          <a:p>
            <a:endParaRPr lang="fr-FR" sz="1800" b="1" dirty="0" smtClean="0">
              <a:solidFill>
                <a:schemeClr val="tx1"/>
              </a:solidFill>
            </a:endParaRPr>
          </a:p>
          <a:p>
            <a:r>
              <a:rPr lang="fr-FR" sz="1800" b="1" dirty="0" err="1" smtClean="0">
                <a:solidFill>
                  <a:schemeClr val="tx1"/>
                </a:solidFill>
              </a:rPr>
              <a:t>Makulo</a:t>
            </a:r>
            <a:r>
              <a:rPr lang="fr-FR" sz="1800" b="1" dirty="0" smtClean="0">
                <a:solidFill>
                  <a:schemeClr val="tx1"/>
                </a:solidFill>
              </a:rPr>
              <a:t> JR, MD </a:t>
            </a:r>
            <a:r>
              <a:rPr lang="fr-FR" sz="1800" b="1" dirty="0" err="1" smtClean="0">
                <a:solidFill>
                  <a:schemeClr val="tx1"/>
                </a:solidFill>
              </a:rPr>
              <a:t>PhD</a:t>
            </a:r>
            <a:endParaRPr lang="fr-FR" sz="1800" b="1" dirty="0" smtClean="0">
              <a:solidFill>
                <a:schemeClr val="tx1"/>
              </a:solidFill>
            </a:endParaRPr>
          </a:p>
          <a:p>
            <a:r>
              <a:rPr lang="fr-FR" sz="1800" b="1" dirty="0" smtClean="0">
                <a:solidFill>
                  <a:schemeClr val="tx1"/>
                </a:solidFill>
              </a:rPr>
              <a:t>Néphrologue/interniste</a:t>
            </a:r>
          </a:p>
          <a:p>
            <a:endParaRPr lang="fr-FR" sz="1800" b="1" dirty="0">
              <a:solidFill>
                <a:schemeClr val="tx1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1" y="260649"/>
            <a:ext cx="1728192" cy="1728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615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Nécessité pour chaque centre de suivre les recommandations KDIGO</a:t>
            </a:r>
            <a:endParaRPr lang="fr-FR" sz="20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0706333"/>
              </p:ext>
            </p:extLst>
          </p:nvPr>
        </p:nvGraphicFramePr>
        <p:xfrm>
          <a:off x="471055" y="1237402"/>
          <a:ext cx="8229600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8229600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ZoneTexte 2"/>
          <p:cNvSpPr txBox="1"/>
          <p:nvPr/>
        </p:nvSpPr>
        <p:spPr>
          <a:xfrm>
            <a:off x="611560" y="602128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Centres</a:t>
            </a:r>
            <a:endParaRPr lang="fr-FR" b="1" dirty="0"/>
          </a:p>
        </p:txBody>
      </p:sp>
      <p:sp>
        <p:nvSpPr>
          <p:cNvPr id="5" name="ZoneTexte 4"/>
          <p:cNvSpPr txBox="1"/>
          <p:nvPr/>
        </p:nvSpPr>
        <p:spPr>
          <a:xfrm>
            <a:off x="1079612" y="1124744"/>
            <a:ext cx="67327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      </a:t>
            </a:r>
            <a:r>
              <a:rPr lang="fr-FR" b="1" dirty="0" smtClean="0"/>
              <a:t>Pourcentage de types d’accès vasculaire en fonction des centres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88462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1259632" y="1484784"/>
            <a:ext cx="6768752" cy="3888432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Patients greffés rénaux résidents en RDC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819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r>
              <a:rPr lang="fr-FR" sz="2000" b="1" dirty="0"/>
              <a:t>P</a:t>
            </a:r>
            <a:r>
              <a:rPr lang="fr-FR" sz="2000" b="1" dirty="0" smtClean="0"/>
              <a:t>atients greffés rénaux résidents à Kinshasa</a:t>
            </a:r>
            <a:endParaRPr lang="fr-FR" sz="20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b="1" dirty="0" smtClean="0"/>
              <a:t>Problèmes rencontrés</a:t>
            </a:r>
          </a:p>
          <a:p>
            <a:pPr algn="just"/>
            <a:r>
              <a:rPr lang="fr-FR" sz="2000" dirty="0" smtClean="0"/>
              <a:t>Interventions à l’extérieur du pays et très souvent pas de suivi régulier par un néphrologue local </a:t>
            </a:r>
          </a:p>
          <a:p>
            <a:pPr algn="just"/>
            <a:r>
              <a:rPr lang="fr-FR" sz="2000" dirty="0" smtClean="0"/>
              <a:t>Expertise des médecins qui sélectionnent les donneurs et qui préparent les patients à la greffe</a:t>
            </a:r>
          </a:p>
          <a:p>
            <a:pPr marL="0" indent="0" algn="just">
              <a:buNone/>
            </a:pPr>
            <a:r>
              <a:rPr lang="fr-FR" sz="2000" dirty="0" smtClean="0"/>
              <a:t>      Cas de Greffe ABO incompatibles sans maîtrise des pré-requis</a:t>
            </a:r>
          </a:p>
          <a:p>
            <a:pPr algn="just"/>
            <a:r>
              <a:rPr lang="fr-FR" sz="2000" dirty="0" smtClean="0"/>
              <a:t>Temps de séjour à l’étranger après la greffe &lt; 3 mois voire même &lt; 1 mois</a:t>
            </a:r>
          </a:p>
          <a:p>
            <a:pPr marL="0" indent="0" algn="just">
              <a:buNone/>
            </a:pPr>
            <a:r>
              <a:rPr lang="fr-FR" sz="2000" dirty="0"/>
              <a:t> </a:t>
            </a:r>
            <a:r>
              <a:rPr lang="fr-FR" sz="2000" dirty="0" smtClean="0"/>
              <a:t>     Pas de possibilité d’adaptation rationnelle des immunosuppresseurs</a:t>
            </a:r>
          </a:p>
          <a:p>
            <a:pPr algn="just"/>
            <a:r>
              <a:rPr lang="fr-FR" sz="2000" dirty="0"/>
              <a:t>Biopsie du greffon sans immunofluorescence</a:t>
            </a:r>
          </a:p>
          <a:p>
            <a:pPr algn="just"/>
            <a:r>
              <a:rPr lang="fr-FR" sz="2000" dirty="0" smtClean="0"/>
              <a:t>Pas de vente des immunosuppresseurs dans le pays </a:t>
            </a:r>
            <a:r>
              <a:rPr lang="fr-FR" sz="2000" dirty="0" smtClean="0">
                <a:latin typeface="Calibri"/>
                <a:cs typeface="Calibri"/>
              </a:rPr>
              <a:t>→ rupture stock</a:t>
            </a:r>
            <a:endParaRPr lang="fr-FR" sz="2000" dirty="0" smtClean="0"/>
          </a:p>
          <a:p>
            <a:pPr algn="just"/>
            <a:r>
              <a:rPr lang="fr-FR" sz="2000" dirty="0" smtClean="0"/>
              <a:t>Pas de registre national des receveurs et des donneurs de greffe rénale</a:t>
            </a:r>
          </a:p>
          <a:p>
            <a:pPr algn="just"/>
            <a:endParaRPr lang="fr-FR" sz="2000" dirty="0"/>
          </a:p>
        </p:txBody>
      </p:sp>
      <p:sp>
        <p:nvSpPr>
          <p:cNvPr id="4" name="Ellipse 3"/>
          <p:cNvSpPr/>
          <p:nvPr/>
        </p:nvSpPr>
        <p:spPr>
          <a:xfrm>
            <a:off x="2555776" y="5229200"/>
            <a:ext cx="5472608" cy="792088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Néphrologues contraints  de gérer des situations de fait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8460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352928" cy="576064"/>
          </a:xfrm>
          <a:solidFill>
            <a:schemeClr val="bg1">
              <a:lumMod val="9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Renseignement Greffés rénaux résidents à Kinshasa</a:t>
            </a:r>
            <a:endParaRPr lang="fr-FR" sz="20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33549633"/>
              </p:ext>
            </p:extLst>
          </p:nvPr>
        </p:nvGraphicFramePr>
        <p:xfrm>
          <a:off x="323528" y="1556792"/>
          <a:ext cx="8352928" cy="48245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76464"/>
                <a:gridCol w="4176464"/>
              </a:tblGrid>
              <a:tr h="640239">
                <a:tc>
                  <a:txBody>
                    <a:bodyPr/>
                    <a:lstStyle/>
                    <a:p>
                      <a:r>
                        <a:rPr lang="fr-FR" dirty="0" smtClean="0"/>
                        <a:t>Répartition</a:t>
                      </a:r>
                      <a:r>
                        <a:rPr lang="fr-FR" baseline="0" dirty="0" smtClean="0"/>
                        <a:t> par sexe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Hommes: 82 %</a:t>
                      </a:r>
                    </a:p>
                    <a:p>
                      <a:r>
                        <a:rPr lang="fr-FR" dirty="0" smtClean="0"/>
                        <a:t>Femmes: 18 %</a:t>
                      </a:r>
                      <a:endParaRPr lang="fr-FR" dirty="0"/>
                    </a:p>
                  </a:txBody>
                  <a:tcPr/>
                </a:tc>
              </a:tr>
              <a:tr h="640239">
                <a:tc>
                  <a:txBody>
                    <a:bodyPr/>
                    <a:lstStyle/>
                    <a:p>
                      <a:r>
                        <a:rPr lang="fr-FR" dirty="0" smtClean="0"/>
                        <a:t>Age lors</a:t>
                      </a:r>
                      <a:r>
                        <a:rPr lang="fr-FR" baseline="0" dirty="0" smtClean="0"/>
                        <a:t> de</a:t>
                      </a:r>
                      <a:r>
                        <a:rPr lang="fr-FR" dirty="0" smtClean="0"/>
                        <a:t> la greffe rénale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Moyenne: 48 ±15 ans</a:t>
                      </a:r>
                    </a:p>
                    <a:p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Extrêmes: 9 et 67 ans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14627">
                <a:tc>
                  <a:txBody>
                    <a:bodyPr/>
                    <a:lstStyle/>
                    <a:p>
                      <a:r>
                        <a:rPr lang="fr-FR" dirty="0" smtClean="0"/>
                        <a:t>Suivi</a:t>
                      </a:r>
                      <a:r>
                        <a:rPr lang="fr-FR" baseline="0" dirty="0" smtClean="0"/>
                        <a:t> néphrologique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Suivi</a:t>
                      </a:r>
                      <a:r>
                        <a:rPr lang="fr-FR" baseline="0" dirty="0" smtClean="0"/>
                        <a:t> pré et post-greffe régulier: 43 %</a:t>
                      </a:r>
                    </a:p>
                    <a:p>
                      <a:r>
                        <a:rPr lang="fr-FR" b="1" baseline="0" dirty="0" smtClean="0">
                          <a:solidFill>
                            <a:srgbClr val="FF0000"/>
                          </a:solidFill>
                        </a:rPr>
                        <a:t>Suivi irrégulier: 36 %</a:t>
                      </a:r>
                    </a:p>
                    <a:p>
                      <a:r>
                        <a:rPr lang="fr-FR" b="1" baseline="0" dirty="0" smtClean="0">
                          <a:solidFill>
                            <a:srgbClr val="FF0000"/>
                          </a:solidFill>
                        </a:rPr>
                        <a:t>Aucune préparation: 21 %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14627">
                <a:tc>
                  <a:txBody>
                    <a:bodyPr/>
                    <a:lstStyle/>
                    <a:p>
                      <a:r>
                        <a:rPr lang="fr-FR" dirty="0" smtClean="0"/>
                        <a:t>Pays de l’intervention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Inde: 86</a:t>
                      </a:r>
                      <a:r>
                        <a:rPr lang="fr-FR" b="1" baseline="0" dirty="0" smtClean="0">
                          <a:solidFill>
                            <a:srgbClr val="FF0000"/>
                          </a:solidFill>
                        </a:rPr>
                        <a:t> %</a:t>
                      </a:r>
                      <a:endParaRPr lang="fr-FR" b="1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fr-FR" dirty="0" smtClean="0"/>
                        <a:t>RSA: 7 %</a:t>
                      </a:r>
                    </a:p>
                    <a:p>
                      <a:r>
                        <a:rPr lang="fr-FR" dirty="0" smtClean="0"/>
                        <a:t>Europe: 7 %</a:t>
                      </a:r>
                      <a:endParaRPr lang="fr-FR" dirty="0"/>
                    </a:p>
                  </a:txBody>
                  <a:tcPr/>
                </a:tc>
              </a:tr>
              <a:tr h="1189015">
                <a:tc>
                  <a:txBody>
                    <a:bodyPr/>
                    <a:lstStyle/>
                    <a:p>
                      <a:r>
                        <a:rPr lang="fr-FR" dirty="0" smtClean="0"/>
                        <a:t>Modalité</a:t>
                      </a:r>
                      <a:r>
                        <a:rPr lang="fr-FR" baseline="0" dirty="0" smtClean="0"/>
                        <a:t> de la greffe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Donneur vivant: 96</a:t>
                      </a:r>
                      <a:r>
                        <a:rPr lang="fr-FR" baseline="0" dirty="0" smtClean="0"/>
                        <a:t> %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Donneur cadavérique: 4 %</a:t>
                      </a:r>
                    </a:p>
                    <a:p>
                      <a:r>
                        <a:rPr lang="fr-FR" dirty="0" smtClean="0"/>
                        <a:t>ABO compatible: 96 %</a:t>
                      </a:r>
                    </a:p>
                    <a:p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ABO incompatible: 4 %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25788">
                <a:tc>
                  <a:txBody>
                    <a:bodyPr/>
                    <a:lstStyle/>
                    <a:p>
                      <a:r>
                        <a:rPr lang="fr-FR" dirty="0" smtClean="0"/>
                        <a:t>Irrégularité</a:t>
                      </a:r>
                      <a:r>
                        <a:rPr lang="fr-FR" baseline="0" dirty="0" smtClean="0"/>
                        <a:t> prise traitement </a:t>
                      </a:r>
                      <a:r>
                        <a:rPr lang="fr-FR" baseline="0" dirty="0" err="1" smtClean="0"/>
                        <a:t>anti-rejet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21 %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ZoneTexte 4"/>
          <p:cNvSpPr txBox="1"/>
          <p:nvPr/>
        </p:nvSpPr>
        <p:spPr>
          <a:xfrm>
            <a:off x="323528" y="1052736"/>
            <a:ext cx="62646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Au total, 28 cas répertoriés (renseignement de 2 hôpitaux)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228656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8424936" cy="648072"/>
          </a:xfrm>
          <a:solidFill>
            <a:schemeClr val="bg1">
              <a:lumMod val="9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Complications post  greffe rénale </a:t>
            </a:r>
            <a:r>
              <a:rPr lang="fr-FR" sz="2200" b="1" dirty="0" smtClean="0"/>
              <a:t>(renseignements sur 28 cas)</a:t>
            </a:r>
            <a:endParaRPr lang="fr-FR" sz="22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0109975"/>
              </p:ext>
            </p:extLst>
          </p:nvPr>
        </p:nvGraphicFramePr>
        <p:xfrm>
          <a:off x="323528" y="1291204"/>
          <a:ext cx="8352928" cy="4802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76464"/>
                <a:gridCol w="4176464"/>
              </a:tblGrid>
              <a:tr h="446170">
                <a:tc>
                  <a:txBody>
                    <a:bodyPr/>
                    <a:lstStyle/>
                    <a:p>
                      <a:r>
                        <a:rPr lang="fr-FR" dirty="0" smtClean="0"/>
                        <a:t>Rejet aigu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25 %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432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dirty="0" smtClean="0"/>
                        <a:t>Néphropathie chronique du greffon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chemeClr val="accent5"/>
                          </a:solidFill>
                        </a:rPr>
                        <a:t>25 %</a:t>
                      </a:r>
                      <a:endParaRPr lang="fr-FR" b="1" dirty="0">
                        <a:solidFill>
                          <a:schemeClr val="accent5"/>
                        </a:solidFill>
                      </a:endParaRPr>
                    </a:p>
                  </a:txBody>
                  <a:tcPr/>
                </a:tc>
              </a:tr>
              <a:tr h="543290">
                <a:tc>
                  <a:txBody>
                    <a:bodyPr/>
                    <a:lstStyle/>
                    <a:p>
                      <a:r>
                        <a:rPr lang="fr-FR" dirty="0" smtClean="0"/>
                        <a:t>Complications </a:t>
                      </a:r>
                      <a:r>
                        <a:rPr lang="fr-FR" dirty="0" err="1" smtClean="0"/>
                        <a:t>per-opératoires</a:t>
                      </a:r>
                      <a:r>
                        <a:rPr lang="fr-FR" dirty="0" smtClean="0"/>
                        <a:t> (urologiques/vasculaires)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4</a:t>
                      </a:r>
                      <a:r>
                        <a:rPr lang="fr-FR" b="1" baseline="0" dirty="0" smtClean="0">
                          <a:solidFill>
                            <a:srgbClr val="FF0000"/>
                          </a:solidFill>
                        </a:rPr>
                        <a:t> %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46170">
                <a:tc>
                  <a:txBody>
                    <a:bodyPr/>
                    <a:lstStyle/>
                    <a:p>
                      <a:r>
                        <a:rPr lang="fr-FR" dirty="0" smtClean="0"/>
                        <a:t>NTA transitoire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7 %</a:t>
                      </a:r>
                      <a:endParaRPr lang="fr-FR" dirty="0"/>
                    </a:p>
                  </a:txBody>
                  <a:tcPr/>
                </a:tc>
              </a:tr>
              <a:tr h="446170">
                <a:tc>
                  <a:txBody>
                    <a:bodyPr/>
                    <a:lstStyle/>
                    <a:p>
                      <a:r>
                        <a:rPr lang="fr-FR" dirty="0" smtClean="0"/>
                        <a:t>Fonction</a:t>
                      </a:r>
                      <a:r>
                        <a:rPr lang="fr-FR" baseline="0" dirty="0" smtClean="0"/>
                        <a:t> rénale préservée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39 %</a:t>
                      </a:r>
                      <a:endParaRPr lang="fr-FR" dirty="0"/>
                    </a:p>
                  </a:txBody>
                  <a:tcPr/>
                </a:tc>
              </a:tr>
              <a:tr h="446170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Co-morbidités</a:t>
                      </a:r>
                      <a:r>
                        <a:rPr lang="fr-FR" dirty="0" smtClean="0"/>
                        <a:t>:</a:t>
                      </a:r>
                      <a:r>
                        <a:rPr lang="fr-FR" baseline="0" dirty="0" smtClean="0"/>
                        <a:t> IDM</a:t>
                      </a:r>
                    </a:p>
                    <a:p>
                      <a:r>
                        <a:rPr lang="fr-FR" baseline="0" dirty="0" smtClean="0"/>
                        <a:t>                            Sarcome de Kaposi</a:t>
                      </a:r>
                    </a:p>
                    <a:p>
                      <a:r>
                        <a:rPr lang="fr-FR" baseline="0" dirty="0" smtClean="0"/>
                        <a:t>                            Condylomes</a:t>
                      </a:r>
                    </a:p>
                    <a:p>
                      <a:r>
                        <a:rPr lang="fr-FR" baseline="0" dirty="0" smtClean="0"/>
                        <a:t>                            Réactivation VHC</a:t>
                      </a:r>
                    </a:p>
                    <a:p>
                      <a:r>
                        <a:rPr lang="fr-FR" baseline="0" dirty="0" smtClean="0"/>
                        <a:t>                            Diabète cortisonique</a:t>
                      </a:r>
                    </a:p>
                    <a:p>
                      <a:r>
                        <a:rPr lang="fr-FR" baseline="0" dirty="0" smtClean="0"/>
                        <a:t>                            Surcharge pondérale</a:t>
                      </a:r>
                      <a:endParaRPr lang="fr-FR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 cas  (</a:t>
                      </a:r>
                      <a:r>
                        <a:rPr lang="fr-FR" dirty="0" err="1" smtClean="0"/>
                        <a:t>angioplsatie</a:t>
                      </a:r>
                      <a:r>
                        <a:rPr lang="fr-FR" baseline="0" dirty="0" smtClean="0"/>
                        <a:t> avec succès)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2 cas  ( modification </a:t>
                      </a:r>
                      <a:r>
                        <a:rPr lang="fr-FR" dirty="0" err="1" smtClean="0"/>
                        <a:t>ttt</a:t>
                      </a:r>
                      <a:r>
                        <a:rPr lang="fr-FR" dirty="0" smtClean="0"/>
                        <a:t>  IS avec succès)</a:t>
                      </a:r>
                    </a:p>
                    <a:p>
                      <a:r>
                        <a:rPr lang="fr-FR" dirty="0" smtClean="0"/>
                        <a:t>1 cas  (</a:t>
                      </a:r>
                      <a:r>
                        <a:rPr lang="fr-FR" baseline="0" dirty="0" smtClean="0"/>
                        <a:t> cautérisation + réduction  IS)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1 cas </a:t>
                      </a:r>
                      <a:r>
                        <a:rPr lang="fr-FR" baseline="0" dirty="0" smtClean="0"/>
                        <a:t> (retraitement VHC + réduction IS)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2 cas </a:t>
                      </a:r>
                      <a:r>
                        <a:rPr lang="fr-FR" baseline="0" dirty="0" smtClean="0"/>
                        <a:t> (</a:t>
                      </a:r>
                      <a:r>
                        <a:rPr lang="fr-FR" baseline="0" dirty="0" err="1" smtClean="0"/>
                        <a:t>ttt</a:t>
                      </a:r>
                      <a:r>
                        <a:rPr lang="fr-FR" baseline="0" dirty="0" smtClean="0"/>
                        <a:t> ADO)</a:t>
                      </a:r>
                      <a:endParaRPr lang="fr-FR" dirty="0" smtClean="0"/>
                    </a:p>
                    <a:p>
                      <a:r>
                        <a:rPr lang="fr-FR" dirty="0" smtClean="0"/>
                        <a:t>2 cas</a:t>
                      </a:r>
                      <a:endParaRPr lang="fr-FR" dirty="0"/>
                    </a:p>
                  </a:txBody>
                  <a:tcPr/>
                </a:tc>
              </a:tr>
              <a:tr h="446170">
                <a:tc>
                  <a:txBody>
                    <a:bodyPr/>
                    <a:lstStyle/>
                    <a:p>
                      <a:r>
                        <a:rPr lang="fr-FR" dirty="0" smtClean="0"/>
                        <a:t>Reprise Hémodialyse chronique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>
                          <a:solidFill>
                            <a:srgbClr val="FF0000"/>
                          </a:solidFill>
                        </a:rPr>
                        <a:t>11 cas ( 39 %)</a:t>
                      </a:r>
                      <a:endParaRPr lang="fr-FR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5839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bg1">
              <a:lumMod val="9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Survie des greffons</a:t>
            </a:r>
            <a:endParaRPr lang="fr-FR" sz="2000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51168"/>
            <a:ext cx="6768752" cy="441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539552" y="1052736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La durée </a:t>
            </a:r>
            <a:r>
              <a:rPr lang="fr-FR" dirty="0" smtClean="0"/>
              <a:t>médiane </a:t>
            </a:r>
            <a:r>
              <a:rPr lang="fr-FR" dirty="0"/>
              <a:t>de rejet: 96 mois</a:t>
            </a:r>
            <a:br>
              <a:rPr lang="fr-FR" dirty="0"/>
            </a:br>
            <a:r>
              <a:rPr lang="fr-FR" dirty="0"/>
              <a:t>La durée moyenne de rejet:61 mois</a:t>
            </a:r>
          </a:p>
        </p:txBody>
      </p:sp>
    </p:spTree>
    <p:extLst>
      <p:ext uri="{BB962C8B-B14F-4D97-AF65-F5344CB8AC3E}">
        <p14:creationId xmlns:p14="http://schemas.microsoft.com/office/powerpoint/2010/main" val="58470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  <a:solidFill>
            <a:schemeClr val="bg1">
              <a:lumMod val="9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Survie des Patients après la greffe</a:t>
            </a:r>
            <a:endParaRPr lang="fr-FR" sz="20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08920"/>
            <a:ext cx="6552728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539552" y="1124744"/>
            <a:ext cx="80648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Durée médiane</a:t>
            </a:r>
            <a:br>
              <a:rPr lang="fr-FR" dirty="0"/>
            </a:br>
            <a:r>
              <a:rPr lang="fr-FR" b="1" dirty="0">
                <a:solidFill>
                  <a:srgbClr val="FF0000"/>
                </a:solidFill>
              </a:rPr>
              <a:t>suivi régulier: 96 mois  </a:t>
            </a:r>
            <a:r>
              <a:rPr lang="fr-FR" b="1" dirty="0" smtClean="0">
                <a:solidFill>
                  <a:srgbClr val="FF0000"/>
                </a:solidFill>
              </a:rPr>
              <a:t>           suivi pas régulier</a:t>
            </a:r>
            <a:r>
              <a:rPr lang="fr-FR" b="1" dirty="0">
                <a:solidFill>
                  <a:srgbClr val="FF0000"/>
                </a:solidFill>
              </a:rPr>
              <a:t>: 24 mois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/>
            </a:r>
            <a:br>
              <a:rPr lang="fr-FR" dirty="0"/>
            </a:br>
            <a:r>
              <a:rPr lang="fr-FR" dirty="0"/>
              <a:t>Durée moyenne</a:t>
            </a:r>
            <a:br>
              <a:rPr lang="fr-FR" dirty="0"/>
            </a:br>
            <a:r>
              <a:rPr lang="fr-FR" b="1" dirty="0">
                <a:solidFill>
                  <a:srgbClr val="FF0000"/>
                </a:solidFill>
              </a:rPr>
              <a:t>suivi régulier: 83,3 mois  </a:t>
            </a:r>
            <a:r>
              <a:rPr lang="fr-FR" b="1" dirty="0" smtClean="0">
                <a:solidFill>
                  <a:srgbClr val="FF0000"/>
                </a:solidFill>
              </a:rPr>
              <a:t>        suivi </a:t>
            </a:r>
            <a:r>
              <a:rPr lang="fr-FR" b="1" dirty="0">
                <a:solidFill>
                  <a:srgbClr val="FF0000"/>
                </a:solidFill>
              </a:rPr>
              <a:t>pas régulier: 40,9 mois</a:t>
            </a:r>
          </a:p>
        </p:txBody>
      </p:sp>
      <p:sp>
        <p:nvSpPr>
          <p:cNvPr id="6" name="ZoneTexte 5"/>
          <p:cNvSpPr txBox="1"/>
          <p:nvPr/>
        </p:nvSpPr>
        <p:spPr>
          <a:xfrm>
            <a:off x="4211960" y="479715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 = 0,026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58162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  <a:solidFill>
            <a:schemeClr val="bg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Survie des patients après la greffe rénale</a:t>
            </a:r>
            <a:endParaRPr lang="fr-FR" sz="2000" b="1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88499"/>
            <a:ext cx="6264696" cy="432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539552" y="1124744"/>
            <a:ext cx="4896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Moyenne: 5,8 ans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579009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  <a:solidFill>
            <a:schemeClr val="bg2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Survie des patients après la greffe rénale</a:t>
            </a:r>
            <a:endParaRPr lang="fr-FR" sz="20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27059"/>
            <a:ext cx="8208912" cy="489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4067944" y="4869160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p = 0,120</a:t>
            </a:r>
            <a:endParaRPr lang="fr-FR" b="1" dirty="0"/>
          </a:p>
        </p:txBody>
      </p:sp>
      <p:sp>
        <p:nvSpPr>
          <p:cNvPr id="6" name="ZoneTexte 5"/>
          <p:cNvSpPr txBox="1"/>
          <p:nvPr/>
        </p:nvSpPr>
        <p:spPr>
          <a:xfrm>
            <a:off x="467544" y="980728"/>
            <a:ext cx="7704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Durée moyenne</a:t>
            </a:r>
            <a:br>
              <a:rPr lang="fr-FR" dirty="0"/>
            </a:br>
            <a:r>
              <a:rPr lang="fr-FR" b="1" dirty="0">
                <a:solidFill>
                  <a:srgbClr val="FF0000"/>
                </a:solidFill>
              </a:rPr>
              <a:t>suivi régulier: 6,85 ans </a:t>
            </a:r>
            <a:r>
              <a:rPr lang="fr-FR" b="1" dirty="0" smtClean="0">
                <a:solidFill>
                  <a:srgbClr val="FF0000"/>
                </a:solidFill>
              </a:rPr>
              <a:t>      suivi </a:t>
            </a:r>
            <a:r>
              <a:rPr lang="fr-FR" b="1" dirty="0">
                <a:solidFill>
                  <a:srgbClr val="FF0000"/>
                </a:solidFill>
              </a:rPr>
              <a:t>pas régulier: 5 ans</a:t>
            </a:r>
          </a:p>
        </p:txBody>
      </p:sp>
      <p:sp>
        <p:nvSpPr>
          <p:cNvPr id="8" name="Ellipse 7"/>
          <p:cNvSpPr/>
          <p:nvPr/>
        </p:nvSpPr>
        <p:spPr>
          <a:xfrm>
            <a:off x="3851920" y="2636912"/>
            <a:ext cx="3024336" cy="136815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tx1"/>
                </a:solidFill>
              </a:rPr>
              <a:t>Importance de l’HDC de sauvetage</a:t>
            </a:r>
            <a:endParaRPr lang="fr-FR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382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568952" cy="720080"/>
          </a:xfrm>
          <a:solidFill>
            <a:schemeClr val="bg1">
              <a:lumMod val="9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>
            <a:noAutofit/>
          </a:bodyPr>
          <a:lstStyle/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000" b="1" dirty="0" err="1" smtClean="0"/>
              <a:t>Nombre</a:t>
            </a:r>
            <a:r>
              <a:rPr lang="en-US" sz="2000" b="1" dirty="0" smtClean="0"/>
              <a:t> de </a:t>
            </a:r>
            <a:r>
              <a:rPr lang="en-US" sz="2000" b="1" dirty="0"/>
              <a:t>patients </a:t>
            </a:r>
            <a:r>
              <a:rPr lang="en-US" sz="2000" b="1" dirty="0" smtClean="0"/>
              <a:t>résidents à Kinshasa transférés pour </a:t>
            </a:r>
            <a:r>
              <a:rPr lang="en-US" sz="2000" b="1" dirty="0" err="1" smtClean="0"/>
              <a:t>greffe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rénale</a:t>
            </a:r>
            <a:r>
              <a:rPr lang="en-US" sz="2000" b="1" dirty="0" smtClean="0"/>
              <a:t>: situation </a:t>
            </a:r>
            <a:r>
              <a:rPr lang="en-US" sz="2000" b="1" dirty="0"/>
              <a:t>par </a:t>
            </a:r>
            <a:r>
              <a:rPr lang="en-US" sz="2000" b="1" dirty="0" err="1"/>
              <a:t>année</a:t>
            </a:r>
            <a:r>
              <a:rPr lang="en-US" sz="2000" b="1" dirty="0"/>
              <a:t/>
            </a:r>
            <a:br>
              <a:rPr lang="en-US" sz="2000" b="1" dirty="0"/>
            </a:br>
            <a:endParaRPr lang="fr-FR" sz="20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18226392"/>
              </p:ext>
            </p:extLst>
          </p:nvPr>
        </p:nvGraphicFramePr>
        <p:xfrm>
          <a:off x="457200" y="1196752"/>
          <a:ext cx="8229600" cy="4929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Ellipse 4"/>
          <p:cNvSpPr/>
          <p:nvPr/>
        </p:nvSpPr>
        <p:spPr>
          <a:xfrm>
            <a:off x="4499992" y="980728"/>
            <a:ext cx="4248472" cy="1296144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Nécessité d’améliorer nos pratiques pour motiver les patients à accepter la greffe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575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  <a:solidFill>
            <a:schemeClr val="bg2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r>
              <a:rPr lang="fr-FR" sz="2400" b="1" dirty="0" smtClean="0"/>
              <a:t>Plan de présentation</a:t>
            </a:r>
            <a:endParaRPr lang="fr-FR" sz="24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fr-FR" sz="2000" dirty="0" smtClean="0"/>
              <a:t>Place du chirurgien dans la PEC de la maladie rénale chronique au stade 5 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Données en rapport avec HD chronique à Kinshasa</a:t>
            </a:r>
          </a:p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Données en rapport avec le suivi post-greffe rénale à  Kinshasa</a:t>
            </a:r>
          </a:p>
          <a:p>
            <a:pPr marL="0" indent="0" algn="just">
              <a:buNone/>
            </a:pPr>
            <a:endParaRPr lang="fr-FR" sz="2000" dirty="0" smtClean="0"/>
          </a:p>
          <a:p>
            <a:pPr algn="just"/>
            <a:r>
              <a:rPr lang="fr-FR" sz="2000" dirty="0" smtClean="0"/>
              <a:t>Conclusions et Perspectives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57008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  <a:solidFill>
            <a:schemeClr val="bg1">
              <a:lumMod val="9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fr-FR" sz="2400" b="1" dirty="0" smtClean="0"/>
              <a:t>Conclusions et Perspectives</a:t>
            </a:r>
            <a:endParaRPr lang="fr-FR" sz="24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1520" y="908720"/>
            <a:ext cx="8568952" cy="5688632"/>
          </a:xfrm>
        </p:spPr>
        <p:txBody>
          <a:bodyPr>
            <a:normAutofit fontScale="92500" lnSpcReduction="10000"/>
          </a:bodyPr>
          <a:lstStyle/>
          <a:p>
            <a:pPr algn="just"/>
            <a:endParaRPr lang="fr-FR" sz="2000" dirty="0" smtClean="0"/>
          </a:p>
          <a:p>
            <a:pPr algn="just"/>
            <a:r>
              <a:rPr lang="fr-FR" sz="2000" dirty="0" smtClean="0"/>
              <a:t>HD se développe et est maîtrisée à Kinshasa/certaines villes du pays </a:t>
            </a:r>
          </a:p>
          <a:p>
            <a:pPr algn="just"/>
            <a:r>
              <a:rPr lang="fr-FR" sz="2000" dirty="0"/>
              <a:t>C</a:t>
            </a:r>
            <a:r>
              <a:rPr lang="fr-FR" sz="2000" dirty="0" smtClean="0"/>
              <a:t>oût reste hors de portée du congolais moyen</a:t>
            </a:r>
          </a:p>
          <a:p>
            <a:pPr algn="just"/>
            <a:r>
              <a:rPr lang="fr-FR" sz="2000" dirty="0" smtClean="0"/>
              <a:t>La survie des patients peut être améliorée en vulgarisant la chirurgie de la FAV</a:t>
            </a:r>
          </a:p>
          <a:p>
            <a:pPr algn="just"/>
            <a:endParaRPr lang="fr-FR" sz="2000" dirty="0"/>
          </a:p>
          <a:p>
            <a:pPr algn="just"/>
            <a:r>
              <a:rPr lang="fr-FR" sz="2000" dirty="0" smtClean="0"/>
              <a:t>Le suivi post-greffe rénale est sous-optimale à Kinshasa ( pas de dosage des IS, pas d’IF, pas de disponibilité thérapeutique)</a:t>
            </a:r>
          </a:p>
          <a:p>
            <a:pPr algn="just"/>
            <a:r>
              <a:rPr lang="fr-FR" sz="2000" dirty="0" smtClean="0"/>
              <a:t>Circuit parallèle et non qualifié de transfert de patients en Inde </a:t>
            </a:r>
          </a:p>
          <a:p>
            <a:pPr algn="just"/>
            <a:r>
              <a:rPr lang="fr-FR" sz="2000" dirty="0" smtClean="0"/>
              <a:t>Mortalité post-greffe est très élevée, mais évitable</a:t>
            </a:r>
          </a:p>
          <a:p>
            <a:pPr algn="just"/>
            <a:endParaRPr lang="fr-FR" sz="2000" dirty="0"/>
          </a:p>
          <a:p>
            <a:pPr algn="just"/>
            <a:r>
              <a:rPr lang="fr-FR" sz="2000" dirty="0" smtClean="0"/>
              <a:t>Nécessité Prise de conscience collective de nos limites/ Réglementation CNOM</a:t>
            </a:r>
          </a:p>
          <a:p>
            <a:pPr algn="just"/>
            <a:r>
              <a:rPr lang="fr-FR" sz="2000" dirty="0" smtClean="0"/>
              <a:t>Partenariat Nord-Sud et Sud-Sud pour la formation des médecins/Infirmiers</a:t>
            </a:r>
          </a:p>
          <a:p>
            <a:pPr algn="just"/>
            <a:r>
              <a:rPr lang="fr-FR" sz="2000" dirty="0" smtClean="0"/>
              <a:t>Collaboration entre hôpitaux, Sociétés savantes et Universités du pays (ateliers de formation pratique et de partage des expériences)</a:t>
            </a:r>
          </a:p>
          <a:p>
            <a:pPr algn="just"/>
            <a:r>
              <a:rPr lang="fr-FR" sz="2000" dirty="0" smtClean="0"/>
              <a:t>Loi sur Transplantation d’organes+ mise en place Comité technique national de la Transplantation rénale</a:t>
            </a:r>
          </a:p>
          <a:p>
            <a:pPr algn="just"/>
            <a:r>
              <a:rPr lang="fr-FR" sz="2000" dirty="0" smtClean="0"/>
              <a:t>Rôle primordial du Gouvernement pour financer la formation, la recherche, équiper les hôpitaux publics et améliorer leur système de gestion</a:t>
            </a:r>
          </a:p>
          <a:p>
            <a:pPr algn="just"/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84035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490066"/>
          </a:xfrm>
          <a:solidFill>
            <a:schemeClr val="bg1">
              <a:lumMod val="95000"/>
            </a:schemeClr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>
            <a:normAutofit/>
          </a:bodyPr>
          <a:lstStyle/>
          <a:p>
            <a:r>
              <a:rPr lang="fr-FR" sz="1800" b="1" dirty="0" smtClean="0"/>
              <a:t>1</a:t>
            </a:r>
            <a:r>
              <a:rPr lang="fr-FR" sz="1800" b="1" baseline="30000" dirty="0" smtClean="0"/>
              <a:t>ère</a:t>
            </a:r>
            <a:r>
              <a:rPr lang="fr-FR" sz="1800" b="1" dirty="0" smtClean="0"/>
              <a:t> expérience d’Hémodialyse en RDC (CUK), </a:t>
            </a:r>
            <a:r>
              <a:rPr lang="fr-FR" sz="1800" b="1" dirty="0" smtClean="0"/>
              <a:t> avec le Prof </a:t>
            </a:r>
            <a:r>
              <a:rPr lang="fr-FR" sz="1800" b="1" dirty="0" err="1" smtClean="0"/>
              <a:t>Tshipeta</a:t>
            </a:r>
            <a:r>
              <a:rPr lang="fr-FR" sz="1800" b="1" dirty="0" smtClean="0"/>
              <a:t> photo </a:t>
            </a:r>
            <a:r>
              <a:rPr lang="fr-FR" sz="1800" b="1" dirty="0" smtClean="0"/>
              <a:t>année </a:t>
            </a:r>
            <a:r>
              <a:rPr lang="fr-FR" sz="1800" b="1" dirty="0" smtClean="0"/>
              <a:t>1976</a:t>
            </a:r>
            <a:endParaRPr lang="fr-FR" sz="1800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2050" name="Picture 2" descr="C:\Users\Prof. Dr JR M\Desktop\IMG_20170711_1402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842493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/>
          <p:cNvSpPr txBox="1"/>
          <p:nvPr/>
        </p:nvSpPr>
        <p:spPr>
          <a:xfrm>
            <a:off x="2843808" y="5085184"/>
            <a:ext cx="30963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 smtClean="0"/>
              <a:t>Merci pour votre attention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2006060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63272" cy="504056"/>
          </a:xfr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Place du chirurgien</a:t>
            </a:r>
            <a:endParaRPr lang="fr-FR" sz="2000" b="1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457200" y="692697"/>
            <a:ext cx="4040188" cy="648072"/>
          </a:xfrm>
        </p:spPr>
        <p:txBody>
          <a:bodyPr>
            <a:normAutofit/>
          </a:bodyPr>
          <a:lstStyle/>
          <a:p>
            <a:r>
              <a:rPr lang="fr-FR" sz="2000" dirty="0" smtClean="0"/>
              <a:t>Hémodialyse</a:t>
            </a:r>
            <a:endParaRPr lang="fr-FR" sz="2000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457200" y="1412776"/>
            <a:ext cx="3898776" cy="4713387"/>
          </a:xfrm>
        </p:spPr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2000" dirty="0" smtClean="0"/>
              <a:t>Réalisation FAV</a:t>
            </a:r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r>
              <a:rPr lang="fr-FR" sz="2000" dirty="0"/>
              <a:t>C</a:t>
            </a:r>
            <a:r>
              <a:rPr lang="fr-FR" sz="2000" dirty="0" smtClean="0"/>
              <a:t>omplications des FAV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 smtClean="0"/>
              <a:t>Ablation KT permanents ±</a:t>
            </a:r>
          </a:p>
          <a:p>
            <a:pPr marL="0" indent="0">
              <a:buNone/>
            </a:pPr>
            <a:endParaRPr lang="fr-FR" sz="2000" dirty="0"/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3"/>
          </p:nvPr>
        </p:nvSpPr>
        <p:spPr>
          <a:xfrm>
            <a:off x="4427985" y="764705"/>
            <a:ext cx="4258816" cy="576063"/>
          </a:xfrm>
        </p:spPr>
        <p:txBody>
          <a:bodyPr>
            <a:normAutofit/>
          </a:bodyPr>
          <a:lstStyle/>
          <a:p>
            <a:r>
              <a:rPr lang="fr-FR" sz="2000" dirty="0" smtClean="0"/>
              <a:t>Transplantation rénale</a:t>
            </a:r>
            <a:endParaRPr lang="fr-FR" sz="2000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4"/>
          </p:nvPr>
        </p:nvSpPr>
        <p:spPr>
          <a:xfrm>
            <a:off x="4427985" y="1412776"/>
            <a:ext cx="4320480" cy="4713387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sz="2000" dirty="0" smtClean="0"/>
              <a:t>Chirurgie pré-greffe en cas de problème urologique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 smtClean="0"/>
              <a:t>Chirurgie de la greffe rénale</a:t>
            </a:r>
          </a:p>
          <a:p>
            <a:pPr marL="0" indent="0">
              <a:buNone/>
            </a:pPr>
            <a:endParaRPr lang="fr-FR" sz="2000" dirty="0"/>
          </a:p>
          <a:p>
            <a:pPr marL="0" indent="0">
              <a:buNone/>
            </a:pPr>
            <a:r>
              <a:rPr lang="fr-FR" sz="2000" dirty="0" smtClean="0"/>
              <a:t>Complications chirurgicales et urologiques post-greffe</a:t>
            </a:r>
          </a:p>
          <a:p>
            <a:pPr marL="0" indent="0">
              <a:buNone/>
            </a:pPr>
            <a:endParaRPr lang="fr-FR" sz="2000" dirty="0" smtClean="0"/>
          </a:p>
          <a:p>
            <a:pPr marL="0" indent="0">
              <a:buNone/>
            </a:pPr>
            <a:r>
              <a:rPr lang="fr-FR" sz="2000" dirty="0" smtClean="0"/>
              <a:t>Transplantectomie</a:t>
            </a: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3636645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8698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8" name="Ellipse 7"/>
          <p:cNvSpPr/>
          <p:nvPr/>
        </p:nvSpPr>
        <p:spPr>
          <a:xfrm>
            <a:off x="1331640" y="1412776"/>
            <a:ext cx="6480720" cy="3888432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 smtClean="0">
                <a:solidFill>
                  <a:schemeClr val="tx1"/>
                </a:solidFill>
              </a:rPr>
              <a:t>Patients hémodialysés chroniques suivis à Kinshasa</a:t>
            </a:r>
            <a:endParaRPr lang="fr-FR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1117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640960" cy="6336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5001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Incidence d’accès en HDC  à Kinshasa</a:t>
            </a:r>
            <a:endParaRPr lang="fr-FR" sz="2000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074" y="980729"/>
            <a:ext cx="7691851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llipse 3"/>
          <p:cNvSpPr/>
          <p:nvPr/>
        </p:nvSpPr>
        <p:spPr>
          <a:xfrm>
            <a:off x="3275856" y="5589240"/>
            <a:ext cx="4896544" cy="576064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rgbClr val="FF0000"/>
                </a:solidFill>
              </a:rPr>
              <a:t>&lt; 3 % de la population attendue</a:t>
            </a:r>
            <a:endParaRPr lang="fr-FR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057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0"/>
            <a:ext cx="8424936" cy="2420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endParaRPr lang="fr-FR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64904"/>
            <a:ext cx="8424935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63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1520" y="116632"/>
            <a:ext cx="8640960" cy="576064"/>
          </a:xfr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Le cathéter multiplie de risque de décès en HDC d’un facteur 6</a:t>
            </a:r>
            <a:endParaRPr lang="fr-FR" sz="2000" b="1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64704"/>
            <a:ext cx="8856984" cy="6093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3130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4096"/>
          </a:xfrm>
          <a:solidFill>
            <a:schemeClr val="bg1">
              <a:lumMod val="95000"/>
            </a:schemeClr>
          </a:solidFill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r>
              <a:rPr lang="fr-FR" sz="2000" b="1" dirty="0" smtClean="0"/>
              <a:t>Les FAV ne représentent que 14 % de l’ensemble d’accès vasculaires en HDC à Kinshasa</a:t>
            </a:r>
            <a:endParaRPr lang="fr-FR" sz="2000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71165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4342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Essentie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1053</TotalTime>
  <Words>760</Words>
  <Application>Microsoft Office PowerPoint</Application>
  <PresentationFormat>Affichage à l'écran (4:3)</PresentationFormat>
  <Paragraphs>135</Paragraphs>
  <Slides>21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PEC des Hémodialysés chroniques et des Greffés rénaux à Kinshasa   1er Congrès de la SOCOCHIR Sultani hôtel, 29 août 2017</vt:lpstr>
      <vt:lpstr>Plan de présentation</vt:lpstr>
      <vt:lpstr>Place du chirurgien</vt:lpstr>
      <vt:lpstr>Présentation PowerPoint</vt:lpstr>
      <vt:lpstr>Présentation PowerPoint</vt:lpstr>
      <vt:lpstr>Incidence d’accès en HDC  à Kinshasa</vt:lpstr>
      <vt:lpstr>Présentation PowerPoint</vt:lpstr>
      <vt:lpstr>Le cathéter multiplie de risque de décès en HDC d’un facteur 6</vt:lpstr>
      <vt:lpstr>Les FAV ne représentent que 14 % de l’ensemble d’accès vasculaires en HDC à Kinshasa</vt:lpstr>
      <vt:lpstr>Nécessité pour chaque centre de suivre les recommandations KDIGO</vt:lpstr>
      <vt:lpstr>Présentation PowerPoint</vt:lpstr>
      <vt:lpstr>Patients greffés rénaux résidents à Kinshasa</vt:lpstr>
      <vt:lpstr>Renseignement Greffés rénaux résidents à Kinshasa</vt:lpstr>
      <vt:lpstr>Complications post  greffe rénale (renseignements sur 28 cas)</vt:lpstr>
      <vt:lpstr>Survie des greffons</vt:lpstr>
      <vt:lpstr>Survie des Patients après la greffe</vt:lpstr>
      <vt:lpstr>Survie des patients après la greffe rénale</vt:lpstr>
      <vt:lpstr>Survie des patients après la greffe rénale</vt:lpstr>
      <vt:lpstr> Nombre de patients résidents à Kinshasa transférés pour greffe rénale: situation par année </vt:lpstr>
      <vt:lpstr>Conclusions et Perspectives</vt:lpstr>
      <vt:lpstr>1ère expérience d’Hémodialyse en RDC (CUK),  avec le Prof Tshipeta photo année 1976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Survie</dc:title>
  <dc:creator>Prof. Dr JR M</dc:creator>
  <cp:lastModifiedBy>Prof. Dr JR M</cp:lastModifiedBy>
  <cp:revision>72</cp:revision>
  <cp:lastPrinted>2017-08-27T06:17:50Z</cp:lastPrinted>
  <dcterms:created xsi:type="dcterms:W3CDTF">2017-08-18T21:53:40Z</dcterms:created>
  <dcterms:modified xsi:type="dcterms:W3CDTF">2017-08-29T15:13:21Z</dcterms:modified>
</cp:coreProperties>
</file>