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85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1" r:id="rId23"/>
    <p:sldId id="284" r:id="rId24"/>
    <p:sldId id="286" r:id="rId25"/>
    <p:sldId id="287" r:id="rId26"/>
    <p:sldId id="288" r:id="rId27"/>
    <p:sldId id="289" r:id="rId28"/>
  </p:sldIdLst>
  <p:sldSz cx="9144000" cy="6858000" type="screen4x3"/>
  <p:notesSz cx="6794500" cy="9918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EFDBD-6B61-4D76-B78F-C40502618BBA}" type="datetimeFigureOut">
              <a:rPr lang="fr-FR" smtClean="0"/>
              <a:pPr/>
              <a:t>09/05/2017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5AA76-9462-4067-B291-3B925CE4F7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266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1E64F-A353-400A-8D76-F0F99EBEBCD8}" type="datetimeFigureOut">
              <a:rPr lang="fr-FR" smtClean="0"/>
              <a:pPr/>
              <a:t>09/05/2017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1700"/>
            <a:ext cx="5435600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7E209-27B2-4EF0-BE0E-4830663EA6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59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95E1E-BAA4-4034-9398-D93F87B1085B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6175" cy="3717925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7505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58112-B678-44ED-97CD-4E0A9000DF84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6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0783-98D8-47AB-8296-1098F2D27746}" type="datetimeFigureOut">
              <a:rPr lang="fr-FR" smtClean="0"/>
              <a:pPr/>
              <a:t>09/05/2017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0327-E222-4D37-AB5D-4E2BCF9F6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0783-98D8-47AB-8296-1098F2D27746}" type="datetimeFigureOut">
              <a:rPr lang="fr-FR" smtClean="0"/>
              <a:pPr/>
              <a:t>09/05/2017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0327-E222-4D37-AB5D-4E2BCF9F6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0783-98D8-47AB-8296-1098F2D27746}" type="datetimeFigureOut">
              <a:rPr lang="fr-FR" smtClean="0"/>
              <a:pPr/>
              <a:t>09/05/2017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0327-E222-4D37-AB5D-4E2BCF9F6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0783-98D8-47AB-8296-1098F2D27746}" type="datetimeFigureOut">
              <a:rPr lang="fr-FR" smtClean="0"/>
              <a:pPr/>
              <a:t>09/05/2017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0327-E222-4D37-AB5D-4E2BCF9F6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0783-98D8-47AB-8296-1098F2D27746}" type="datetimeFigureOut">
              <a:rPr lang="fr-FR" smtClean="0"/>
              <a:pPr/>
              <a:t>09/05/2017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0327-E222-4D37-AB5D-4E2BCF9F6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0783-98D8-47AB-8296-1098F2D27746}" type="datetimeFigureOut">
              <a:rPr lang="fr-FR" smtClean="0"/>
              <a:pPr/>
              <a:t>09/05/2017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0327-E222-4D37-AB5D-4E2BCF9F6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0783-98D8-47AB-8296-1098F2D27746}" type="datetimeFigureOut">
              <a:rPr lang="fr-FR" smtClean="0"/>
              <a:pPr/>
              <a:t>09/05/2017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0327-E222-4D37-AB5D-4E2BCF9F6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0783-98D8-47AB-8296-1098F2D27746}" type="datetimeFigureOut">
              <a:rPr lang="fr-FR" smtClean="0"/>
              <a:pPr/>
              <a:t>09/05/2017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0327-E222-4D37-AB5D-4E2BCF9F6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0783-98D8-47AB-8296-1098F2D27746}" type="datetimeFigureOut">
              <a:rPr lang="fr-FR" smtClean="0"/>
              <a:pPr/>
              <a:t>09/05/2017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0327-E222-4D37-AB5D-4E2BCF9F6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0783-98D8-47AB-8296-1098F2D27746}" type="datetimeFigureOut">
              <a:rPr lang="fr-FR" smtClean="0"/>
              <a:pPr/>
              <a:t>09/05/2017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0327-E222-4D37-AB5D-4E2BCF9F6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0783-98D8-47AB-8296-1098F2D27746}" type="datetimeFigureOut">
              <a:rPr lang="fr-FR" smtClean="0"/>
              <a:pPr/>
              <a:t>09/05/2017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0327-E222-4D37-AB5D-4E2BCF9F6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0783-98D8-47AB-8296-1098F2D27746}" type="datetimeFigureOut">
              <a:rPr lang="fr-FR" smtClean="0"/>
              <a:pPr/>
              <a:t>09/05/2017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B0327-E222-4D37-AB5D-4E2BCF9F66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>
          <a:xfrm>
            <a:off x="179512" y="19259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600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5" name="Picture 2" descr="Logo-HUEP-TNN-20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813" y="653552"/>
            <a:ext cx="1340014" cy="66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ogo Inserm. Retour à la page d'accue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5304" y="725560"/>
            <a:ext cx="2129079" cy="570538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9560" y="797568"/>
            <a:ext cx="2024834" cy="50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SU_centre_bichro_QU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5784" y="23954"/>
            <a:ext cx="2520280" cy="1781726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97931" y="4091588"/>
            <a:ext cx="48760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fr-FR" altLang="fr-FR" sz="2400" dirty="0" smtClean="0"/>
              <a:t>Pierre </a:t>
            </a:r>
            <a:r>
              <a:rPr lang="fr-FR" altLang="fr-FR" sz="2400" dirty="0" err="1" smtClean="0"/>
              <a:t>Ronco</a:t>
            </a:r>
            <a:endParaRPr lang="fr-FR" altLang="fr-FR" sz="2400" dirty="0" smtClean="0"/>
          </a:p>
          <a:p>
            <a:pPr algn="ctr" eaLnBrk="0" hangingPunct="0"/>
            <a:r>
              <a:rPr lang="fr-FR" altLang="fr-FR" sz="2400" dirty="0" smtClean="0"/>
              <a:t>Unité INSERM UMR_S 1155 </a:t>
            </a:r>
          </a:p>
          <a:p>
            <a:pPr algn="ctr" eaLnBrk="0" hangingPunct="0"/>
            <a:r>
              <a:rPr lang="fr-FR" altLang="fr-FR" sz="2400" dirty="0" smtClean="0"/>
              <a:t>et Service de Néphrologie et Dialyses,</a:t>
            </a:r>
          </a:p>
          <a:p>
            <a:pPr algn="ctr" eaLnBrk="0" hangingPunct="0"/>
            <a:r>
              <a:rPr lang="fr-FR" altLang="fr-FR" sz="2400" dirty="0" smtClean="0"/>
              <a:t>Hôpital Tenon, Paris, France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601081" y="5733256"/>
            <a:ext cx="2147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CNE - AFRAN/SFNDT </a:t>
            </a:r>
          </a:p>
          <a:p>
            <a:r>
              <a:rPr lang="fr-FR" dirty="0" smtClean="0"/>
              <a:t>Yaoundé</a:t>
            </a:r>
          </a:p>
          <a:p>
            <a:r>
              <a:rPr lang="fr-FR" dirty="0" smtClean="0"/>
              <a:t>14 Mars 2017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74093" y="1196752"/>
            <a:ext cx="85463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3600" dirty="0" smtClean="0">
              <a:solidFill>
                <a:srgbClr val="800000"/>
              </a:solidFill>
            </a:endParaRPr>
          </a:p>
          <a:p>
            <a:pPr algn="ctr"/>
            <a:r>
              <a:rPr lang="fr-FR" sz="3600" dirty="0" smtClean="0">
                <a:solidFill>
                  <a:srgbClr val="800000"/>
                </a:solidFill>
              </a:rPr>
              <a:t> Quoi de neuf dans la </a:t>
            </a:r>
            <a:r>
              <a:rPr lang="fr-FR" sz="3600" dirty="0" err="1" smtClean="0">
                <a:solidFill>
                  <a:srgbClr val="800000"/>
                </a:solidFill>
              </a:rPr>
              <a:t>hyalinose</a:t>
            </a:r>
            <a:r>
              <a:rPr lang="fr-FR" sz="3600" dirty="0" smtClean="0">
                <a:solidFill>
                  <a:srgbClr val="800000"/>
                </a:solidFill>
              </a:rPr>
              <a:t> segmentaire </a:t>
            </a:r>
          </a:p>
          <a:p>
            <a:pPr algn="ctr"/>
            <a:r>
              <a:rPr lang="fr-FR" sz="3600" dirty="0" smtClean="0">
                <a:solidFill>
                  <a:srgbClr val="800000"/>
                </a:solidFill>
              </a:rPr>
              <a:t>et focale (HSF) et la </a:t>
            </a:r>
            <a:r>
              <a:rPr lang="fr-FR" sz="3600" dirty="0" err="1" smtClean="0">
                <a:solidFill>
                  <a:srgbClr val="800000"/>
                </a:solidFill>
              </a:rPr>
              <a:t>glomérulopathie</a:t>
            </a:r>
            <a:r>
              <a:rPr lang="fr-FR" sz="3600" dirty="0" smtClean="0">
                <a:solidFill>
                  <a:srgbClr val="800000"/>
                </a:solidFill>
              </a:rPr>
              <a:t> </a:t>
            </a:r>
          </a:p>
          <a:p>
            <a:pPr algn="ctr"/>
            <a:r>
              <a:rPr lang="fr-FR" sz="3600" dirty="0" err="1" smtClean="0">
                <a:solidFill>
                  <a:srgbClr val="800000"/>
                </a:solidFill>
              </a:rPr>
              <a:t>extramembraneuse</a:t>
            </a:r>
            <a:r>
              <a:rPr lang="fr-FR" sz="3600" dirty="0" smtClean="0">
                <a:solidFill>
                  <a:srgbClr val="800000"/>
                </a:solidFill>
              </a:rPr>
              <a:t> (GEM)?	</a:t>
            </a:r>
          </a:p>
          <a:p>
            <a:pPr algn="ctr"/>
            <a:endParaRPr lang="fr-FR" sz="36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800000"/>
                </a:solidFill>
              </a:rPr>
              <a:t>Le cas des HSF associés à des </a:t>
            </a:r>
            <a:r>
              <a:rPr lang="fr-FR" sz="3600" dirty="0" err="1" smtClean="0">
                <a:solidFill>
                  <a:srgbClr val="800000"/>
                </a:solidFill>
              </a:rPr>
              <a:t>variants</a:t>
            </a:r>
            <a:r>
              <a:rPr lang="fr-FR" sz="3600" dirty="0" smtClean="0">
                <a:solidFill>
                  <a:srgbClr val="800000"/>
                </a:solidFill>
              </a:rPr>
              <a:t> à risque APOL1 : une découverte  majeure ?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25658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Forme majeure de HSF en Afrique subsaharienne</a:t>
            </a:r>
          </a:p>
          <a:p>
            <a:r>
              <a:rPr lang="fr-FR" dirty="0" smtClean="0"/>
              <a:t>USA : 40% des IRT liées à une HSF s’observent chez des Africains Américains (72% ont les </a:t>
            </a:r>
            <a:r>
              <a:rPr lang="fr-FR" dirty="0" err="1" smtClean="0"/>
              <a:t>variants</a:t>
            </a:r>
            <a:r>
              <a:rPr lang="fr-FR" dirty="0" smtClean="0"/>
              <a:t> à risque)</a:t>
            </a:r>
          </a:p>
          <a:p>
            <a:r>
              <a:rPr lang="fr-FR" dirty="0" smtClean="0"/>
              <a:t>Transmission « récessive » : 2 allèles à risque (G1 et/ou G2) sont indispensables, sauf dans certaines situations (néphropathie VIH chez les Sud-Africains)</a:t>
            </a:r>
          </a:p>
          <a:p>
            <a:r>
              <a:rPr lang="fr-FR" dirty="0" smtClean="0"/>
              <a:t>Allèles à risque fortement associés :</a:t>
            </a:r>
          </a:p>
          <a:p>
            <a:pPr>
              <a:buNone/>
            </a:pPr>
            <a:r>
              <a:rPr lang="fr-FR" dirty="0" smtClean="0"/>
              <a:t>		- à une forme </a:t>
            </a:r>
            <a:r>
              <a:rPr lang="fr-FR" dirty="0" err="1" smtClean="0"/>
              <a:t>collapsante</a:t>
            </a:r>
            <a:r>
              <a:rPr lang="fr-FR" dirty="0" smtClean="0"/>
              <a:t> dans HIVAN (72%), le 	lupus, et les néphropathies à l’interféron</a:t>
            </a:r>
          </a:p>
          <a:p>
            <a:pPr>
              <a:buNone/>
            </a:pPr>
            <a:r>
              <a:rPr lang="fr-FR" dirty="0" smtClean="0"/>
              <a:t>		- la néphropathie drépanocytaire</a:t>
            </a:r>
          </a:p>
          <a:p>
            <a:pPr>
              <a:buNone/>
            </a:pPr>
            <a:r>
              <a:rPr lang="fr-FR" dirty="0" smtClean="0"/>
              <a:t>		- une progression plus rapide de la MRC</a:t>
            </a:r>
          </a:p>
          <a:p>
            <a:pPr>
              <a:buNone/>
            </a:pPr>
            <a:r>
              <a:rPr lang="fr-FR" dirty="0" smtClean="0"/>
              <a:t>		</a:t>
            </a:r>
          </a:p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251520" y="1196752"/>
            <a:ext cx="8640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800000"/>
                </a:solidFill>
              </a:rPr>
              <a:t>Conclusions d’un groupe d’expert de l’AST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fr-FR" dirty="0" smtClean="0"/>
              <a:t>La présence de 2 allèles APOL1 à risque est associée à un plus grand risque d’atteinte rénale dans la population générale et chez les receveurs de rein cadavérique</a:t>
            </a:r>
          </a:p>
          <a:p>
            <a:pPr marL="514350" indent="-514350">
              <a:buAutoNum type="arabicPeriod"/>
            </a:pPr>
            <a:r>
              <a:rPr lang="fr-FR" dirty="0" smtClean="0"/>
              <a:t>L’amplitude de ce risque est discuté (facteurs confondants)</a:t>
            </a:r>
          </a:p>
          <a:p>
            <a:pPr marL="514350" indent="-514350">
              <a:buAutoNum type="arabicPeriod"/>
            </a:pPr>
            <a:r>
              <a:rPr lang="fr-FR" dirty="0" smtClean="0"/>
              <a:t>Il n’y a pas de consensus sur la nécessité de dépister les allèles à risque chez les donneurs vivants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516595" y="6341258"/>
            <a:ext cx="3999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 smtClean="0"/>
              <a:t>Newell</a:t>
            </a:r>
            <a:r>
              <a:rPr lang="fr-FR" sz="2000" i="1" dirty="0" smtClean="0"/>
              <a:t>, Am J Transplant 2016, online</a:t>
            </a:r>
            <a:endParaRPr lang="fr-FR" sz="20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800000"/>
                </a:solidFill>
              </a:rPr>
              <a:t>Algorithme de traitement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843808" y="918261"/>
            <a:ext cx="2952328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HSF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7504" y="1844824"/>
            <a:ext cx="230425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HSF primitive avec protéinurie</a:t>
            </a:r>
          </a:p>
          <a:p>
            <a:pPr algn="ctr"/>
            <a:r>
              <a:rPr lang="fr-FR" sz="1600" b="1" dirty="0" smtClean="0"/>
              <a:t> non néphrotique</a:t>
            </a:r>
            <a:endParaRPr lang="fr-FR" sz="16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2483768" y="1844824"/>
            <a:ext cx="201622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HSF primitive avec </a:t>
            </a:r>
            <a:r>
              <a:rPr lang="fr-FR" sz="1600" b="1" dirty="0" err="1" smtClean="0"/>
              <a:t>Sd</a:t>
            </a:r>
            <a:r>
              <a:rPr lang="fr-FR" sz="1600" b="1" dirty="0" smtClean="0"/>
              <a:t> néphrotique</a:t>
            </a:r>
            <a:endParaRPr lang="fr-FR" sz="16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251737" y="1916832"/>
            <a:ext cx="151216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HSF adaptative</a:t>
            </a:r>
            <a:endParaRPr lang="fr-FR" sz="16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961567" y="1844824"/>
            <a:ext cx="204283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HSF secondaire</a:t>
            </a:r>
          </a:p>
          <a:p>
            <a:pPr algn="ctr"/>
            <a:r>
              <a:rPr lang="fr-FR" sz="1600" b="1" dirty="0" smtClean="0"/>
              <a:t> (virale, toxique)</a:t>
            </a:r>
            <a:endParaRPr lang="fr-FR" sz="16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89286" y="2996952"/>
            <a:ext cx="18722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Blocage SRA et régime sans sel</a:t>
            </a:r>
            <a:endParaRPr lang="fr-FR" sz="16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2267744" y="2998693"/>
            <a:ext cx="244827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/>
              <a:t>Corticoides</a:t>
            </a:r>
            <a:r>
              <a:rPr lang="fr-FR" sz="1600" b="1" dirty="0" smtClean="0"/>
              <a:t> en dose quotidienne ou alternée et blocage SRA/RSS</a:t>
            </a:r>
            <a:endParaRPr lang="fr-FR" sz="16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5107721" y="3023847"/>
            <a:ext cx="1800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Blocage SRA et régime sans sel</a:t>
            </a:r>
            <a:endParaRPr lang="fr-FR" sz="16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7046878" y="2996952"/>
            <a:ext cx="18722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Traitement de la cause si possible</a:t>
            </a:r>
            <a:endParaRPr lang="fr-FR" sz="16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89286" y="4077072"/>
            <a:ext cx="18722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Pas de réponse ou aggravation</a:t>
            </a:r>
            <a:endParaRPr lang="fr-FR" sz="16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2555776" y="4797152"/>
            <a:ext cx="187220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Formes </a:t>
            </a:r>
            <a:r>
              <a:rPr lang="fr-FR" sz="1600" b="1" dirty="0" err="1" smtClean="0"/>
              <a:t>cortico</a:t>
            </a:r>
            <a:r>
              <a:rPr lang="fr-FR" sz="1600" b="1" dirty="0" smtClean="0"/>
              <a:t>-résistantes</a:t>
            </a:r>
            <a:endParaRPr lang="fr-FR" sz="16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5035712" y="4797152"/>
            <a:ext cx="292066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Anti-</a:t>
            </a:r>
            <a:r>
              <a:rPr lang="fr-FR" sz="1600" b="1" dirty="0" err="1" smtClean="0"/>
              <a:t>calcineurines</a:t>
            </a:r>
            <a:endParaRPr lang="fr-FR" sz="1600" b="1" dirty="0" smtClean="0"/>
          </a:p>
          <a:p>
            <a:pPr algn="ctr"/>
            <a:r>
              <a:rPr lang="fr-FR" sz="1600" b="1" dirty="0" smtClean="0"/>
              <a:t>(si intolérance au </a:t>
            </a:r>
            <a:r>
              <a:rPr lang="fr-FR" sz="1600" b="1" dirty="0" err="1" smtClean="0"/>
              <a:t>corticoides</a:t>
            </a:r>
            <a:r>
              <a:rPr lang="fr-FR" sz="1600" b="1" dirty="0" smtClean="0"/>
              <a:t>, ostéoporose, autres CI des </a:t>
            </a:r>
            <a:r>
              <a:rPr lang="fr-FR" sz="1600" b="1" dirty="0" err="1" smtClean="0"/>
              <a:t>corticoides</a:t>
            </a:r>
            <a:r>
              <a:rPr lang="fr-FR" sz="1600" b="1" dirty="0" smtClean="0"/>
              <a:t>)</a:t>
            </a:r>
            <a:endParaRPr lang="fr-FR" sz="16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2735796" y="5879013"/>
            <a:ext cx="151216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Anti-</a:t>
            </a:r>
            <a:r>
              <a:rPr lang="fr-FR" sz="1600" b="1" dirty="0" err="1" smtClean="0"/>
              <a:t>calcineurines</a:t>
            </a:r>
            <a:endParaRPr lang="fr-FR" sz="1600" b="1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1115616" y="1539438"/>
            <a:ext cx="70567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1115616" y="1547827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3509522" y="1556792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6007821" y="1566045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8172400" y="1556792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3491880" y="2492896"/>
            <a:ext cx="0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8172400" y="2492896"/>
            <a:ext cx="0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6007821" y="2348880"/>
            <a:ext cx="0" cy="6480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1034643" y="3635771"/>
            <a:ext cx="0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3491880" y="5445224"/>
            <a:ext cx="0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ngle 58"/>
          <p:cNvCxnSpPr>
            <a:stCxn id="29" idx="3"/>
            <a:endCxn id="26" idx="1"/>
          </p:cNvCxnSpPr>
          <p:nvPr/>
        </p:nvCxnSpPr>
        <p:spPr>
          <a:xfrm flipV="1">
            <a:off x="1961494" y="3414192"/>
            <a:ext cx="306250" cy="955268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3491880" y="3933056"/>
            <a:ext cx="0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2339752" y="3933056"/>
            <a:ext cx="1062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Enfants 4-6 </a:t>
            </a:r>
          </a:p>
          <a:p>
            <a:pPr algn="ctr"/>
            <a:r>
              <a:rPr lang="fr-FR" sz="1200" b="1" dirty="0" smtClean="0"/>
              <a:t>semaines </a:t>
            </a:r>
          </a:p>
          <a:p>
            <a:pPr algn="ctr"/>
            <a:r>
              <a:rPr lang="fr-FR" sz="1200" b="1" dirty="0" smtClean="0"/>
              <a:t>de traitement</a:t>
            </a:r>
            <a:endParaRPr lang="fr-FR" sz="1200" b="1" dirty="0"/>
          </a:p>
        </p:txBody>
      </p:sp>
      <p:sp>
        <p:nvSpPr>
          <p:cNvPr id="67" name="ZoneTexte 66"/>
          <p:cNvSpPr txBox="1"/>
          <p:nvPr/>
        </p:nvSpPr>
        <p:spPr>
          <a:xfrm>
            <a:off x="3627699" y="3933056"/>
            <a:ext cx="1062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Adultes 16</a:t>
            </a:r>
          </a:p>
          <a:p>
            <a:pPr algn="ctr"/>
            <a:r>
              <a:rPr lang="fr-FR" sz="1200" b="1" dirty="0" smtClean="0"/>
              <a:t>semaines </a:t>
            </a:r>
          </a:p>
          <a:p>
            <a:pPr algn="ctr"/>
            <a:r>
              <a:rPr lang="fr-FR" sz="1200" b="1" dirty="0" smtClean="0"/>
              <a:t>de traitement</a:t>
            </a:r>
            <a:endParaRPr lang="fr-FR" sz="1200" b="1" dirty="0"/>
          </a:p>
        </p:txBody>
      </p:sp>
      <p:cxnSp>
        <p:nvCxnSpPr>
          <p:cNvPr id="74" name="Connecteur en angle 73"/>
          <p:cNvCxnSpPr>
            <a:stCxn id="26" idx="3"/>
            <a:endCxn id="31" idx="1"/>
          </p:cNvCxnSpPr>
          <p:nvPr/>
        </p:nvCxnSpPr>
        <p:spPr>
          <a:xfrm>
            <a:off x="4716016" y="3414192"/>
            <a:ext cx="319696" cy="1921569"/>
          </a:xfrm>
          <a:prstGeom prst="bentConnector3">
            <a:avLst>
              <a:gd name="adj1" fmla="val 50000"/>
            </a:avLst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osange 74"/>
          <p:cNvSpPr/>
          <p:nvPr/>
        </p:nvSpPr>
        <p:spPr>
          <a:xfrm>
            <a:off x="4680155" y="4077072"/>
            <a:ext cx="423083" cy="43204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4733946" y="4149368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Ou</a:t>
            </a:r>
            <a:endParaRPr lang="fr-FR" sz="1200" b="1" dirty="0">
              <a:solidFill>
                <a:schemeClr val="bg1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1043608" y="2708920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800000"/>
                </a:solidFill>
              </a:rPr>
              <a:t>Epidémiologie de la GEM en Afrique</a:t>
            </a:r>
            <a:endParaRPr lang="fr-FR" sz="3600" dirty="0">
              <a:solidFill>
                <a:srgbClr val="800000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68" y="2095500"/>
            <a:ext cx="8285696" cy="298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699792" y="6165304"/>
            <a:ext cx="412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 smtClean="0"/>
              <a:t>Okpechi</a:t>
            </a:r>
            <a:r>
              <a:rPr lang="fr-FR" sz="2000" i="1" dirty="0" smtClean="0"/>
              <a:t> et al, </a:t>
            </a:r>
            <a:r>
              <a:rPr lang="fr-FR" sz="2000" i="1" dirty="0" err="1" smtClean="0"/>
              <a:t>PlosOne</a:t>
            </a:r>
            <a:r>
              <a:rPr lang="fr-FR" sz="2000" i="1" dirty="0" smtClean="0"/>
              <a:t>, 2016, Mars 24</a:t>
            </a:r>
            <a:endParaRPr lang="fr-FR" sz="2000" i="1" dirty="0"/>
          </a:p>
        </p:txBody>
      </p:sp>
      <p:sp>
        <p:nvSpPr>
          <p:cNvPr id="7" name="Ellipse 6"/>
          <p:cNvSpPr/>
          <p:nvPr/>
        </p:nvSpPr>
        <p:spPr>
          <a:xfrm>
            <a:off x="2096833" y="3212976"/>
            <a:ext cx="360040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800000"/>
                </a:solidFill>
              </a:rPr>
              <a:t>Schéma physiopathologique des GEM</a:t>
            </a:r>
            <a:endParaRPr lang="fr-FR" sz="3200" dirty="0">
              <a:solidFill>
                <a:srgbClr val="8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2560" r="40625" b="1872"/>
          <a:stretch>
            <a:fillRect/>
          </a:stretch>
        </p:blipFill>
        <p:spPr bwMode="auto">
          <a:xfrm>
            <a:off x="2792413" y="1352550"/>
            <a:ext cx="2325687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 rot="10800000">
            <a:off x="4214813" y="2330450"/>
            <a:ext cx="1838325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8"/>
          <p:cNvSpPr txBox="1">
            <a:spLocks noChangeArrowheads="1"/>
          </p:cNvSpPr>
          <p:nvPr/>
        </p:nvSpPr>
        <p:spPr bwMode="auto">
          <a:xfrm>
            <a:off x="5794867" y="2703513"/>
            <a:ext cx="2985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Trebuchet MS" charset="0"/>
              </a:rPr>
              <a:t>Activation du complément </a:t>
            </a:r>
          </a:p>
          <a:p>
            <a:pPr algn="ctr"/>
            <a:r>
              <a:rPr lang="fr-FR" dirty="0" smtClean="0">
                <a:latin typeface="Trebuchet MS" charset="0"/>
              </a:rPr>
              <a:t>et formation deC5b-9</a:t>
            </a:r>
            <a:endParaRPr lang="fr-FR" dirty="0">
              <a:latin typeface="Trebuchet MS" charset="0"/>
            </a:endParaRPr>
          </a:p>
        </p:txBody>
      </p:sp>
      <p:grpSp>
        <p:nvGrpSpPr>
          <p:cNvPr id="3" name="Groupe 11"/>
          <p:cNvGrpSpPr>
            <a:grpSpLocks/>
          </p:cNvGrpSpPr>
          <p:nvPr/>
        </p:nvGrpSpPr>
        <p:grpSpPr bwMode="auto">
          <a:xfrm>
            <a:off x="5840413" y="1000125"/>
            <a:ext cx="2855912" cy="1546225"/>
            <a:chOff x="5840115" y="1285860"/>
            <a:chExt cx="2856238" cy="1546472"/>
          </a:xfrm>
        </p:grpSpPr>
        <p:grpSp>
          <p:nvGrpSpPr>
            <p:cNvPr id="4" name="Groupe 10"/>
            <p:cNvGrpSpPr>
              <a:grpSpLocks/>
            </p:cNvGrpSpPr>
            <p:nvPr/>
          </p:nvGrpSpPr>
          <p:grpSpPr bwMode="auto">
            <a:xfrm>
              <a:off x="5840115" y="2644999"/>
              <a:ext cx="2856238" cy="187333"/>
              <a:chOff x="878168" y="2199581"/>
              <a:chExt cx="1572645" cy="86403"/>
            </a:xfrm>
          </p:grpSpPr>
          <p:sp>
            <p:nvSpPr>
              <p:cNvPr id="48" name="Forme libre 227"/>
              <p:cNvSpPr/>
              <p:nvPr/>
            </p:nvSpPr>
            <p:spPr bwMode="auto">
              <a:xfrm>
                <a:off x="878168" y="2199571"/>
                <a:ext cx="755289" cy="86413"/>
              </a:xfrm>
              <a:custGeom>
                <a:avLst/>
                <a:gdLst>
                  <a:gd name="connsiteX0" fmla="*/ 324092 w 1498922"/>
                  <a:gd name="connsiteY0" fmla="*/ 42440 h 354957"/>
                  <a:gd name="connsiteX1" fmla="*/ 1342664 w 1498922"/>
                  <a:gd name="connsiteY1" fmla="*/ 54015 h 354957"/>
                  <a:gd name="connsiteX2" fmla="*/ 1261641 w 1498922"/>
                  <a:gd name="connsiteY2" fmla="*/ 308658 h 354957"/>
                  <a:gd name="connsiteX3" fmla="*/ 150471 w 1498922"/>
                  <a:gd name="connsiteY3" fmla="*/ 308658 h 354957"/>
                  <a:gd name="connsiteX4" fmla="*/ 324092 w 1498922"/>
                  <a:gd name="connsiteY4" fmla="*/ 42440 h 35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8922" h="354957">
                    <a:moveTo>
                      <a:pt x="324092" y="42440"/>
                    </a:moveTo>
                    <a:cubicBezTo>
                      <a:pt x="522791" y="0"/>
                      <a:pt x="1186406" y="9645"/>
                      <a:pt x="1342664" y="54015"/>
                    </a:cubicBezTo>
                    <a:cubicBezTo>
                      <a:pt x="1498922" y="98385"/>
                      <a:pt x="1460340" y="266218"/>
                      <a:pt x="1261641" y="308658"/>
                    </a:cubicBezTo>
                    <a:cubicBezTo>
                      <a:pt x="1062942" y="351098"/>
                      <a:pt x="300942" y="354957"/>
                      <a:pt x="150471" y="308658"/>
                    </a:cubicBezTo>
                    <a:cubicBezTo>
                      <a:pt x="0" y="262359"/>
                      <a:pt x="125393" y="84880"/>
                      <a:pt x="324092" y="4244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Trebuchet MS" pitchFamily="34" charset="0"/>
                </a:endParaRPr>
              </a:p>
            </p:txBody>
          </p:sp>
          <p:sp>
            <p:nvSpPr>
              <p:cNvPr id="49" name="Forme libre 228"/>
              <p:cNvSpPr/>
              <p:nvPr/>
            </p:nvSpPr>
            <p:spPr bwMode="auto">
              <a:xfrm>
                <a:off x="1767206" y="2199571"/>
                <a:ext cx="683607" cy="71767"/>
              </a:xfrm>
              <a:custGeom>
                <a:avLst/>
                <a:gdLst>
                  <a:gd name="connsiteX0" fmla="*/ 324092 w 1498922"/>
                  <a:gd name="connsiteY0" fmla="*/ 42440 h 354957"/>
                  <a:gd name="connsiteX1" fmla="*/ 1342664 w 1498922"/>
                  <a:gd name="connsiteY1" fmla="*/ 54015 h 354957"/>
                  <a:gd name="connsiteX2" fmla="*/ 1261641 w 1498922"/>
                  <a:gd name="connsiteY2" fmla="*/ 308658 h 354957"/>
                  <a:gd name="connsiteX3" fmla="*/ 150471 w 1498922"/>
                  <a:gd name="connsiteY3" fmla="*/ 308658 h 354957"/>
                  <a:gd name="connsiteX4" fmla="*/ 324092 w 1498922"/>
                  <a:gd name="connsiteY4" fmla="*/ 42440 h 35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8922" h="354957">
                    <a:moveTo>
                      <a:pt x="324092" y="42440"/>
                    </a:moveTo>
                    <a:cubicBezTo>
                      <a:pt x="522791" y="0"/>
                      <a:pt x="1186406" y="9645"/>
                      <a:pt x="1342664" y="54015"/>
                    </a:cubicBezTo>
                    <a:cubicBezTo>
                      <a:pt x="1498922" y="98385"/>
                      <a:pt x="1460340" y="266218"/>
                      <a:pt x="1261641" y="308658"/>
                    </a:cubicBezTo>
                    <a:cubicBezTo>
                      <a:pt x="1062942" y="351098"/>
                      <a:pt x="300942" y="354957"/>
                      <a:pt x="150471" y="308658"/>
                    </a:cubicBezTo>
                    <a:cubicBezTo>
                      <a:pt x="0" y="262359"/>
                      <a:pt x="125393" y="84880"/>
                      <a:pt x="324092" y="4244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Trebuchet MS" pitchFamily="34" charset="0"/>
                </a:endParaRPr>
              </a:p>
            </p:txBody>
          </p:sp>
        </p:grpSp>
        <p:sp>
          <p:nvSpPr>
            <p:cNvPr id="11" name="Rectangle à coins arrondis 226"/>
            <p:cNvSpPr/>
            <p:nvPr/>
          </p:nvSpPr>
          <p:spPr bwMode="auto">
            <a:xfrm>
              <a:off x="5876631" y="2302022"/>
              <a:ext cx="2791144" cy="24769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Trebuchet MS" pitchFamily="34" charset="0"/>
              </a:endParaRPr>
            </a:p>
          </p:txBody>
        </p:sp>
        <p:sp>
          <p:nvSpPr>
            <p:cNvPr id="12" name="ZoneTexte 93"/>
            <p:cNvSpPr txBox="1">
              <a:spLocks noChangeArrowheads="1"/>
            </p:cNvSpPr>
            <p:nvPr/>
          </p:nvSpPr>
          <p:spPr bwMode="auto">
            <a:xfrm rot="1605847">
              <a:off x="6025971" y="2328230"/>
              <a:ext cx="4291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002060"/>
                  </a:solidFill>
                  <a:latin typeface="Trebuchet MS" charset="0"/>
                  <a:cs typeface="Arial" charset="0"/>
                </a:rPr>
                <a:t>Y</a:t>
              </a:r>
            </a:p>
          </p:txBody>
        </p:sp>
        <p:sp>
          <p:nvSpPr>
            <p:cNvPr id="13" name="ZoneTexte 94"/>
            <p:cNvSpPr txBox="1">
              <a:spLocks noChangeArrowheads="1"/>
            </p:cNvSpPr>
            <p:nvPr/>
          </p:nvSpPr>
          <p:spPr bwMode="auto">
            <a:xfrm rot="-859410">
              <a:off x="6873091" y="2113255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002060"/>
                  </a:solidFill>
                  <a:latin typeface="Trebuchet MS" charset="0"/>
                  <a:cs typeface="Arial" charset="0"/>
                </a:rPr>
                <a:t>Y</a:t>
              </a:r>
            </a:p>
          </p:txBody>
        </p:sp>
        <p:sp>
          <p:nvSpPr>
            <p:cNvPr id="14" name="ZoneTexte 96"/>
            <p:cNvSpPr txBox="1">
              <a:spLocks noChangeArrowheads="1"/>
            </p:cNvSpPr>
            <p:nvPr/>
          </p:nvSpPr>
          <p:spPr bwMode="auto">
            <a:xfrm rot="-2766555">
              <a:off x="7530707" y="2177932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002060"/>
                  </a:solidFill>
                  <a:latin typeface="Trebuchet MS" charset="0"/>
                  <a:cs typeface="Arial" charset="0"/>
                </a:rPr>
                <a:t>Y</a:t>
              </a:r>
            </a:p>
          </p:txBody>
        </p:sp>
        <p:sp>
          <p:nvSpPr>
            <p:cNvPr id="15" name="ZoneTexte 108"/>
            <p:cNvSpPr txBox="1">
              <a:spLocks noChangeArrowheads="1"/>
            </p:cNvSpPr>
            <p:nvPr/>
          </p:nvSpPr>
          <p:spPr bwMode="auto">
            <a:xfrm flipH="1">
              <a:off x="6685127" y="2159766"/>
              <a:ext cx="9110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002060"/>
                  </a:solidFill>
                  <a:latin typeface="Trebuchet MS" charset="0"/>
                  <a:cs typeface="Arial" charset="0"/>
                </a:rPr>
                <a:t>Y</a:t>
              </a:r>
            </a:p>
          </p:txBody>
        </p:sp>
        <p:sp>
          <p:nvSpPr>
            <p:cNvPr id="16" name="ZoneTexte 97"/>
            <p:cNvSpPr txBox="1">
              <a:spLocks noChangeArrowheads="1"/>
            </p:cNvSpPr>
            <p:nvPr/>
          </p:nvSpPr>
          <p:spPr bwMode="auto">
            <a:xfrm rot="1605847">
              <a:off x="7031292" y="2346026"/>
              <a:ext cx="6342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002060"/>
                  </a:solidFill>
                  <a:latin typeface="Trebuchet MS" charset="0"/>
                  <a:cs typeface="Arial" charset="0"/>
                </a:rPr>
                <a:t>Y</a:t>
              </a:r>
            </a:p>
          </p:txBody>
        </p:sp>
        <p:sp>
          <p:nvSpPr>
            <p:cNvPr id="17" name="Ellipse 145"/>
            <p:cNvSpPr/>
            <p:nvPr/>
          </p:nvSpPr>
          <p:spPr bwMode="auto">
            <a:xfrm>
              <a:off x="6052864" y="2111492"/>
              <a:ext cx="109550" cy="10955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Trebuchet MS" pitchFamily="34" charset="0"/>
              </a:endParaRPr>
            </a:p>
          </p:txBody>
        </p:sp>
        <p:grpSp>
          <p:nvGrpSpPr>
            <p:cNvPr id="5" name="Groupe 146"/>
            <p:cNvGrpSpPr/>
            <p:nvPr/>
          </p:nvGrpSpPr>
          <p:grpSpPr bwMode="auto">
            <a:xfrm>
              <a:off x="7287101" y="2149379"/>
              <a:ext cx="330551" cy="165738"/>
              <a:chOff x="3509963" y="1873250"/>
              <a:chExt cx="254000" cy="104775"/>
            </a:xfrm>
            <a:solidFill>
              <a:srgbClr val="002060"/>
            </a:solidFill>
          </p:grpSpPr>
          <p:sp>
            <p:nvSpPr>
              <p:cNvPr id="44" name="Ellipse 147"/>
              <p:cNvSpPr/>
              <p:nvPr/>
            </p:nvSpPr>
            <p:spPr bwMode="auto">
              <a:xfrm>
                <a:off x="3594100" y="1908175"/>
                <a:ext cx="85725" cy="69850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Trebuchet MS" pitchFamily="34" charset="0"/>
                </a:endParaRPr>
              </a:p>
            </p:txBody>
          </p:sp>
          <p:sp>
            <p:nvSpPr>
              <p:cNvPr id="45" name="Ellipse 148"/>
              <p:cNvSpPr/>
              <p:nvPr/>
            </p:nvSpPr>
            <p:spPr bwMode="auto">
              <a:xfrm>
                <a:off x="3509963" y="1887538"/>
                <a:ext cx="84137" cy="69850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Trebuchet MS" pitchFamily="34" charset="0"/>
                </a:endParaRPr>
              </a:p>
            </p:txBody>
          </p:sp>
          <p:sp>
            <p:nvSpPr>
              <p:cNvPr id="46" name="Ellipse 149"/>
              <p:cNvSpPr/>
              <p:nvPr/>
            </p:nvSpPr>
            <p:spPr bwMode="auto">
              <a:xfrm>
                <a:off x="3509963" y="1873250"/>
                <a:ext cx="84137" cy="69850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Trebuchet MS" pitchFamily="34" charset="0"/>
                </a:endParaRPr>
              </a:p>
            </p:txBody>
          </p:sp>
          <p:sp>
            <p:nvSpPr>
              <p:cNvPr id="47" name="Ellipse 150"/>
              <p:cNvSpPr/>
              <p:nvPr/>
            </p:nvSpPr>
            <p:spPr bwMode="auto">
              <a:xfrm>
                <a:off x="3679825" y="1884363"/>
                <a:ext cx="84138" cy="69850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Trebuchet MS" pitchFamily="34" charset="0"/>
                </a:endParaRPr>
              </a:p>
            </p:txBody>
          </p:sp>
        </p:grpSp>
        <p:grpSp>
          <p:nvGrpSpPr>
            <p:cNvPr id="9" name="Groupe 151"/>
            <p:cNvGrpSpPr>
              <a:grpSpLocks/>
            </p:cNvGrpSpPr>
            <p:nvPr/>
          </p:nvGrpSpPr>
          <p:grpSpPr bwMode="auto">
            <a:xfrm>
              <a:off x="6258123" y="2201290"/>
              <a:ext cx="330551" cy="128780"/>
              <a:chOff x="2564904" y="1633821"/>
              <a:chExt cx="254000" cy="81411"/>
            </a:xfrm>
          </p:grpSpPr>
          <p:sp>
            <p:nvSpPr>
              <p:cNvPr id="40" name="Ellipse 152"/>
              <p:cNvSpPr/>
              <p:nvPr/>
            </p:nvSpPr>
            <p:spPr bwMode="auto">
              <a:xfrm>
                <a:off x="2636540" y="1644303"/>
                <a:ext cx="84179" cy="7126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Trebuchet MS" pitchFamily="34" charset="0"/>
                </a:endParaRPr>
              </a:p>
            </p:txBody>
          </p:sp>
          <p:grpSp>
            <p:nvGrpSpPr>
              <p:cNvPr id="10" name="Groupe 130"/>
              <p:cNvGrpSpPr/>
              <p:nvPr/>
            </p:nvGrpSpPr>
            <p:grpSpPr>
              <a:xfrm>
                <a:off x="2564904" y="1633821"/>
                <a:ext cx="254000" cy="69850"/>
                <a:chOff x="2630488" y="1887538"/>
                <a:chExt cx="254000" cy="69850"/>
              </a:xfrm>
              <a:solidFill>
                <a:srgbClr val="002060"/>
              </a:solidFill>
            </p:grpSpPr>
            <p:sp>
              <p:nvSpPr>
                <p:cNvPr id="42" name="Ellipse 154"/>
                <p:cNvSpPr/>
                <p:nvPr/>
              </p:nvSpPr>
              <p:spPr bwMode="auto">
                <a:xfrm>
                  <a:off x="2800350" y="1887538"/>
                  <a:ext cx="84138" cy="69850"/>
                </a:xfrm>
                <a:prstGeom prst="ellipse">
                  <a:avLst/>
                </a:prstGeom>
                <a:grp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latin typeface="Trebuchet MS" pitchFamily="34" charset="0"/>
                  </a:endParaRPr>
                </a:p>
              </p:txBody>
            </p:sp>
            <p:sp>
              <p:nvSpPr>
                <p:cNvPr id="43" name="Ellipse 155"/>
                <p:cNvSpPr/>
                <p:nvPr/>
              </p:nvSpPr>
              <p:spPr bwMode="auto">
                <a:xfrm>
                  <a:off x="2630488" y="1887538"/>
                  <a:ext cx="84137" cy="69850"/>
                </a:xfrm>
                <a:prstGeom prst="ellipse">
                  <a:avLst/>
                </a:prstGeom>
                <a:grp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latin typeface="Trebuchet MS" pitchFamily="34" charset="0"/>
                  </a:endParaRPr>
                </a:p>
              </p:txBody>
            </p:sp>
          </p:grpSp>
        </p:grpSp>
        <p:grpSp>
          <p:nvGrpSpPr>
            <p:cNvPr id="18" name="Groupe 156"/>
            <p:cNvGrpSpPr>
              <a:grpSpLocks/>
            </p:cNvGrpSpPr>
            <p:nvPr/>
          </p:nvGrpSpPr>
          <p:grpSpPr bwMode="auto">
            <a:xfrm>
              <a:off x="6822024" y="2134626"/>
              <a:ext cx="320037" cy="147376"/>
              <a:chOff x="2998213" y="1631771"/>
              <a:chExt cx="245921" cy="93166"/>
            </a:xfrm>
          </p:grpSpPr>
          <p:sp>
            <p:nvSpPr>
              <p:cNvPr id="37" name="Ellipse 157"/>
              <p:cNvSpPr/>
              <p:nvPr/>
            </p:nvSpPr>
            <p:spPr bwMode="auto">
              <a:xfrm>
                <a:off x="3162358" y="1638225"/>
                <a:ext cx="81740" cy="71264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Trebuchet MS" pitchFamily="34" charset="0"/>
                </a:endParaRPr>
              </a:p>
            </p:txBody>
          </p:sp>
          <p:sp>
            <p:nvSpPr>
              <p:cNvPr id="38" name="Ellipse 158"/>
              <p:cNvSpPr/>
              <p:nvPr/>
            </p:nvSpPr>
            <p:spPr bwMode="auto">
              <a:xfrm>
                <a:off x="3086718" y="1655288"/>
                <a:ext cx="84180" cy="69257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Trebuchet MS" pitchFamily="34" charset="0"/>
                </a:endParaRPr>
              </a:p>
            </p:txBody>
          </p:sp>
          <p:sp>
            <p:nvSpPr>
              <p:cNvPr id="39" name="Ellipse 159"/>
              <p:cNvSpPr/>
              <p:nvPr/>
            </p:nvSpPr>
            <p:spPr bwMode="auto">
              <a:xfrm>
                <a:off x="2997658" y="1632203"/>
                <a:ext cx="84180" cy="71264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Trebuchet MS" pitchFamily="34" charset="0"/>
                </a:endParaRPr>
              </a:p>
            </p:txBody>
          </p:sp>
        </p:grpSp>
        <p:sp>
          <p:nvSpPr>
            <p:cNvPr id="21" name="Ellipse 161"/>
            <p:cNvSpPr/>
            <p:nvPr/>
          </p:nvSpPr>
          <p:spPr bwMode="auto">
            <a:xfrm>
              <a:off x="7981896" y="2182941"/>
              <a:ext cx="109551" cy="10955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Trebuchet MS" pitchFamily="34" charset="0"/>
              </a:endParaRPr>
            </a:p>
          </p:txBody>
        </p:sp>
        <p:sp>
          <p:nvSpPr>
            <p:cNvPr id="22" name="Ellipse 162"/>
            <p:cNvSpPr/>
            <p:nvPr/>
          </p:nvSpPr>
          <p:spPr bwMode="auto">
            <a:xfrm>
              <a:off x="8339125" y="2111492"/>
              <a:ext cx="109550" cy="10955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Trebuchet MS" pitchFamily="34" charset="0"/>
              </a:endParaRPr>
            </a:p>
          </p:txBody>
        </p:sp>
        <p:sp>
          <p:nvSpPr>
            <p:cNvPr id="23" name="Ellipse 163"/>
            <p:cNvSpPr/>
            <p:nvPr/>
          </p:nvSpPr>
          <p:spPr bwMode="auto">
            <a:xfrm>
              <a:off x="7910451" y="2111492"/>
              <a:ext cx="111138" cy="10955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Trebuchet MS" pitchFamily="34" charset="0"/>
              </a:endParaRPr>
            </a:p>
          </p:txBody>
        </p:sp>
        <p:sp>
          <p:nvSpPr>
            <p:cNvPr id="24" name="Ellipse 164"/>
            <p:cNvSpPr/>
            <p:nvPr/>
          </p:nvSpPr>
          <p:spPr bwMode="auto">
            <a:xfrm>
              <a:off x="8086683" y="2081325"/>
              <a:ext cx="111138" cy="111143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Trebuchet MS" pitchFamily="34" charset="0"/>
              </a:endParaRPr>
            </a:p>
          </p:txBody>
        </p:sp>
        <p:sp>
          <p:nvSpPr>
            <p:cNvPr id="25" name="ZoneTexte 98"/>
            <p:cNvSpPr txBox="1">
              <a:spLocks noChangeArrowheads="1"/>
            </p:cNvSpPr>
            <p:nvPr/>
          </p:nvSpPr>
          <p:spPr bwMode="auto">
            <a:xfrm rot="1605847">
              <a:off x="7717917" y="2324118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002060"/>
                  </a:solidFill>
                  <a:latin typeface="Trebuchet MS" charset="0"/>
                  <a:cs typeface="Arial" charset="0"/>
                </a:rPr>
                <a:t>Y</a:t>
              </a:r>
            </a:p>
          </p:txBody>
        </p:sp>
        <p:grpSp>
          <p:nvGrpSpPr>
            <p:cNvPr id="19" name="Groupe 199"/>
            <p:cNvGrpSpPr>
              <a:grpSpLocks/>
            </p:cNvGrpSpPr>
            <p:nvPr/>
          </p:nvGrpSpPr>
          <p:grpSpPr bwMode="auto">
            <a:xfrm>
              <a:off x="5942734" y="1285860"/>
              <a:ext cx="2631661" cy="898748"/>
              <a:chOff x="979874" y="1571604"/>
              <a:chExt cx="1448993" cy="414527"/>
            </a:xfrm>
          </p:grpSpPr>
          <p:sp>
            <p:nvSpPr>
              <p:cNvPr id="35" name="Forme libre 34"/>
              <p:cNvSpPr/>
              <p:nvPr/>
            </p:nvSpPr>
            <p:spPr>
              <a:xfrm>
                <a:off x="980193" y="1571604"/>
                <a:ext cx="1448512" cy="414491"/>
              </a:xfrm>
              <a:custGeom>
                <a:avLst/>
                <a:gdLst>
                  <a:gd name="connsiteX0" fmla="*/ 136550 w 1444752"/>
                  <a:gd name="connsiteY0" fmla="*/ 235305 h 407212"/>
                  <a:gd name="connsiteX1" fmla="*/ 502310 w 1444752"/>
                  <a:gd name="connsiteY1" fmla="*/ 227990 h 407212"/>
                  <a:gd name="connsiteX2" fmla="*/ 714451 w 1444752"/>
                  <a:gd name="connsiteY2" fmla="*/ 30480 h 407212"/>
                  <a:gd name="connsiteX3" fmla="*/ 846124 w 1444752"/>
                  <a:gd name="connsiteY3" fmla="*/ 45110 h 407212"/>
                  <a:gd name="connsiteX4" fmla="*/ 941222 w 1444752"/>
                  <a:gd name="connsiteY4" fmla="*/ 147523 h 407212"/>
                  <a:gd name="connsiteX5" fmla="*/ 1029004 w 1444752"/>
                  <a:gd name="connsiteY5" fmla="*/ 249936 h 407212"/>
                  <a:gd name="connsiteX6" fmla="*/ 1387449 w 1444752"/>
                  <a:gd name="connsiteY6" fmla="*/ 257251 h 407212"/>
                  <a:gd name="connsiteX7" fmla="*/ 1372819 w 1444752"/>
                  <a:gd name="connsiteY7" fmla="*/ 352348 h 407212"/>
                  <a:gd name="connsiteX8" fmla="*/ 1248460 w 1444752"/>
                  <a:gd name="connsiteY8" fmla="*/ 359664 h 407212"/>
                  <a:gd name="connsiteX9" fmla="*/ 1248460 w 1444752"/>
                  <a:gd name="connsiteY9" fmla="*/ 323088 h 407212"/>
                  <a:gd name="connsiteX10" fmla="*/ 1204569 w 1444752"/>
                  <a:gd name="connsiteY10" fmla="*/ 323088 h 407212"/>
                  <a:gd name="connsiteX11" fmla="*/ 1204569 w 1444752"/>
                  <a:gd name="connsiteY11" fmla="*/ 359664 h 407212"/>
                  <a:gd name="connsiteX12" fmla="*/ 1087526 w 1444752"/>
                  <a:gd name="connsiteY12" fmla="*/ 366979 h 407212"/>
                  <a:gd name="connsiteX13" fmla="*/ 1080211 w 1444752"/>
                  <a:gd name="connsiteY13" fmla="*/ 323088 h 407212"/>
                  <a:gd name="connsiteX14" fmla="*/ 963168 w 1444752"/>
                  <a:gd name="connsiteY14" fmla="*/ 337718 h 407212"/>
                  <a:gd name="connsiteX15" fmla="*/ 999744 w 1444752"/>
                  <a:gd name="connsiteY15" fmla="*/ 374294 h 407212"/>
                  <a:gd name="connsiteX16" fmla="*/ 780288 w 1444752"/>
                  <a:gd name="connsiteY16" fmla="*/ 374294 h 407212"/>
                  <a:gd name="connsiteX17" fmla="*/ 780288 w 1444752"/>
                  <a:gd name="connsiteY17" fmla="*/ 315772 h 407212"/>
                  <a:gd name="connsiteX18" fmla="*/ 597408 w 1444752"/>
                  <a:gd name="connsiteY18" fmla="*/ 330403 h 407212"/>
                  <a:gd name="connsiteX19" fmla="*/ 604723 w 1444752"/>
                  <a:gd name="connsiteY19" fmla="*/ 388924 h 407212"/>
                  <a:gd name="connsiteX20" fmla="*/ 421843 w 1444752"/>
                  <a:gd name="connsiteY20" fmla="*/ 381609 h 407212"/>
                  <a:gd name="connsiteX21" fmla="*/ 414528 w 1444752"/>
                  <a:gd name="connsiteY21" fmla="*/ 345033 h 407212"/>
                  <a:gd name="connsiteX22" fmla="*/ 275539 w 1444752"/>
                  <a:gd name="connsiteY22" fmla="*/ 345033 h 407212"/>
                  <a:gd name="connsiteX23" fmla="*/ 260908 w 1444752"/>
                  <a:gd name="connsiteY23" fmla="*/ 359664 h 407212"/>
                  <a:gd name="connsiteX24" fmla="*/ 275539 w 1444752"/>
                  <a:gd name="connsiteY24" fmla="*/ 396240 h 407212"/>
                  <a:gd name="connsiteX25" fmla="*/ 180441 w 1444752"/>
                  <a:gd name="connsiteY25" fmla="*/ 388924 h 407212"/>
                  <a:gd name="connsiteX26" fmla="*/ 195072 w 1444752"/>
                  <a:gd name="connsiteY26" fmla="*/ 286512 h 407212"/>
                  <a:gd name="connsiteX27" fmla="*/ 143865 w 1444752"/>
                  <a:gd name="connsiteY27" fmla="*/ 293827 h 407212"/>
                  <a:gd name="connsiteX28" fmla="*/ 143865 w 1444752"/>
                  <a:gd name="connsiteY28" fmla="*/ 381609 h 407212"/>
                  <a:gd name="connsiteX29" fmla="*/ 19507 w 1444752"/>
                  <a:gd name="connsiteY29" fmla="*/ 374294 h 407212"/>
                  <a:gd name="connsiteX30" fmla="*/ 26822 w 1444752"/>
                  <a:gd name="connsiteY30" fmla="*/ 242620 h 407212"/>
                  <a:gd name="connsiteX31" fmla="*/ 136550 w 1444752"/>
                  <a:gd name="connsiteY31" fmla="*/ 235305 h 40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44752" h="407212">
                    <a:moveTo>
                      <a:pt x="136550" y="235305"/>
                    </a:moveTo>
                    <a:cubicBezTo>
                      <a:pt x="215798" y="232867"/>
                      <a:pt x="405993" y="262128"/>
                      <a:pt x="502310" y="227990"/>
                    </a:cubicBezTo>
                    <a:cubicBezTo>
                      <a:pt x="598627" y="193853"/>
                      <a:pt x="657149" y="60960"/>
                      <a:pt x="714451" y="30480"/>
                    </a:cubicBezTo>
                    <a:cubicBezTo>
                      <a:pt x="771753" y="0"/>
                      <a:pt x="808329" y="25603"/>
                      <a:pt x="846124" y="45110"/>
                    </a:cubicBezTo>
                    <a:cubicBezTo>
                      <a:pt x="883919" y="64617"/>
                      <a:pt x="910742" y="113385"/>
                      <a:pt x="941222" y="147523"/>
                    </a:cubicBezTo>
                    <a:cubicBezTo>
                      <a:pt x="971702" y="181661"/>
                      <a:pt x="954633" y="231648"/>
                      <a:pt x="1029004" y="249936"/>
                    </a:cubicBezTo>
                    <a:cubicBezTo>
                      <a:pt x="1103375" y="268224"/>
                      <a:pt x="1330146" y="240182"/>
                      <a:pt x="1387449" y="257251"/>
                    </a:cubicBezTo>
                    <a:cubicBezTo>
                      <a:pt x="1444752" y="274320"/>
                      <a:pt x="1395984" y="335279"/>
                      <a:pt x="1372819" y="352348"/>
                    </a:cubicBezTo>
                    <a:cubicBezTo>
                      <a:pt x="1349654" y="369417"/>
                      <a:pt x="1269186" y="364541"/>
                      <a:pt x="1248460" y="359664"/>
                    </a:cubicBezTo>
                    <a:cubicBezTo>
                      <a:pt x="1227734" y="354787"/>
                      <a:pt x="1255775" y="329184"/>
                      <a:pt x="1248460" y="323088"/>
                    </a:cubicBezTo>
                    <a:cubicBezTo>
                      <a:pt x="1241145" y="316992"/>
                      <a:pt x="1211884" y="316992"/>
                      <a:pt x="1204569" y="323088"/>
                    </a:cubicBezTo>
                    <a:cubicBezTo>
                      <a:pt x="1197254" y="329184"/>
                      <a:pt x="1224076" y="352349"/>
                      <a:pt x="1204569" y="359664"/>
                    </a:cubicBezTo>
                    <a:cubicBezTo>
                      <a:pt x="1185062" y="366979"/>
                      <a:pt x="1108252" y="373075"/>
                      <a:pt x="1087526" y="366979"/>
                    </a:cubicBezTo>
                    <a:cubicBezTo>
                      <a:pt x="1066800" y="360883"/>
                      <a:pt x="1100937" y="327965"/>
                      <a:pt x="1080211" y="323088"/>
                    </a:cubicBezTo>
                    <a:cubicBezTo>
                      <a:pt x="1059485" y="318211"/>
                      <a:pt x="976579" y="329184"/>
                      <a:pt x="963168" y="337718"/>
                    </a:cubicBezTo>
                    <a:cubicBezTo>
                      <a:pt x="949757" y="346252"/>
                      <a:pt x="1030224" y="368198"/>
                      <a:pt x="999744" y="374294"/>
                    </a:cubicBezTo>
                    <a:cubicBezTo>
                      <a:pt x="969264" y="380390"/>
                      <a:pt x="816864" y="384048"/>
                      <a:pt x="780288" y="374294"/>
                    </a:cubicBezTo>
                    <a:cubicBezTo>
                      <a:pt x="743712" y="364540"/>
                      <a:pt x="810768" y="323087"/>
                      <a:pt x="780288" y="315772"/>
                    </a:cubicBezTo>
                    <a:cubicBezTo>
                      <a:pt x="749808" y="308457"/>
                      <a:pt x="626669" y="318211"/>
                      <a:pt x="597408" y="330403"/>
                    </a:cubicBezTo>
                    <a:cubicBezTo>
                      <a:pt x="568147" y="342595"/>
                      <a:pt x="633984" y="380390"/>
                      <a:pt x="604723" y="388924"/>
                    </a:cubicBezTo>
                    <a:cubicBezTo>
                      <a:pt x="575462" y="397458"/>
                      <a:pt x="453542" y="388924"/>
                      <a:pt x="421843" y="381609"/>
                    </a:cubicBezTo>
                    <a:cubicBezTo>
                      <a:pt x="390144" y="374294"/>
                      <a:pt x="438912" y="351129"/>
                      <a:pt x="414528" y="345033"/>
                    </a:cubicBezTo>
                    <a:cubicBezTo>
                      <a:pt x="390144" y="338937"/>
                      <a:pt x="301142" y="342595"/>
                      <a:pt x="275539" y="345033"/>
                    </a:cubicBezTo>
                    <a:cubicBezTo>
                      <a:pt x="249936" y="347471"/>
                      <a:pt x="260908" y="351130"/>
                      <a:pt x="260908" y="359664"/>
                    </a:cubicBezTo>
                    <a:cubicBezTo>
                      <a:pt x="260908" y="368198"/>
                      <a:pt x="288950" y="391363"/>
                      <a:pt x="275539" y="396240"/>
                    </a:cubicBezTo>
                    <a:cubicBezTo>
                      <a:pt x="262128" y="401117"/>
                      <a:pt x="193852" y="407212"/>
                      <a:pt x="180441" y="388924"/>
                    </a:cubicBezTo>
                    <a:cubicBezTo>
                      <a:pt x="167030" y="370636"/>
                      <a:pt x="201168" y="302361"/>
                      <a:pt x="195072" y="286512"/>
                    </a:cubicBezTo>
                    <a:cubicBezTo>
                      <a:pt x="188976" y="270663"/>
                      <a:pt x="152399" y="277978"/>
                      <a:pt x="143865" y="293827"/>
                    </a:cubicBezTo>
                    <a:cubicBezTo>
                      <a:pt x="135331" y="309676"/>
                      <a:pt x="164591" y="368198"/>
                      <a:pt x="143865" y="381609"/>
                    </a:cubicBezTo>
                    <a:cubicBezTo>
                      <a:pt x="123139" y="395020"/>
                      <a:pt x="39014" y="397459"/>
                      <a:pt x="19507" y="374294"/>
                    </a:cubicBezTo>
                    <a:cubicBezTo>
                      <a:pt x="0" y="351129"/>
                      <a:pt x="2438" y="264566"/>
                      <a:pt x="26822" y="242620"/>
                    </a:cubicBezTo>
                    <a:cubicBezTo>
                      <a:pt x="51206" y="220674"/>
                      <a:pt x="57302" y="237743"/>
                      <a:pt x="136550" y="235305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latin typeface="Trebuchet MS" pitchFamily="34" charset="0"/>
                </a:endParaRPr>
              </a:p>
            </p:txBody>
          </p:sp>
          <p:sp>
            <p:nvSpPr>
              <p:cNvPr id="36" name="Ellipse 225"/>
              <p:cNvSpPr/>
              <p:nvPr/>
            </p:nvSpPr>
            <p:spPr bwMode="auto">
              <a:xfrm>
                <a:off x="1642820" y="1714406"/>
                <a:ext cx="214174" cy="13181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latin typeface="Trebuchet MS" pitchFamily="34" charset="0"/>
                </a:endParaRPr>
              </a:p>
            </p:txBody>
          </p:sp>
        </p:grpSp>
        <p:sp>
          <p:nvSpPr>
            <p:cNvPr id="27" name="ZoneTexte 98"/>
            <p:cNvSpPr txBox="1">
              <a:spLocks noChangeArrowheads="1"/>
            </p:cNvSpPr>
            <p:nvPr/>
          </p:nvSpPr>
          <p:spPr bwMode="auto">
            <a:xfrm rot="-1347098">
              <a:off x="6453975" y="2188383"/>
              <a:ext cx="3966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002060"/>
                  </a:solidFill>
                  <a:latin typeface="Trebuchet MS" charset="0"/>
                  <a:cs typeface="Arial" charset="0"/>
                </a:rPr>
                <a:t>Y</a:t>
              </a:r>
            </a:p>
          </p:txBody>
        </p:sp>
        <p:sp>
          <p:nvSpPr>
            <p:cNvPr id="28" name="ZoneTexte 98"/>
            <p:cNvSpPr txBox="1">
              <a:spLocks noChangeArrowheads="1"/>
            </p:cNvSpPr>
            <p:nvPr/>
          </p:nvSpPr>
          <p:spPr bwMode="auto">
            <a:xfrm rot="-707920">
              <a:off x="8073066" y="222457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002060"/>
                  </a:solidFill>
                  <a:latin typeface="Trebuchet MS" charset="0"/>
                  <a:cs typeface="Arial" charset="0"/>
                </a:rPr>
                <a:t>Y</a:t>
              </a:r>
            </a:p>
          </p:txBody>
        </p:sp>
        <p:sp>
          <p:nvSpPr>
            <p:cNvPr id="29" name="ZoneTexte 98"/>
            <p:cNvSpPr txBox="1">
              <a:spLocks noChangeArrowheads="1"/>
            </p:cNvSpPr>
            <p:nvPr/>
          </p:nvSpPr>
          <p:spPr bwMode="auto">
            <a:xfrm rot="-1007810">
              <a:off x="6334141" y="2354008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002060"/>
                  </a:solidFill>
                  <a:latin typeface="Trebuchet MS" charset="0"/>
                  <a:cs typeface="Arial" charset="0"/>
                </a:rPr>
                <a:t>Y</a:t>
              </a:r>
            </a:p>
          </p:txBody>
        </p:sp>
        <p:sp>
          <p:nvSpPr>
            <p:cNvPr id="30" name="ZoneTexte 98"/>
            <p:cNvSpPr txBox="1">
              <a:spLocks noChangeArrowheads="1"/>
            </p:cNvSpPr>
            <p:nvPr/>
          </p:nvSpPr>
          <p:spPr bwMode="auto">
            <a:xfrm rot="-707920">
              <a:off x="8329913" y="223221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002060"/>
                  </a:solidFill>
                  <a:latin typeface="Trebuchet MS" charset="0"/>
                  <a:cs typeface="Arial" charset="0"/>
                </a:rPr>
                <a:t>Y</a:t>
              </a:r>
            </a:p>
          </p:txBody>
        </p:sp>
        <p:sp>
          <p:nvSpPr>
            <p:cNvPr id="31" name="ZoneTexte 98"/>
            <p:cNvSpPr txBox="1">
              <a:spLocks noChangeArrowheads="1"/>
            </p:cNvSpPr>
            <p:nvPr/>
          </p:nvSpPr>
          <p:spPr bwMode="auto">
            <a:xfrm rot="-707920">
              <a:off x="6930058" y="2282383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002060"/>
                  </a:solidFill>
                  <a:latin typeface="Trebuchet MS" charset="0"/>
                  <a:cs typeface="Arial" charset="0"/>
                </a:rPr>
                <a:t>Y</a:t>
              </a:r>
            </a:p>
          </p:txBody>
        </p:sp>
        <p:sp>
          <p:nvSpPr>
            <p:cNvPr id="32" name="Ellipse 31"/>
            <p:cNvSpPr/>
            <p:nvPr/>
          </p:nvSpPr>
          <p:spPr>
            <a:xfrm>
              <a:off x="6175115" y="2040043"/>
              <a:ext cx="500120" cy="5715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6711751" y="2040043"/>
              <a:ext cx="500120" cy="5715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7195995" y="2011464"/>
              <a:ext cx="500119" cy="5715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</a:endParaRPr>
            </a:p>
          </p:txBody>
        </p:sp>
      </p:grpSp>
      <p:sp>
        <p:nvSpPr>
          <p:cNvPr id="50" name="Rectangle à coins arrondis 49"/>
          <p:cNvSpPr/>
          <p:nvPr/>
        </p:nvSpPr>
        <p:spPr>
          <a:xfrm>
            <a:off x="5676900" y="3695700"/>
            <a:ext cx="3354388" cy="546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1" name="ZoneTexte 53"/>
          <p:cNvSpPr txBox="1">
            <a:spLocks noChangeArrowheads="1"/>
          </p:cNvSpPr>
          <p:nvPr/>
        </p:nvSpPr>
        <p:spPr bwMode="auto">
          <a:xfrm>
            <a:off x="6184900" y="3665538"/>
            <a:ext cx="2135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latin typeface="Trebuchet MS" charset="0"/>
                <a:cs typeface="Arial" charset="0"/>
              </a:rPr>
              <a:t>Membrane du </a:t>
            </a:r>
            <a:r>
              <a:rPr lang="fr-FR" sz="1600" dirty="0" err="1" smtClean="0">
                <a:latin typeface="Trebuchet MS" charset="0"/>
                <a:cs typeface="Arial" charset="0"/>
              </a:rPr>
              <a:t>podocyte</a:t>
            </a:r>
            <a:endParaRPr lang="fr-FR" sz="1600" dirty="0">
              <a:latin typeface="Trebuchet MS" charset="0"/>
              <a:cs typeface="Arial" charset="0"/>
            </a:endParaRPr>
          </a:p>
        </p:txBody>
      </p:sp>
      <p:grpSp>
        <p:nvGrpSpPr>
          <p:cNvPr id="20" name="Groupe 58"/>
          <p:cNvGrpSpPr>
            <a:grpSpLocks/>
          </p:cNvGrpSpPr>
          <p:nvPr/>
        </p:nvGrpSpPr>
        <p:grpSpPr bwMode="auto">
          <a:xfrm>
            <a:off x="8139113" y="3606800"/>
            <a:ext cx="563562" cy="758825"/>
            <a:chOff x="5857884" y="3081335"/>
            <a:chExt cx="619126" cy="785819"/>
          </a:xfrm>
        </p:grpSpPr>
        <p:sp>
          <p:nvSpPr>
            <p:cNvPr id="53" name="Ellipse 52"/>
            <p:cNvSpPr/>
            <p:nvPr/>
          </p:nvSpPr>
          <p:spPr>
            <a:xfrm>
              <a:off x="5857884" y="3143806"/>
              <a:ext cx="143010" cy="14302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4" name="Ellipse 42"/>
            <p:cNvSpPr/>
            <p:nvPr/>
          </p:nvSpPr>
          <p:spPr>
            <a:xfrm>
              <a:off x="5857884" y="3286832"/>
              <a:ext cx="143010" cy="14138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5" name="Ellipse 43"/>
            <p:cNvSpPr/>
            <p:nvPr/>
          </p:nvSpPr>
          <p:spPr>
            <a:xfrm>
              <a:off x="5857884" y="3438078"/>
              <a:ext cx="143010" cy="14302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6" name="Ellipse 44"/>
            <p:cNvSpPr/>
            <p:nvPr/>
          </p:nvSpPr>
          <p:spPr>
            <a:xfrm>
              <a:off x="5857884" y="3600830"/>
              <a:ext cx="143010" cy="14302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6039262" y="3081335"/>
              <a:ext cx="71504" cy="78581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6210176" y="3081335"/>
              <a:ext cx="71504" cy="78581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9" name="Ellipse 58"/>
            <p:cNvSpPr/>
            <p:nvPr/>
          </p:nvSpPr>
          <p:spPr>
            <a:xfrm>
              <a:off x="6334000" y="3152026"/>
              <a:ext cx="143010" cy="14302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0" name="Ellipse 59"/>
            <p:cNvSpPr/>
            <p:nvPr/>
          </p:nvSpPr>
          <p:spPr>
            <a:xfrm>
              <a:off x="6334000" y="3295051"/>
              <a:ext cx="143010" cy="14302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1" name="Ellipse 60"/>
            <p:cNvSpPr/>
            <p:nvPr/>
          </p:nvSpPr>
          <p:spPr>
            <a:xfrm>
              <a:off x="6334000" y="3447941"/>
              <a:ext cx="143010" cy="14302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2" name="Ellipse 61"/>
            <p:cNvSpPr/>
            <p:nvPr/>
          </p:nvSpPr>
          <p:spPr>
            <a:xfrm>
              <a:off x="6334000" y="3610694"/>
              <a:ext cx="143010" cy="14138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</p:grpSp>
      <p:sp>
        <p:nvSpPr>
          <p:cNvPr id="63" name="ZoneTexte 65"/>
          <p:cNvSpPr txBox="1">
            <a:spLocks noChangeArrowheads="1"/>
          </p:cNvSpPr>
          <p:nvPr/>
        </p:nvSpPr>
        <p:spPr bwMode="auto">
          <a:xfrm>
            <a:off x="6372200" y="4608513"/>
            <a:ext cx="20649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Trebuchet MS" charset="0"/>
              </a:rPr>
              <a:t>Lésions cellulaires</a:t>
            </a:r>
            <a:endParaRPr lang="fr-FR" dirty="0">
              <a:latin typeface="Trebuchet MS" charset="0"/>
            </a:endParaRPr>
          </a:p>
        </p:txBody>
      </p:sp>
      <p:sp>
        <p:nvSpPr>
          <p:cNvPr id="64" name="ZoneTexte 66"/>
          <p:cNvSpPr txBox="1">
            <a:spLocks noChangeArrowheads="1"/>
          </p:cNvSpPr>
          <p:nvPr/>
        </p:nvSpPr>
        <p:spPr bwMode="auto">
          <a:xfrm>
            <a:off x="6532563" y="5241925"/>
            <a:ext cx="1334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Trebuchet MS" charset="0"/>
              </a:rPr>
              <a:t>Protéinurie</a:t>
            </a:r>
            <a:endParaRPr lang="fr-FR" dirty="0">
              <a:latin typeface="Trebuchet MS" charset="0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rot="5400000">
            <a:off x="7173913" y="5143500"/>
            <a:ext cx="27146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e 58"/>
          <p:cNvGrpSpPr>
            <a:grpSpLocks/>
          </p:cNvGrpSpPr>
          <p:nvPr/>
        </p:nvGrpSpPr>
        <p:grpSpPr bwMode="auto">
          <a:xfrm>
            <a:off x="5891213" y="3571875"/>
            <a:ext cx="563562" cy="758825"/>
            <a:chOff x="5857884" y="3081335"/>
            <a:chExt cx="619126" cy="785819"/>
          </a:xfrm>
        </p:grpSpPr>
        <p:sp>
          <p:nvSpPr>
            <p:cNvPr id="67" name="Ellipse 66"/>
            <p:cNvSpPr/>
            <p:nvPr/>
          </p:nvSpPr>
          <p:spPr>
            <a:xfrm>
              <a:off x="5857884" y="3143806"/>
              <a:ext cx="143010" cy="14302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" name="Ellipse 42"/>
            <p:cNvSpPr/>
            <p:nvPr/>
          </p:nvSpPr>
          <p:spPr>
            <a:xfrm>
              <a:off x="5857884" y="3286832"/>
              <a:ext cx="143010" cy="14138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9" name="Ellipse 43"/>
            <p:cNvSpPr/>
            <p:nvPr/>
          </p:nvSpPr>
          <p:spPr>
            <a:xfrm>
              <a:off x="5857884" y="3438078"/>
              <a:ext cx="143010" cy="14302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0" name="Ellipse 44"/>
            <p:cNvSpPr/>
            <p:nvPr/>
          </p:nvSpPr>
          <p:spPr>
            <a:xfrm>
              <a:off x="5857884" y="3600830"/>
              <a:ext cx="143010" cy="14302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6039262" y="3081335"/>
              <a:ext cx="71504" cy="78581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2" name="Rectangle à coins arrondis 71"/>
            <p:cNvSpPr/>
            <p:nvPr/>
          </p:nvSpPr>
          <p:spPr>
            <a:xfrm>
              <a:off x="6210176" y="3081335"/>
              <a:ext cx="71504" cy="78581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3" name="Ellipse 72"/>
            <p:cNvSpPr/>
            <p:nvPr/>
          </p:nvSpPr>
          <p:spPr>
            <a:xfrm>
              <a:off x="6334000" y="3152026"/>
              <a:ext cx="143010" cy="14302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4" name="Ellipse 73"/>
            <p:cNvSpPr/>
            <p:nvPr/>
          </p:nvSpPr>
          <p:spPr>
            <a:xfrm>
              <a:off x="6334000" y="3295051"/>
              <a:ext cx="143010" cy="14302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5" name="Ellipse 74"/>
            <p:cNvSpPr/>
            <p:nvPr/>
          </p:nvSpPr>
          <p:spPr>
            <a:xfrm>
              <a:off x="6334000" y="3447941"/>
              <a:ext cx="143010" cy="14302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>
              <a:off x="6334000" y="3610694"/>
              <a:ext cx="143010" cy="14138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Trebuchet MS" pitchFamily="34" charset="0"/>
                <a:cs typeface="Arial" pitchFamily="34" charset="0"/>
              </a:endParaRPr>
            </a:p>
          </p:txBody>
        </p:sp>
      </p:grpSp>
      <p:cxnSp>
        <p:nvCxnSpPr>
          <p:cNvPr id="77" name="Connecteur droit avec flèche 76"/>
          <p:cNvCxnSpPr/>
          <p:nvPr/>
        </p:nvCxnSpPr>
        <p:spPr>
          <a:xfrm rot="5400000">
            <a:off x="7173118" y="4501357"/>
            <a:ext cx="2714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rot="5400000">
            <a:off x="7096919" y="3493294"/>
            <a:ext cx="2714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ZoneTexte 81"/>
          <p:cNvSpPr txBox="1">
            <a:spLocks noChangeArrowheads="1"/>
          </p:cNvSpPr>
          <p:nvPr/>
        </p:nvSpPr>
        <p:spPr bwMode="auto">
          <a:xfrm>
            <a:off x="5719763" y="4330700"/>
            <a:ext cx="779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Trebuchet MS" charset="0"/>
              </a:rPr>
              <a:t>C5b-9</a:t>
            </a:r>
          </a:p>
        </p:txBody>
      </p:sp>
      <p:sp>
        <p:nvSpPr>
          <p:cNvPr id="80" name="ZoneTexte 82"/>
          <p:cNvSpPr txBox="1">
            <a:spLocks noChangeArrowheads="1"/>
          </p:cNvSpPr>
          <p:nvPr/>
        </p:nvSpPr>
        <p:spPr bwMode="auto">
          <a:xfrm>
            <a:off x="7986713" y="4330700"/>
            <a:ext cx="779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Trebuchet MS" charset="0"/>
              </a:rPr>
              <a:t>C5b-9</a:t>
            </a:r>
          </a:p>
        </p:txBody>
      </p:sp>
      <p:grpSp>
        <p:nvGrpSpPr>
          <p:cNvPr id="41" name="Groupe 83"/>
          <p:cNvGrpSpPr>
            <a:grpSpLocks/>
          </p:cNvGrpSpPr>
          <p:nvPr/>
        </p:nvGrpSpPr>
        <p:grpSpPr bwMode="auto">
          <a:xfrm>
            <a:off x="342900" y="3606800"/>
            <a:ext cx="4805363" cy="2290763"/>
            <a:chOff x="928662" y="4143380"/>
            <a:chExt cx="3631331" cy="1669969"/>
          </a:xfrm>
        </p:grpSpPr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6874" y="4188205"/>
              <a:ext cx="1785950" cy="1625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1628" y="4170275"/>
              <a:ext cx="1738365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ZoneTexte 86"/>
            <p:cNvSpPr txBox="1">
              <a:spLocks noChangeArrowheads="1"/>
            </p:cNvSpPr>
            <p:nvPr/>
          </p:nvSpPr>
          <p:spPr bwMode="auto">
            <a:xfrm>
              <a:off x="928662" y="4143380"/>
              <a:ext cx="346808" cy="30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Trebuchet MS" charset="0"/>
                </a:rPr>
                <a:t>C3</a:t>
              </a:r>
            </a:p>
          </p:txBody>
        </p:sp>
        <p:sp>
          <p:nvSpPr>
            <p:cNvPr id="85" name="ZoneTexte 87"/>
            <p:cNvSpPr txBox="1">
              <a:spLocks noChangeArrowheads="1"/>
            </p:cNvSpPr>
            <p:nvPr/>
          </p:nvSpPr>
          <p:spPr bwMode="auto">
            <a:xfrm>
              <a:off x="2803698" y="4152063"/>
              <a:ext cx="541982" cy="30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Trebuchet MS" charset="0"/>
                </a:rPr>
                <a:t>C5b9</a:t>
              </a:r>
            </a:p>
          </p:txBody>
        </p:sp>
      </p:grpSp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244475" y="6066557"/>
            <a:ext cx="82804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fr-FR" sz="2400" dirty="0" smtClean="0">
                <a:latin typeface="Trebuchet MS" charset="0"/>
              </a:rPr>
              <a:t>Cause majeure de protéinurie et d’insuffisance rénale</a:t>
            </a:r>
            <a:endParaRPr lang="fr-FR" sz="2400" dirty="0">
              <a:latin typeface="Trebuchet MS" charset="0"/>
            </a:endParaRPr>
          </a:p>
        </p:txBody>
      </p:sp>
      <p:cxnSp>
        <p:nvCxnSpPr>
          <p:cNvPr id="87" name="Connecteur droit avec flèche 86"/>
          <p:cNvCxnSpPr/>
          <p:nvPr/>
        </p:nvCxnSpPr>
        <p:spPr>
          <a:xfrm rot="5400000">
            <a:off x="7318375" y="2592388"/>
            <a:ext cx="27146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rot="5400000">
            <a:off x="6802437" y="2592388"/>
            <a:ext cx="27146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rot="5400000">
            <a:off x="6319043" y="2593182"/>
            <a:ext cx="2714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" y="3697288"/>
            <a:ext cx="2312988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ZoneTexte 10"/>
          <p:cNvSpPr txBox="1">
            <a:spLocks noChangeArrowheads="1"/>
          </p:cNvSpPr>
          <p:nvPr/>
        </p:nvSpPr>
        <p:spPr bwMode="auto">
          <a:xfrm>
            <a:off x="400050" y="3697288"/>
            <a:ext cx="59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Trebuchet MS" charset="0"/>
              </a:rPr>
              <a:t>IgG</a:t>
            </a:r>
          </a:p>
        </p:txBody>
      </p:sp>
      <p:pic>
        <p:nvPicPr>
          <p:cNvPr id="92" name="Picture 6" descr="schéma glomAde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450" y="1362075"/>
            <a:ext cx="173037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800000"/>
                </a:solidFill>
                <a:latin typeface="+mn-lt"/>
              </a:rPr>
              <a:t>Etiologies des </a:t>
            </a:r>
            <a:r>
              <a:rPr lang="fr-FR" sz="3200" dirty="0" err="1" smtClean="0">
                <a:solidFill>
                  <a:srgbClr val="800000"/>
                </a:solidFill>
                <a:latin typeface="+mn-lt"/>
              </a:rPr>
              <a:t>glomérulopathies</a:t>
            </a:r>
            <a:r>
              <a:rPr lang="fr-FR" sz="3200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fr-FR" sz="3200" dirty="0" err="1" smtClean="0">
                <a:solidFill>
                  <a:srgbClr val="800000"/>
                </a:solidFill>
                <a:latin typeface="+mn-lt"/>
              </a:rPr>
              <a:t>extramembraneuses</a:t>
            </a:r>
            <a:endParaRPr lang="fr-FR" sz="32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997152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smtClean="0"/>
              <a:t>30 % associés avec : </a:t>
            </a:r>
          </a:p>
          <a:p>
            <a:pPr>
              <a:buNone/>
            </a:pPr>
            <a:r>
              <a:rPr lang="fr-FR" sz="2800" dirty="0" smtClean="0"/>
              <a:t>	</a:t>
            </a:r>
            <a:r>
              <a:rPr lang="fr-FR" sz="2600" dirty="0" smtClean="0"/>
              <a:t>- infections</a:t>
            </a:r>
          </a:p>
          <a:p>
            <a:pPr>
              <a:buNone/>
            </a:pPr>
            <a:r>
              <a:rPr lang="fr-FR" sz="2600" dirty="0" smtClean="0"/>
              <a:t>	- cancers</a:t>
            </a:r>
          </a:p>
          <a:p>
            <a:pPr>
              <a:buNone/>
            </a:pPr>
            <a:r>
              <a:rPr lang="fr-FR" sz="2600" dirty="0" smtClean="0"/>
              <a:t>	- maladies auto-immunes</a:t>
            </a:r>
          </a:p>
          <a:p>
            <a:pPr>
              <a:buNone/>
            </a:pPr>
            <a:r>
              <a:rPr lang="fr-FR" sz="2600" dirty="0" smtClean="0"/>
              <a:t>	- médicaments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800" dirty="0" smtClean="0"/>
              <a:t>70% de formes « idiopathiques »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Traitement controversé à cause de l’évolution imprévisible, des effets secondaires des traitements et de l’absence de </a:t>
            </a:r>
            <a:r>
              <a:rPr lang="fr-FR" sz="2800" dirty="0" err="1" smtClean="0"/>
              <a:t>biomarqueurs</a:t>
            </a:r>
            <a:r>
              <a:rPr lang="fr-FR" sz="2800" dirty="0" smtClean="0"/>
              <a:t> mesurables jusqu’en 2011</a:t>
            </a:r>
          </a:p>
          <a:p>
            <a:endParaRPr lang="fr-FR" sz="2800" dirty="0" smtClean="0"/>
          </a:p>
          <a:p>
            <a:r>
              <a:rPr lang="fr-FR" sz="2800" dirty="0" smtClean="0"/>
              <a:t>Protéinurie : longtemps le seul </a:t>
            </a:r>
            <a:r>
              <a:rPr lang="fr-FR" sz="2800" dirty="0" err="1" smtClean="0"/>
              <a:t>biomarqueur</a:t>
            </a:r>
            <a:r>
              <a:rPr lang="fr-FR" sz="2800" dirty="0" smtClean="0"/>
              <a:t> pour le suivi des patients</a:t>
            </a:r>
            <a:endParaRPr lang="fr-FR" sz="2800" dirty="0"/>
          </a:p>
        </p:txBody>
      </p:sp>
      <p:sp>
        <p:nvSpPr>
          <p:cNvPr id="4" name="Freeform 39"/>
          <p:cNvSpPr>
            <a:spLocks/>
          </p:cNvSpPr>
          <p:nvPr/>
        </p:nvSpPr>
        <p:spPr bwMode="auto">
          <a:xfrm>
            <a:off x="152400" y="1323306"/>
            <a:ext cx="8902700" cy="17462"/>
          </a:xfrm>
          <a:custGeom>
            <a:avLst/>
            <a:gdLst>
              <a:gd name="T0" fmla="*/ 0 w 5608"/>
              <a:gd name="T1" fmla="*/ 0 h 11"/>
              <a:gd name="T2" fmla="*/ 0 w 5608"/>
              <a:gd name="T3" fmla="*/ 2147483647 h 11"/>
              <a:gd name="T4" fmla="*/ 2147483647 w 5608"/>
              <a:gd name="T5" fmla="*/ 2147483647 h 11"/>
              <a:gd name="T6" fmla="*/ 2147483647 w 5608"/>
              <a:gd name="T7" fmla="*/ 0 h 11"/>
              <a:gd name="T8" fmla="*/ 0 w 5608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08"/>
              <a:gd name="T16" fmla="*/ 0 h 11"/>
              <a:gd name="T17" fmla="*/ 5608 w 5608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08" h="11">
                <a:moveTo>
                  <a:pt x="0" y="0"/>
                </a:moveTo>
                <a:lnTo>
                  <a:pt x="0" y="10"/>
                </a:lnTo>
                <a:lnTo>
                  <a:pt x="5607" y="10"/>
                </a:lnTo>
                <a:lnTo>
                  <a:pt x="5607" y="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635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" y="1341438"/>
            <a:ext cx="9012238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478613" y="116632"/>
            <a:ext cx="6181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800000"/>
                </a:solidFill>
              </a:rPr>
              <a:t>GEM « idiopathique » auto-immune</a:t>
            </a:r>
            <a:endParaRPr lang="fr-FR" sz="3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800000"/>
                </a:solidFill>
                <a:latin typeface="+mn-lt"/>
              </a:rPr>
              <a:t>Structure moléculaire des auto-antigènes </a:t>
            </a:r>
            <a:br>
              <a:rPr lang="fr-FR" sz="3200" dirty="0" smtClean="0">
                <a:solidFill>
                  <a:srgbClr val="800000"/>
                </a:solidFill>
                <a:latin typeface="+mn-lt"/>
              </a:rPr>
            </a:br>
            <a:endParaRPr lang="fr-FR" sz="3200" dirty="0">
              <a:solidFill>
                <a:srgbClr val="800000"/>
              </a:solidFill>
              <a:latin typeface="+mn-lt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51520" y="1346504"/>
            <a:ext cx="5874628" cy="4890808"/>
            <a:chOff x="1142440" y="2857488"/>
            <a:chExt cx="4809505" cy="4311372"/>
          </a:xfrm>
        </p:grpSpPr>
        <p:sp>
          <p:nvSpPr>
            <p:cNvPr id="4" name="Accolade ouvrante 3"/>
            <p:cNvSpPr/>
            <p:nvPr/>
          </p:nvSpPr>
          <p:spPr>
            <a:xfrm rot="5400000">
              <a:off x="2127077" y="3757753"/>
              <a:ext cx="142877" cy="121444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cxnSp>
          <p:nvCxnSpPr>
            <p:cNvPr id="5" name="Connecteur droit 4"/>
            <p:cNvCxnSpPr/>
            <p:nvPr/>
          </p:nvCxnSpPr>
          <p:spPr bwMode="auto">
            <a:xfrm flipV="1">
              <a:off x="1574578" y="3452631"/>
              <a:ext cx="4097338" cy="47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Pentagone régulier 5"/>
            <p:cNvSpPr/>
            <p:nvPr/>
          </p:nvSpPr>
          <p:spPr bwMode="auto">
            <a:xfrm rot="16200000" flipV="1">
              <a:off x="1808734" y="3331188"/>
              <a:ext cx="201613" cy="247650"/>
            </a:xfrm>
            <a:prstGeom prst="pentagon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>
                <a:cs typeface="Arial" pitchFamily="34" charset="0"/>
              </a:endParaRPr>
            </a:p>
          </p:txBody>
        </p:sp>
        <p:sp>
          <p:nvSpPr>
            <p:cNvPr id="7" name="Hexagone 6"/>
            <p:cNvSpPr/>
            <p:nvPr/>
          </p:nvSpPr>
          <p:spPr bwMode="auto">
            <a:xfrm flipV="1">
              <a:off x="2136553" y="3311344"/>
              <a:ext cx="165100" cy="282575"/>
            </a:xfrm>
            <a:prstGeom prst="hexagon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>
                <a:cs typeface="Arial" pitchFamily="34" charset="0"/>
              </a:endParaRPr>
            </a:p>
          </p:txBody>
        </p:sp>
        <p:sp>
          <p:nvSpPr>
            <p:cNvPr id="8" name="ZoneTexte 270"/>
            <p:cNvSpPr txBox="1">
              <a:spLocks noChangeArrowheads="1"/>
            </p:cNvSpPr>
            <p:nvPr/>
          </p:nvSpPr>
          <p:spPr bwMode="auto">
            <a:xfrm rot="10800000" flipV="1">
              <a:off x="1353604" y="3336459"/>
              <a:ext cx="257486" cy="27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cs typeface="Arial" pitchFamily="34" charset="0"/>
                </a:rPr>
                <a:t>N</a:t>
              </a:r>
            </a:p>
          </p:txBody>
        </p:sp>
        <p:sp>
          <p:nvSpPr>
            <p:cNvPr id="9" name="Hexagone 8"/>
            <p:cNvSpPr/>
            <p:nvPr/>
          </p:nvSpPr>
          <p:spPr bwMode="auto">
            <a:xfrm rot="10800000" flipV="1">
              <a:off x="2396110" y="3354993"/>
              <a:ext cx="273050" cy="198437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A9A6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 smtClean="0">
                  <a:solidFill>
                    <a:schemeClr val="tx1"/>
                  </a:solidFill>
                  <a:cs typeface="Times New Roman" pitchFamily="18" charset="0"/>
                </a:rPr>
                <a:t>1</a:t>
              </a:r>
              <a:endParaRPr lang="fr-FR" sz="14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0" name="Hexagone 9"/>
            <p:cNvSpPr/>
            <p:nvPr/>
          </p:nvSpPr>
          <p:spPr bwMode="auto">
            <a:xfrm rot="10800000" flipV="1">
              <a:off x="2744558" y="3355786"/>
              <a:ext cx="274638" cy="198438"/>
            </a:xfrm>
            <a:prstGeom prst="hexagon">
              <a:avLst/>
            </a:prstGeom>
            <a:ln>
              <a:solidFill>
                <a:srgbClr val="A9A6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 smtClean="0">
                  <a:solidFill>
                    <a:schemeClr val="tx1"/>
                  </a:solidFill>
                  <a:cs typeface="Times New Roman" pitchFamily="18" charset="0"/>
                </a:rPr>
                <a:t>2</a:t>
              </a:r>
              <a:endParaRPr lang="fr-FR" sz="14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1" name="Hexagone 10"/>
            <p:cNvSpPr/>
            <p:nvPr/>
          </p:nvSpPr>
          <p:spPr bwMode="auto">
            <a:xfrm rot="10800000" flipV="1">
              <a:off x="3040635" y="3354993"/>
              <a:ext cx="273050" cy="198437"/>
            </a:xfrm>
            <a:prstGeom prst="hexagon">
              <a:avLst/>
            </a:prstGeom>
            <a:ln>
              <a:solidFill>
                <a:srgbClr val="A9A6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 smtClean="0">
                  <a:solidFill>
                    <a:schemeClr val="tx1"/>
                  </a:solidFill>
                  <a:cs typeface="Times New Roman" pitchFamily="18" charset="0"/>
                </a:rPr>
                <a:t>3</a:t>
              </a:r>
              <a:endParaRPr lang="fr-FR" sz="14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2" name="Hexagone 11"/>
            <p:cNvSpPr/>
            <p:nvPr/>
          </p:nvSpPr>
          <p:spPr bwMode="auto">
            <a:xfrm rot="10800000" flipV="1">
              <a:off x="3358135" y="3354993"/>
              <a:ext cx="273050" cy="198437"/>
            </a:xfrm>
            <a:prstGeom prst="hexagon">
              <a:avLst/>
            </a:prstGeom>
            <a:ln>
              <a:solidFill>
                <a:srgbClr val="A9A6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 smtClean="0">
                  <a:solidFill>
                    <a:schemeClr val="tx1"/>
                  </a:solidFill>
                  <a:cs typeface="Times New Roman" pitchFamily="18" charset="0"/>
                </a:rPr>
                <a:t>4</a:t>
              </a:r>
              <a:endParaRPr lang="fr-FR" sz="14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3" name="Hexagone 12"/>
            <p:cNvSpPr/>
            <p:nvPr/>
          </p:nvSpPr>
          <p:spPr bwMode="auto">
            <a:xfrm rot="10800000" flipV="1">
              <a:off x="3685160" y="3354993"/>
              <a:ext cx="273050" cy="198437"/>
            </a:xfrm>
            <a:prstGeom prst="hexagon">
              <a:avLst/>
            </a:prstGeom>
            <a:ln>
              <a:solidFill>
                <a:srgbClr val="A9A6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 smtClean="0">
                  <a:solidFill>
                    <a:schemeClr val="tx1"/>
                  </a:solidFill>
                  <a:cs typeface="Times New Roman" pitchFamily="18" charset="0"/>
                </a:rPr>
                <a:t>5</a:t>
              </a:r>
              <a:endParaRPr lang="fr-FR" sz="14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" name="Hexagone 13"/>
            <p:cNvSpPr/>
            <p:nvPr/>
          </p:nvSpPr>
          <p:spPr bwMode="auto">
            <a:xfrm rot="10800000" flipV="1">
              <a:off x="4009803" y="3355786"/>
              <a:ext cx="274638" cy="198438"/>
            </a:xfrm>
            <a:prstGeom prst="hexagon">
              <a:avLst/>
            </a:prstGeom>
            <a:ln>
              <a:solidFill>
                <a:srgbClr val="A9A6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 smtClean="0">
                  <a:solidFill>
                    <a:schemeClr val="tx1"/>
                  </a:solidFill>
                  <a:cs typeface="Times New Roman" pitchFamily="18" charset="0"/>
                </a:rPr>
                <a:t>6</a:t>
              </a:r>
              <a:endParaRPr lang="fr-FR" sz="14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5" name="Hexagone 14"/>
            <p:cNvSpPr/>
            <p:nvPr/>
          </p:nvSpPr>
          <p:spPr bwMode="auto">
            <a:xfrm rot="10800000" flipV="1">
              <a:off x="4336828" y="3355786"/>
              <a:ext cx="274638" cy="198438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A9A6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 smtClean="0">
                  <a:solidFill>
                    <a:schemeClr val="tx1"/>
                  </a:solidFill>
                  <a:cs typeface="Times New Roman" pitchFamily="18" charset="0"/>
                </a:rPr>
                <a:t>7</a:t>
              </a:r>
              <a:endParaRPr lang="fr-FR" sz="14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6" name="Hexagone 15"/>
            <p:cNvSpPr/>
            <p:nvPr/>
          </p:nvSpPr>
          <p:spPr bwMode="auto">
            <a:xfrm rot="10800000" flipV="1">
              <a:off x="4663853" y="3355786"/>
              <a:ext cx="274638" cy="198438"/>
            </a:xfrm>
            <a:prstGeom prst="hexagon">
              <a:avLst/>
            </a:prstGeom>
            <a:ln>
              <a:solidFill>
                <a:srgbClr val="A9A6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 smtClean="0">
                  <a:solidFill>
                    <a:schemeClr val="tx1"/>
                  </a:solidFill>
                  <a:cs typeface="Times New Roman" pitchFamily="18" charset="0"/>
                </a:rPr>
                <a:t>8</a:t>
              </a:r>
              <a:endParaRPr lang="fr-FR" sz="14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7" name="ZoneTexte 57"/>
            <p:cNvSpPr txBox="1">
              <a:spLocks noChangeArrowheads="1"/>
            </p:cNvSpPr>
            <p:nvPr/>
          </p:nvSpPr>
          <p:spPr bwMode="auto">
            <a:xfrm>
              <a:off x="1632713" y="3010717"/>
              <a:ext cx="404471" cy="27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CRD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18" name="ZoneTexte 60"/>
            <p:cNvSpPr txBox="1">
              <a:spLocks noChangeArrowheads="1"/>
            </p:cNvSpPr>
            <p:nvPr/>
          </p:nvSpPr>
          <p:spPr bwMode="auto">
            <a:xfrm>
              <a:off x="1989903" y="3010717"/>
              <a:ext cx="483213" cy="27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FN2D</a:t>
              </a:r>
              <a:endParaRPr lang="fr-FR" sz="1400" b="1" dirty="0">
                <a:cs typeface="Times New Roman" pitchFamily="18" charset="0"/>
              </a:endParaRPr>
            </a:p>
          </p:txBody>
        </p:sp>
        <p:cxnSp>
          <p:nvCxnSpPr>
            <p:cNvPr id="19" name="Connecteur droit 18"/>
            <p:cNvCxnSpPr/>
            <p:nvPr/>
          </p:nvCxnSpPr>
          <p:spPr>
            <a:xfrm rot="16200000">
              <a:off x="3655444" y="1976243"/>
              <a:ext cx="0" cy="2520950"/>
            </a:xfrm>
            <a:prstGeom prst="line">
              <a:avLst/>
            </a:prstGeom>
            <a:ln w="19050">
              <a:solidFill>
                <a:srgbClr val="A9A67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ZoneTexte 65"/>
            <p:cNvSpPr txBox="1">
              <a:spLocks noChangeArrowheads="1"/>
            </p:cNvSpPr>
            <p:nvPr/>
          </p:nvSpPr>
          <p:spPr bwMode="auto">
            <a:xfrm>
              <a:off x="3418475" y="2939295"/>
              <a:ext cx="456387" cy="27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cs typeface="Times New Roman" pitchFamily="18" charset="0"/>
                </a:rPr>
                <a:t>CTLD</a:t>
              </a:r>
            </a:p>
          </p:txBody>
        </p:sp>
        <p:cxnSp>
          <p:nvCxnSpPr>
            <p:cNvPr id="21" name="Connecteur droit 20"/>
            <p:cNvCxnSpPr/>
            <p:nvPr/>
          </p:nvCxnSpPr>
          <p:spPr>
            <a:xfrm rot="16200000">
              <a:off x="3812160" y="3253018"/>
              <a:ext cx="0" cy="792163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Connector 131"/>
            <p:cNvSpPr/>
            <p:nvPr/>
          </p:nvSpPr>
          <p:spPr>
            <a:xfrm>
              <a:off x="5014691" y="3455806"/>
              <a:ext cx="46037" cy="44450"/>
            </a:xfrm>
            <a:prstGeom prst="flowChartConnector">
              <a:avLst/>
            </a:prstGeom>
            <a:solidFill>
              <a:srgbClr val="D8A356"/>
            </a:solidFill>
            <a:ln>
              <a:solidFill>
                <a:srgbClr val="D8A3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cs typeface="Arial" pitchFamily="34" charset="0"/>
              </a:endParaRPr>
            </a:p>
          </p:txBody>
        </p:sp>
        <p:cxnSp>
          <p:nvCxnSpPr>
            <p:cNvPr id="23" name="Straight Connector 132"/>
            <p:cNvCxnSpPr/>
            <p:nvPr/>
          </p:nvCxnSpPr>
          <p:spPr>
            <a:xfrm flipV="1">
              <a:off x="5073428" y="3466919"/>
              <a:ext cx="103188" cy="0"/>
            </a:xfrm>
            <a:prstGeom prst="line">
              <a:avLst/>
            </a:prstGeom>
            <a:ln>
              <a:solidFill>
                <a:srgbClr val="D8A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33"/>
            <p:cNvCxnSpPr/>
            <p:nvPr/>
          </p:nvCxnSpPr>
          <p:spPr>
            <a:xfrm flipV="1">
              <a:off x="5071841" y="3489144"/>
              <a:ext cx="103187" cy="0"/>
            </a:xfrm>
            <a:prstGeom prst="line">
              <a:avLst/>
            </a:prstGeom>
            <a:ln>
              <a:solidFill>
                <a:srgbClr val="D8A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lowchart: Connector 135"/>
            <p:cNvSpPr/>
            <p:nvPr/>
          </p:nvSpPr>
          <p:spPr>
            <a:xfrm>
              <a:off x="5016278" y="3371669"/>
              <a:ext cx="46038" cy="46037"/>
            </a:xfrm>
            <a:prstGeom prst="flowChartConnector">
              <a:avLst/>
            </a:prstGeom>
            <a:solidFill>
              <a:srgbClr val="D8A356"/>
            </a:solidFill>
            <a:ln>
              <a:solidFill>
                <a:srgbClr val="D8A3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cs typeface="Arial" pitchFamily="34" charset="0"/>
              </a:endParaRPr>
            </a:p>
          </p:txBody>
        </p:sp>
        <p:cxnSp>
          <p:nvCxnSpPr>
            <p:cNvPr id="26" name="Straight Connector 137"/>
            <p:cNvCxnSpPr/>
            <p:nvPr/>
          </p:nvCxnSpPr>
          <p:spPr>
            <a:xfrm flipV="1">
              <a:off x="5068666" y="3406594"/>
              <a:ext cx="103187" cy="0"/>
            </a:xfrm>
            <a:prstGeom prst="line">
              <a:avLst/>
            </a:prstGeom>
            <a:ln>
              <a:solidFill>
                <a:srgbClr val="D8A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066"/>
            <p:cNvGrpSpPr/>
            <p:nvPr/>
          </p:nvGrpSpPr>
          <p:grpSpPr>
            <a:xfrm>
              <a:off x="5015888" y="3535060"/>
              <a:ext cx="156212" cy="45720"/>
              <a:chOff x="4590660" y="3725756"/>
              <a:chExt cx="156212" cy="45720"/>
            </a:xfrm>
            <a:solidFill>
              <a:srgbClr val="D8A356"/>
            </a:solidFill>
          </p:grpSpPr>
          <p:sp>
            <p:nvSpPr>
              <p:cNvPr id="279" name="Flowchart: Connector 128"/>
              <p:cNvSpPr/>
              <p:nvPr/>
            </p:nvSpPr>
            <p:spPr>
              <a:xfrm>
                <a:off x="4590660" y="3725756"/>
                <a:ext cx="45719" cy="45720"/>
              </a:xfrm>
              <a:prstGeom prst="flowChartConnector">
                <a:avLst/>
              </a:prstGeom>
              <a:grpFill/>
              <a:ln>
                <a:solidFill>
                  <a:srgbClr val="D8A3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400">
                  <a:cs typeface="Arial" pitchFamily="34" charset="0"/>
                </a:endParaRPr>
              </a:p>
            </p:txBody>
          </p:sp>
          <p:cxnSp>
            <p:nvCxnSpPr>
              <p:cNvPr id="280" name="Straight Connector 129"/>
              <p:cNvCxnSpPr/>
              <p:nvPr/>
            </p:nvCxnSpPr>
            <p:spPr>
              <a:xfrm flipV="1">
                <a:off x="4643682" y="3737395"/>
                <a:ext cx="103190" cy="1"/>
              </a:xfrm>
              <a:prstGeom prst="line">
                <a:avLst/>
              </a:prstGeom>
              <a:grpFill/>
              <a:ln>
                <a:solidFill>
                  <a:srgbClr val="D8A3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130"/>
              <p:cNvCxnSpPr/>
              <p:nvPr/>
            </p:nvCxnSpPr>
            <p:spPr>
              <a:xfrm flipV="1">
                <a:off x="4642591" y="3760438"/>
                <a:ext cx="103190" cy="1"/>
              </a:xfrm>
              <a:prstGeom prst="line">
                <a:avLst/>
              </a:prstGeom>
              <a:grpFill/>
              <a:ln>
                <a:solidFill>
                  <a:srgbClr val="D8A3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Flowchart: Connector 139"/>
            <p:cNvSpPr/>
            <p:nvPr/>
          </p:nvSpPr>
          <p:spPr>
            <a:xfrm flipH="1">
              <a:off x="5311553" y="3452631"/>
              <a:ext cx="46038" cy="44450"/>
            </a:xfrm>
            <a:prstGeom prst="flowChartConnector">
              <a:avLst/>
            </a:prstGeom>
            <a:solidFill>
              <a:srgbClr val="D8A356"/>
            </a:solidFill>
            <a:ln>
              <a:solidFill>
                <a:srgbClr val="D8A3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cs typeface="Arial" pitchFamily="34" charset="0"/>
              </a:endParaRPr>
            </a:p>
          </p:txBody>
        </p:sp>
        <p:cxnSp>
          <p:nvCxnSpPr>
            <p:cNvPr id="29" name="Straight Connector 140"/>
            <p:cNvCxnSpPr/>
            <p:nvPr/>
          </p:nvCxnSpPr>
          <p:spPr>
            <a:xfrm flipH="1" flipV="1">
              <a:off x="5208366" y="3463744"/>
              <a:ext cx="103187" cy="0"/>
            </a:xfrm>
            <a:prstGeom prst="line">
              <a:avLst/>
            </a:prstGeom>
            <a:ln>
              <a:solidFill>
                <a:srgbClr val="D8A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41"/>
            <p:cNvCxnSpPr/>
            <p:nvPr/>
          </p:nvCxnSpPr>
          <p:spPr>
            <a:xfrm flipH="1" flipV="1">
              <a:off x="5208366" y="3492319"/>
              <a:ext cx="103187" cy="0"/>
            </a:xfrm>
            <a:prstGeom prst="line">
              <a:avLst/>
            </a:prstGeom>
            <a:ln>
              <a:solidFill>
                <a:srgbClr val="D8A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2057"/>
            <p:cNvGrpSpPr/>
            <p:nvPr/>
          </p:nvGrpSpPr>
          <p:grpSpPr>
            <a:xfrm>
              <a:off x="5205476" y="3368829"/>
              <a:ext cx="156212" cy="45720"/>
              <a:chOff x="4780248" y="3551573"/>
              <a:chExt cx="156212" cy="45720"/>
            </a:xfrm>
            <a:solidFill>
              <a:srgbClr val="D8A356"/>
            </a:solidFill>
          </p:grpSpPr>
          <p:cxnSp>
            <p:nvCxnSpPr>
              <p:cNvPr id="275" name="Straight Connector 143"/>
              <p:cNvCxnSpPr/>
              <p:nvPr/>
            </p:nvCxnSpPr>
            <p:spPr>
              <a:xfrm flipH="1" flipV="1">
                <a:off x="4780248" y="3563212"/>
                <a:ext cx="103190" cy="1"/>
              </a:xfrm>
              <a:prstGeom prst="line">
                <a:avLst/>
              </a:prstGeom>
              <a:grpFill/>
              <a:ln>
                <a:solidFill>
                  <a:srgbClr val="D8A3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2" name="Group 2052"/>
              <p:cNvGrpSpPr/>
              <p:nvPr/>
            </p:nvGrpSpPr>
            <p:grpSpPr>
              <a:xfrm>
                <a:off x="4780425" y="3551573"/>
                <a:ext cx="156035" cy="45720"/>
                <a:chOff x="4780425" y="3551573"/>
                <a:chExt cx="156035" cy="45720"/>
              </a:xfrm>
              <a:grpFill/>
            </p:grpSpPr>
            <p:sp>
              <p:nvSpPr>
                <p:cNvPr id="277" name="Flowchart: Connector 142"/>
                <p:cNvSpPr/>
                <p:nvPr/>
              </p:nvSpPr>
              <p:spPr>
                <a:xfrm flipH="1">
                  <a:off x="4890741" y="3551573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78" name="Straight Connector 144"/>
                <p:cNvCxnSpPr/>
                <p:nvPr/>
              </p:nvCxnSpPr>
              <p:spPr>
                <a:xfrm flipH="1" flipV="1">
                  <a:off x="4780425" y="358625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3" name="Group 2060"/>
            <p:cNvGrpSpPr/>
            <p:nvPr/>
          </p:nvGrpSpPr>
          <p:grpSpPr>
            <a:xfrm>
              <a:off x="5205476" y="3531997"/>
              <a:ext cx="156212" cy="45720"/>
              <a:chOff x="4775224" y="3722693"/>
              <a:chExt cx="156212" cy="45720"/>
            </a:xfrm>
            <a:solidFill>
              <a:srgbClr val="D8A356"/>
            </a:solidFill>
          </p:grpSpPr>
          <p:sp>
            <p:nvSpPr>
              <p:cNvPr id="272" name="Flowchart: Connector 148"/>
              <p:cNvSpPr/>
              <p:nvPr/>
            </p:nvSpPr>
            <p:spPr>
              <a:xfrm flipH="1">
                <a:off x="4885717" y="3722693"/>
                <a:ext cx="45719" cy="45720"/>
              </a:xfrm>
              <a:prstGeom prst="flowChartConnector">
                <a:avLst/>
              </a:prstGeom>
              <a:grpFill/>
              <a:ln>
                <a:solidFill>
                  <a:srgbClr val="D8A3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400">
                  <a:cs typeface="Arial" pitchFamily="34" charset="0"/>
                </a:endParaRPr>
              </a:p>
            </p:txBody>
          </p:sp>
          <p:cxnSp>
            <p:nvCxnSpPr>
              <p:cNvPr id="273" name="Straight Connector 149"/>
              <p:cNvCxnSpPr/>
              <p:nvPr/>
            </p:nvCxnSpPr>
            <p:spPr>
              <a:xfrm flipH="1" flipV="1">
                <a:off x="4775224" y="3734332"/>
                <a:ext cx="103190" cy="1"/>
              </a:xfrm>
              <a:prstGeom prst="line">
                <a:avLst/>
              </a:prstGeom>
              <a:grpFill/>
              <a:ln>
                <a:solidFill>
                  <a:srgbClr val="D8A3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150"/>
              <p:cNvCxnSpPr/>
              <p:nvPr/>
            </p:nvCxnSpPr>
            <p:spPr>
              <a:xfrm flipH="1" flipV="1">
                <a:off x="4775401" y="3757375"/>
                <a:ext cx="103190" cy="1"/>
              </a:xfrm>
              <a:prstGeom prst="line">
                <a:avLst/>
              </a:prstGeom>
              <a:grpFill/>
              <a:ln>
                <a:solidFill>
                  <a:srgbClr val="D8A3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077"/>
            <p:cNvGrpSpPr>
              <a:grpSpLocks/>
            </p:cNvGrpSpPr>
            <p:nvPr/>
          </p:nvGrpSpPr>
          <p:grpSpPr bwMode="auto">
            <a:xfrm>
              <a:off x="5019453" y="3609794"/>
              <a:ext cx="347663" cy="346075"/>
              <a:chOff x="4594400" y="3793012"/>
              <a:chExt cx="346768" cy="345339"/>
            </a:xfrm>
          </p:grpSpPr>
          <p:grpSp>
            <p:nvGrpSpPr>
              <p:cNvPr id="235" name="Group 2062"/>
              <p:cNvGrpSpPr/>
              <p:nvPr/>
            </p:nvGrpSpPr>
            <p:grpSpPr>
              <a:xfrm>
                <a:off x="4594400" y="3793012"/>
                <a:ext cx="149360" cy="45720"/>
                <a:chOff x="4594400" y="3808916"/>
                <a:chExt cx="149360" cy="45720"/>
              </a:xfrm>
              <a:solidFill>
                <a:srgbClr val="D8A356"/>
              </a:solidFill>
            </p:grpSpPr>
            <p:sp>
              <p:nvSpPr>
                <p:cNvPr id="269" name="Flowchart: Connector 124"/>
                <p:cNvSpPr/>
                <p:nvPr/>
              </p:nvSpPr>
              <p:spPr>
                <a:xfrm>
                  <a:off x="4594400" y="3808916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70" name="Straight Connector 125"/>
                <p:cNvCxnSpPr/>
                <p:nvPr/>
              </p:nvCxnSpPr>
              <p:spPr>
                <a:xfrm flipV="1">
                  <a:off x="4640570" y="382055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126"/>
                <p:cNvCxnSpPr/>
                <p:nvPr/>
              </p:nvCxnSpPr>
              <p:spPr>
                <a:xfrm flipV="1">
                  <a:off x="4640393" y="384359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061"/>
              <p:cNvGrpSpPr/>
              <p:nvPr/>
            </p:nvGrpSpPr>
            <p:grpSpPr>
              <a:xfrm>
                <a:off x="4780248" y="3793925"/>
                <a:ext cx="156212" cy="45720"/>
                <a:chOff x="4776508" y="3805853"/>
                <a:chExt cx="156212" cy="45720"/>
              </a:xfrm>
              <a:solidFill>
                <a:srgbClr val="D8A356"/>
              </a:solidFill>
            </p:grpSpPr>
            <p:sp>
              <p:nvSpPr>
                <p:cNvPr id="266" name="Flowchart: Connector 145"/>
                <p:cNvSpPr/>
                <p:nvPr/>
              </p:nvSpPr>
              <p:spPr>
                <a:xfrm flipH="1">
                  <a:off x="4887001" y="3805853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67" name="Straight Connector 146"/>
                <p:cNvCxnSpPr/>
                <p:nvPr/>
              </p:nvCxnSpPr>
              <p:spPr>
                <a:xfrm flipH="1" flipV="1">
                  <a:off x="4776508" y="3817492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147"/>
                <p:cNvCxnSpPr/>
                <p:nvPr/>
              </p:nvCxnSpPr>
              <p:spPr>
                <a:xfrm flipH="1" flipV="1">
                  <a:off x="4776685" y="384053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165"/>
              <p:cNvGrpSpPr/>
              <p:nvPr/>
            </p:nvGrpSpPr>
            <p:grpSpPr>
              <a:xfrm>
                <a:off x="4597032" y="3869868"/>
                <a:ext cx="149360" cy="45720"/>
                <a:chOff x="4594400" y="3808916"/>
                <a:chExt cx="149360" cy="45720"/>
              </a:xfrm>
              <a:solidFill>
                <a:srgbClr val="D8A356"/>
              </a:solidFill>
            </p:grpSpPr>
            <p:sp>
              <p:nvSpPr>
                <p:cNvPr id="263" name="Flowchart: Connector 166"/>
                <p:cNvSpPr/>
                <p:nvPr/>
              </p:nvSpPr>
              <p:spPr>
                <a:xfrm>
                  <a:off x="4594400" y="3808916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64" name="Straight Connector 167"/>
                <p:cNvCxnSpPr/>
                <p:nvPr/>
              </p:nvCxnSpPr>
              <p:spPr>
                <a:xfrm flipV="1">
                  <a:off x="4640570" y="382055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168"/>
                <p:cNvCxnSpPr/>
                <p:nvPr/>
              </p:nvCxnSpPr>
              <p:spPr>
                <a:xfrm flipV="1">
                  <a:off x="4640393" y="384359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169"/>
              <p:cNvGrpSpPr/>
              <p:nvPr/>
            </p:nvGrpSpPr>
            <p:grpSpPr>
              <a:xfrm>
                <a:off x="4782880" y="3866805"/>
                <a:ext cx="156212" cy="45720"/>
                <a:chOff x="4776508" y="3805853"/>
                <a:chExt cx="156212" cy="45720"/>
              </a:xfrm>
              <a:solidFill>
                <a:srgbClr val="D8A356"/>
              </a:solidFill>
            </p:grpSpPr>
            <p:sp>
              <p:nvSpPr>
                <p:cNvPr id="260" name="Flowchart: Connector 170"/>
                <p:cNvSpPr/>
                <p:nvPr/>
              </p:nvSpPr>
              <p:spPr>
                <a:xfrm flipH="1">
                  <a:off x="4887001" y="3805853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61" name="Straight Connector 171"/>
                <p:cNvCxnSpPr/>
                <p:nvPr/>
              </p:nvCxnSpPr>
              <p:spPr>
                <a:xfrm flipH="1" flipV="1">
                  <a:off x="4776508" y="3817492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172"/>
                <p:cNvCxnSpPr/>
                <p:nvPr/>
              </p:nvCxnSpPr>
              <p:spPr>
                <a:xfrm flipH="1" flipV="1">
                  <a:off x="4776685" y="384053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175"/>
              <p:cNvGrpSpPr/>
              <p:nvPr/>
            </p:nvGrpSpPr>
            <p:grpSpPr>
              <a:xfrm>
                <a:off x="4599108" y="3942895"/>
                <a:ext cx="149360" cy="45720"/>
                <a:chOff x="4594400" y="3808916"/>
                <a:chExt cx="149360" cy="45720"/>
              </a:xfrm>
              <a:solidFill>
                <a:srgbClr val="D8A356"/>
              </a:solidFill>
            </p:grpSpPr>
            <p:sp>
              <p:nvSpPr>
                <p:cNvPr id="257" name="Flowchart: Connector 176"/>
                <p:cNvSpPr/>
                <p:nvPr/>
              </p:nvSpPr>
              <p:spPr>
                <a:xfrm>
                  <a:off x="4594400" y="3808916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58" name="Straight Connector 177"/>
                <p:cNvCxnSpPr/>
                <p:nvPr/>
              </p:nvCxnSpPr>
              <p:spPr>
                <a:xfrm flipV="1">
                  <a:off x="4640570" y="382055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178"/>
                <p:cNvCxnSpPr/>
                <p:nvPr/>
              </p:nvCxnSpPr>
              <p:spPr>
                <a:xfrm flipV="1">
                  <a:off x="4640393" y="384359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179"/>
              <p:cNvGrpSpPr/>
              <p:nvPr/>
            </p:nvGrpSpPr>
            <p:grpSpPr>
              <a:xfrm>
                <a:off x="4784956" y="3939832"/>
                <a:ext cx="156212" cy="45720"/>
                <a:chOff x="4776508" y="3805853"/>
                <a:chExt cx="156212" cy="45720"/>
              </a:xfrm>
              <a:solidFill>
                <a:srgbClr val="D8A356"/>
              </a:solidFill>
            </p:grpSpPr>
            <p:sp>
              <p:nvSpPr>
                <p:cNvPr id="254" name="Flowchart: Connector 180"/>
                <p:cNvSpPr/>
                <p:nvPr/>
              </p:nvSpPr>
              <p:spPr>
                <a:xfrm flipH="1">
                  <a:off x="4887001" y="3805853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55" name="Straight Connector 181"/>
                <p:cNvCxnSpPr/>
                <p:nvPr/>
              </p:nvCxnSpPr>
              <p:spPr>
                <a:xfrm flipH="1" flipV="1">
                  <a:off x="4776508" y="3817492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182"/>
                <p:cNvCxnSpPr/>
                <p:nvPr/>
              </p:nvCxnSpPr>
              <p:spPr>
                <a:xfrm flipH="1" flipV="1">
                  <a:off x="4776685" y="384053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183"/>
              <p:cNvGrpSpPr/>
              <p:nvPr/>
            </p:nvGrpSpPr>
            <p:grpSpPr>
              <a:xfrm>
                <a:off x="4601008" y="4015775"/>
                <a:ext cx="149360" cy="45720"/>
                <a:chOff x="4594400" y="3808916"/>
                <a:chExt cx="149360" cy="45720"/>
              </a:xfrm>
              <a:solidFill>
                <a:srgbClr val="D8A356"/>
              </a:solidFill>
            </p:grpSpPr>
            <p:sp>
              <p:nvSpPr>
                <p:cNvPr id="251" name="Flowchart: Connector 184"/>
                <p:cNvSpPr/>
                <p:nvPr/>
              </p:nvSpPr>
              <p:spPr>
                <a:xfrm>
                  <a:off x="4594400" y="3808916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52" name="Straight Connector 185"/>
                <p:cNvCxnSpPr/>
                <p:nvPr/>
              </p:nvCxnSpPr>
              <p:spPr>
                <a:xfrm flipV="1">
                  <a:off x="4640570" y="382055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186"/>
                <p:cNvCxnSpPr/>
                <p:nvPr/>
              </p:nvCxnSpPr>
              <p:spPr>
                <a:xfrm flipV="1">
                  <a:off x="4640393" y="384359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Group 187"/>
              <p:cNvGrpSpPr/>
              <p:nvPr/>
            </p:nvGrpSpPr>
            <p:grpSpPr>
              <a:xfrm>
                <a:off x="4779541" y="4012712"/>
                <a:ext cx="156212" cy="45720"/>
                <a:chOff x="4776508" y="3805853"/>
                <a:chExt cx="156212" cy="45720"/>
              </a:xfrm>
              <a:solidFill>
                <a:srgbClr val="D8A356"/>
              </a:solidFill>
            </p:grpSpPr>
            <p:sp>
              <p:nvSpPr>
                <p:cNvPr id="248" name="Flowchart: Connector 188"/>
                <p:cNvSpPr/>
                <p:nvPr/>
              </p:nvSpPr>
              <p:spPr>
                <a:xfrm flipH="1">
                  <a:off x="4887001" y="3805853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49" name="Straight Connector 189"/>
                <p:cNvCxnSpPr/>
                <p:nvPr/>
              </p:nvCxnSpPr>
              <p:spPr>
                <a:xfrm flipH="1" flipV="1">
                  <a:off x="4776508" y="3817492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190"/>
                <p:cNvCxnSpPr/>
                <p:nvPr/>
              </p:nvCxnSpPr>
              <p:spPr>
                <a:xfrm flipH="1" flipV="1">
                  <a:off x="4776685" y="384053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191"/>
              <p:cNvGrpSpPr/>
              <p:nvPr/>
            </p:nvGrpSpPr>
            <p:grpSpPr>
              <a:xfrm>
                <a:off x="4602320" y="4092631"/>
                <a:ext cx="149360" cy="45720"/>
                <a:chOff x="4594400" y="3808916"/>
                <a:chExt cx="149360" cy="45720"/>
              </a:xfrm>
              <a:solidFill>
                <a:srgbClr val="D8A356"/>
              </a:solidFill>
            </p:grpSpPr>
            <p:sp>
              <p:nvSpPr>
                <p:cNvPr id="245" name="Flowchart: Connector 192"/>
                <p:cNvSpPr/>
                <p:nvPr/>
              </p:nvSpPr>
              <p:spPr>
                <a:xfrm>
                  <a:off x="4594400" y="3808916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46" name="Straight Connector 193"/>
                <p:cNvCxnSpPr/>
                <p:nvPr/>
              </p:nvCxnSpPr>
              <p:spPr>
                <a:xfrm flipV="1">
                  <a:off x="4640570" y="382055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194"/>
                <p:cNvCxnSpPr/>
                <p:nvPr/>
              </p:nvCxnSpPr>
              <p:spPr>
                <a:xfrm flipV="1">
                  <a:off x="4640393" y="384359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195"/>
              <p:cNvGrpSpPr/>
              <p:nvPr/>
            </p:nvGrpSpPr>
            <p:grpSpPr>
              <a:xfrm>
                <a:off x="4784192" y="4089568"/>
                <a:ext cx="156212" cy="45720"/>
                <a:chOff x="4776508" y="3805853"/>
                <a:chExt cx="156212" cy="45720"/>
              </a:xfrm>
              <a:solidFill>
                <a:srgbClr val="D8A356"/>
              </a:solidFill>
            </p:grpSpPr>
            <p:sp>
              <p:nvSpPr>
                <p:cNvPr id="242" name="Flowchart: Connector 196"/>
                <p:cNvSpPr/>
                <p:nvPr/>
              </p:nvSpPr>
              <p:spPr>
                <a:xfrm flipH="1">
                  <a:off x="4887001" y="3805853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43" name="Straight Connector 197"/>
                <p:cNvCxnSpPr/>
                <p:nvPr/>
              </p:nvCxnSpPr>
              <p:spPr>
                <a:xfrm flipH="1" flipV="1">
                  <a:off x="4776508" y="3817492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198"/>
                <p:cNvCxnSpPr/>
                <p:nvPr/>
              </p:nvCxnSpPr>
              <p:spPr>
                <a:xfrm flipH="1" flipV="1">
                  <a:off x="4776685" y="384053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2073"/>
            <p:cNvGrpSpPr>
              <a:grpSpLocks/>
            </p:cNvGrpSpPr>
            <p:nvPr/>
          </p:nvGrpSpPr>
          <p:grpSpPr bwMode="auto">
            <a:xfrm>
              <a:off x="5013103" y="2992256"/>
              <a:ext cx="350838" cy="390525"/>
              <a:chOff x="4587548" y="3175576"/>
              <a:chExt cx="350444" cy="390700"/>
            </a:xfrm>
          </p:grpSpPr>
          <p:grpSp>
            <p:nvGrpSpPr>
              <p:cNvPr id="34" name="Group 2063"/>
              <p:cNvGrpSpPr/>
              <p:nvPr/>
            </p:nvGrpSpPr>
            <p:grpSpPr>
              <a:xfrm>
                <a:off x="4588462" y="3326834"/>
                <a:ext cx="155298" cy="45720"/>
                <a:chOff x="4583586" y="3299002"/>
                <a:chExt cx="155298" cy="45720"/>
              </a:xfrm>
              <a:solidFill>
                <a:srgbClr val="D8A356"/>
              </a:solidFill>
            </p:grpSpPr>
            <p:sp>
              <p:nvSpPr>
                <p:cNvPr id="229" name="Flowchart: Connector 6"/>
                <p:cNvSpPr/>
                <p:nvPr/>
              </p:nvSpPr>
              <p:spPr>
                <a:xfrm>
                  <a:off x="4583586" y="3299002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30" name="Straight Connector 8"/>
                <p:cNvCxnSpPr/>
                <p:nvPr/>
              </p:nvCxnSpPr>
              <p:spPr>
                <a:xfrm flipV="1">
                  <a:off x="4635694" y="3310641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47"/>
                <p:cNvCxnSpPr/>
                <p:nvPr/>
              </p:nvCxnSpPr>
              <p:spPr>
                <a:xfrm flipV="1">
                  <a:off x="4635517" y="3339622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2048"/>
              <p:cNvGrpSpPr/>
              <p:nvPr/>
            </p:nvGrpSpPr>
            <p:grpSpPr>
              <a:xfrm>
                <a:off x="4587548" y="3251626"/>
                <a:ext cx="156212" cy="45720"/>
                <a:chOff x="4579846" y="3215842"/>
                <a:chExt cx="156212" cy="45720"/>
              </a:xfrm>
              <a:solidFill>
                <a:srgbClr val="D8A356"/>
              </a:solidFill>
            </p:grpSpPr>
            <p:sp>
              <p:nvSpPr>
                <p:cNvPr id="226" name="Flowchart: Connector 69"/>
                <p:cNvSpPr/>
                <p:nvPr/>
              </p:nvSpPr>
              <p:spPr>
                <a:xfrm>
                  <a:off x="4579846" y="3215842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27" name="Straight Connector 70"/>
                <p:cNvCxnSpPr/>
                <p:nvPr/>
              </p:nvCxnSpPr>
              <p:spPr>
                <a:xfrm flipV="1">
                  <a:off x="4632868" y="3227481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71"/>
                <p:cNvCxnSpPr/>
                <p:nvPr/>
              </p:nvCxnSpPr>
              <p:spPr>
                <a:xfrm flipV="1">
                  <a:off x="4631777" y="3252486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2065"/>
              <p:cNvGrpSpPr/>
              <p:nvPr/>
            </p:nvGrpSpPr>
            <p:grpSpPr>
              <a:xfrm>
                <a:off x="4588610" y="3478074"/>
                <a:ext cx="155298" cy="45720"/>
                <a:chOff x="4588610" y="3470122"/>
                <a:chExt cx="155298" cy="45720"/>
              </a:xfrm>
              <a:solidFill>
                <a:srgbClr val="D8A356"/>
              </a:solidFill>
            </p:grpSpPr>
            <p:sp>
              <p:nvSpPr>
                <p:cNvPr id="223" name="Flowchart: Connector 80"/>
                <p:cNvSpPr/>
                <p:nvPr/>
              </p:nvSpPr>
              <p:spPr>
                <a:xfrm>
                  <a:off x="4588610" y="3470122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24" name="Straight Connector 81"/>
                <p:cNvCxnSpPr/>
                <p:nvPr/>
              </p:nvCxnSpPr>
              <p:spPr>
                <a:xfrm flipV="1">
                  <a:off x="4640718" y="3481761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82"/>
                <p:cNvCxnSpPr/>
                <p:nvPr/>
              </p:nvCxnSpPr>
              <p:spPr>
                <a:xfrm flipV="1">
                  <a:off x="4640541" y="3504804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2064"/>
              <p:cNvGrpSpPr/>
              <p:nvPr/>
            </p:nvGrpSpPr>
            <p:grpSpPr>
              <a:xfrm>
                <a:off x="4587548" y="3402866"/>
                <a:ext cx="156212" cy="45720"/>
                <a:chOff x="4584870" y="3386962"/>
                <a:chExt cx="156212" cy="45720"/>
              </a:xfrm>
              <a:solidFill>
                <a:srgbClr val="D8A356"/>
              </a:solidFill>
            </p:grpSpPr>
            <p:sp>
              <p:nvSpPr>
                <p:cNvPr id="220" name="Flowchart: Connector 84"/>
                <p:cNvSpPr/>
                <p:nvPr/>
              </p:nvSpPr>
              <p:spPr>
                <a:xfrm>
                  <a:off x="4584870" y="3386962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21" name="Straight Connector 85"/>
                <p:cNvCxnSpPr/>
                <p:nvPr/>
              </p:nvCxnSpPr>
              <p:spPr>
                <a:xfrm flipV="1">
                  <a:off x="4637892" y="3398601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86"/>
                <p:cNvCxnSpPr/>
                <p:nvPr/>
              </p:nvCxnSpPr>
              <p:spPr>
                <a:xfrm flipV="1">
                  <a:off x="4634570" y="3421644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2051"/>
              <p:cNvGrpSpPr/>
              <p:nvPr/>
            </p:nvGrpSpPr>
            <p:grpSpPr>
              <a:xfrm>
                <a:off x="4780248" y="3323771"/>
                <a:ext cx="156212" cy="45720"/>
                <a:chOff x="4770718" y="3295939"/>
                <a:chExt cx="156212" cy="45720"/>
              </a:xfrm>
              <a:solidFill>
                <a:srgbClr val="D8A356"/>
              </a:solidFill>
            </p:grpSpPr>
            <p:sp>
              <p:nvSpPr>
                <p:cNvPr id="217" name="Flowchart: Connector 114"/>
                <p:cNvSpPr/>
                <p:nvPr/>
              </p:nvSpPr>
              <p:spPr>
                <a:xfrm flipH="1">
                  <a:off x="4881211" y="3295939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18" name="Straight Connector 115"/>
                <p:cNvCxnSpPr/>
                <p:nvPr/>
              </p:nvCxnSpPr>
              <p:spPr>
                <a:xfrm flipH="1" flipV="1">
                  <a:off x="4770718" y="330757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116"/>
                <p:cNvCxnSpPr/>
                <p:nvPr/>
              </p:nvCxnSpPr>
              <p:spPr>
                <a:xfrm flipH="1" flipV="1">
                  <a:off x="4770895" y="3330621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2050"/>
              <p:cNvGrpSpPr/>
              <p:nvPr/>
            </p:nvGrpSpPr>
            <p:grpSpPr>
              <a:xfrm>
                <a:off x="4780248" y="3248563"/>
                <a:ext cx="156212" cy="45720"/>
                <a:chOff x="4774458" y="3212779"/>
                <a:chExt cx="156212" cy="45720"/>
              </a:xfrm>
              <a:solidFill>
                <a:srgbClr val="D8A356"/>
              </a:solidFill>
            </p:grpSpPr>
            <p:cxnSp>
              <p:nvCxnSpPr>
                <p:cNvPr id="213" name="Straight Connector 119"/>
                <p:cNvCxnSpPr/>
                <p:nvPr/>
              </p:nvCxnSpPr>
              <p:spPr>
                <a:xfrm flipH="1" flipV="1">
                  <a:off x="4774458" y="322441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Group 2049"/>
                <p:cNvGrpSpPr/>
                <p:nvPr/>
              </p:nvGrpSpPr>
              <p:grpSpPr>
                <a:xfrm>
                  <a:off x="4774635" y="3212779"/>
                  <a:ext cx="156035" cy="45720"/>
                  <a:chOff x="4774635" y="3212779"/>
                  <a:chExt cx="156035" cy="45720"/>
                </a:xfrm>
                <a:grpFill/>
              </p:grpSpPr>
              <p:sp>
                <p:nvSpPr>
                  <p:cNvPr id="215" name="Flowchart: Connector 118"/>
                  <p:cNvSpPr/>
                  <p:nvPr/>
                </p:nvSpPr>
                <p:spPr>
                  <a:xfrm flipH="1">
                    <a:off x="4884951" y="3212779"/>
                    <a:ext cx="45719" cy="45720"/>
                  </a:xfrm>
                  <a:prstGeom prst="flowChartConnector">
                    <a:avLst/>
                  </a:prstGeom>
                  <a:grpFill/>
                  <a:ln>
                    <a:solidFill>
                      <a:srgbClr val="D8A3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 sz="1400">
                      <a:cs typeface="Arial" pitchFamily="34" charset="0"/>
                    </a:endParaRPr>
                  </a:p>
                </p:txBody>
              </p:sp>
              <p:cxnSp>
                <p:nvCxnSpPr>
                  <p:cNvPr id="216" name="Straight Connector 120"/>
                  <p:cNvCxnSpPr/>
                  <p:nvPr/>
                </p:nvCxnSpPr>
                <p:spPr>
                  <a:xfrm flipH="1" flipV="1">
                    <a:off x="4774635" y="3247461"/>
                    <a:ext cx="103190" cy="1"/>
                  </a:xfrm>
                  <a:prstGeom prst="line">
                    <a:avLst/>
                  </a:prstGeom>
                  <a:grpFill/>
                  <a:ln>
                    <a:solidFill>
                      <a:srgbClr val="D8A35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8" name="Group 2059"/>
              <p:cNvGrpSpPr/>
              <p:nvPr/>
            </p:nvGrpSpPr>
            <p:grpSpPr>
              <a:xfrm>
                <a:off x="4780248" y="3475011"/>
                <a:ext cx="156212" cy="45720"/>
                <a:chOff x="4770718" y="3467059"/>
                <a:chExt cx="156212" cy="45720"/>
              </a:xfrm>
              <a:solidFill>
                <a:srgbClr val="D8A356"/>
              </a:solidFill>
            </p:grpSpPr>
            <p:sp>
              <p:nvSpPr>
                <p:cNvPr id="210" name="Flowchart: Connector 107"/>
                <p:cNvSpPr/>
                <p:nvPr/>
              </p:nvSpPr>
              <p:spPr>
                <a:xfrm flipH="1">
                  <a:off x="4881211" y="3467059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11" name="Straight Connector 108"/>
                <p:cNvCxnSpPr/>
                <p:nvPr/>
              </p:nvCxnSpPr>
              <p:spPr>
                <a:xfrm flipH="1" flipV="1">
                  <a:off x="4770718" y="347869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109"/>
                <p:cNvCxnSpPr/>
                <p:nvPr/>
              </p:nvCxnSpPr>
              <p:spPr>
                <a:xfrm flipH="1" flipV="1">
                  <a:off x="4770895" y="3501741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" name="Group 2058"/>
              <p:cNvGrpSpPr/>
              <p:nvPr/>
            </p:nvGrpSpPr>
            <p:grpSpPr>
              <a:xfrm>
                <a:off x="4780248" y="3399803"/>
                <a:ext cx="156212" cy="45720"/>
                <a:chOff x="4769434" y="3383899"/>
                <a:chExt cx="156212" cy="45720"/>
              </a:xfrm>
              <a:solidFill>
                <a:srgbClr val="D8A356"/>
              </a:solidFill>
            </p:grpSpPr>
            <p:sp>
              <p:nvSpPr>
                <p:cNvPr id="207" name="Flowchart: Connector 111"/>
                <p:cNvSpPr/>
                <p:nvPr/>
              </p:nvSpPr>
              <p:spPr>
                <a:xfrm flipH="1">
                  <a:off x="4879927" y="3383899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08" name="Straight Connector 112"/>
                <p:cNvCxnSpPr/>
                <p:nvPr/>
              </p:nvCxnSpPr>
              <p:spPr>
                <a:xfrm flipH="1" flipV="1">
                  <a:off x="4769434" y="339553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113"/>
                <p:cNvCxnSpPr/>
                <p:nvPr/>
              </p:nvCxnSpPr>
              <p:spPr>
                <a:xfrm flipH="1" flipV="1">
                  <a:off x="4769611" y="3418581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7" name="Straight Connector 136"/>
              <p:cNvCxnSpPr/>
              <p:nvPr/>
            </p:nvCxnSpPr>
            <p:spPr>
              <a:xfrm flipV="1">
                <a:off x="4644634" y="3566276"/>
                <a:ext cx="103072" cy="0"/>
              </a:xfrm>
              <a:prstGeom prst="line">
                <a:avLst/>
              </a:prstGeom>
              <a:ln>
                <a:solidFill>
                  <a:srgbClr val="D8A3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0" name="Group 199"/>
              <p:cNvGrpSpPr/>
              <p:nvPr/>
            </p:nvGrpSpPr>
            <p:grpSpPr>
              <a:xfrm>
                <a:off x="4589080" y="3178639"/>
                <a:ext cx="155121" cy="45720"/>
                <a:chOff x="4579846" y="3215842"/>
                <a:chExt cx="155121" cy="45720"/>
              </a:xfrm>
              <a:solidFill>
                <a:srgbClr val="D8A356"/>
              </a:solidFill>
            </p:grpSpPr>
            <p:sp>
              <p:nvSpPr>
                <p:cNvPr id="204" name="Flowchart: Connector 200"/>
                <p:cNvSpPr/>
                <p:nvPr/>
              </p:nvSpPr>
              <p:spPr>
                <a:xfrm>
                  <a:off x="4579846" y="3215842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205" name="Straight Connector 201"/>
                <p:cNvCxnSpPr/>
                <p:nvPr/>
              </p:nvCxnSpPr>
              <p:spPr>
                <a:xfrm flipV="1">
                  <a:off x="4628892" y="3227481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2"/>
                <p:cNvCxnSpPr/>
                <p:nvPr/>
              </p:nvCxnSpPr>
              <p:spPr>
                <a:xfrm flipV="1">
                  <a:off x="4631777" y="3248510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oup 203"/>
              <p:cNvGrpSpPr/>
              <p:nvPr/>
            </p:nvGrpSpPr>
            <p:grpSpPr>
              <a:xfrm>
                <a:off x="4781780" y="3175576"/>
                <a:ext cx="156212" cy="45720"/>
                <a:chOff x="4774458" y="3212779"/>
                <a:chExt cx="156212" cy="45720"/>
              </a:xfrm>
              <a:solidFill>
                <a:srgbClr val="D8A356"/>
              </a:solidFill>
            </p:grpSpPr>
            <p:cxnSp>
              <p:nvCxnSpPr>
                <p:cNvPr id="200" name="Straight Connector 204"/>
                <p:cNvCxnSpPr/>
                <p:nvPr/>
              </p:nvCxnSpPr>
              <p:spPr>
                <a:xfrm flipH="1" flipV="1">
                  <a:off x="4774458" y="322441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3" name="Group 205"/>
                <p:cNvGrpSpPr/>
                <p:nvPr/>
              </p:nvGrpSpPr>
              <p:grpSpPr>
                <a:xfrm>
                  <a:off x="4774635" y="3212779"/>
                  <a:ext cx="156035" cy="45720"/>
                  <a:chOff x="4774635" y="3212779"/>
                  <a:chExt cx="156035" cy="45720"/>
                </a:xfrm>
                <a:grpFill/>
              </p:grpSpPr>
              <p:sp>
                <p:nvSpPr>
                  <p:cNvPr id="202" name="Flowchart: Connector 206"/>
                  <p:cNvSpPr/>
                  <p:nvPr/>
                </p:nvSpPr>
                <p:spPr>
                  <a:xfrm flipH="1">
                    <a:off x="4884951" y="3212779"/>
                    <a:ext cx="45719" cy="45720"/>
                  </a:xfrm>
                  <a:prstGeom prst="flowChartConnector">
                    <a:avLst/>
                  </a:prstGeom>
                  <a:grpFill/>
                  <a:ln>
                    <a:solidFill>
                      <a:srgbClr val="D8A3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 sz="1400">
                      <a:cs typeface="Arial" pitchFamily="34" charset="0"/>
                    </a:endParaRPr>
                  </a:p>
                </p:txBody>
              </p:sp>
              <p:cxnSp>
                <p:nvCxnSpPr>
                  <p:cNvPr id="203" name="Straight Connector 207"/>
                  <p:cNvCxnSpPr/>
                  <p:nvPr/>
                </p:nvCxnSpPr>
                <p:spPr>
                  <a:xfrm flipH="1" flipV="1">
                    <a:off x="4774635" y="3247461"/>
                    <a:ext cx="103190" cy="1"/>
                  </a:xfrm>
                  <a:prstGeom prst="line">
                    <a:avLst/>
                  </a:prstGeom>
                  <a:grpFill/>
                  <a:ln>
                    <a:solidFill>
                      <a:srgbClr val="D8A35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5" name="Rounded Rectangle 208"/>
            <p:cNvSpPr/>
            <p:nvPr/>
          </p:nvSpPr>
          <p:spPr>
            <a:xfrm>
              <a:off x="5044942" y="3385956"/>
              <a:ext cx="266710" cy="146044"/>
            </a:xfrm>
            <a:prstGeom prst="roundRect">
              <a:avLst/>
            </a:prstGeom>
            <a:ln>
              <a:solidFill>
                <a:srgbClr val="2D2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cs typeface="Arial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955257" y="3951601"/>
              <a:ext cx="445154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TMD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5325166" y="3460562"/>
              <a:ext cx="321791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CD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188808" y="3632008"/>
              <a:ext cx="1285884" cy="46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2323CF"/>
                  </a:solidFill>
                  <a:cs typeface="Times New Roman" pitchFamily="18" charset="0"/>
                </a:rPr>
                <a:t>Domain de liaison PLA2</a:t>
              </a:r>
              <a:endParaRPr lang="fr-FR" sz="1400" b="1" dirty="0">
                <a:solidFill>
                  <a:srgbClr val="2323CF"/>
                </a:solidFill>
                <a:cs typeface="Times New Roman" pitchFamily="18" charset="0"/>
              </a:endParaRPr>
            </a:p>
          </p:txBody>
        </p:sp>
        <p:sp>
          <p:nvSpPr>
            <p:cNvPr id="40" name="ZoneTexte 270"/>
            <p:cNvSpPr txBox="1">
              <a:spLocks noChangeArrowheads="1"/>
            </p:cNvSpPr>
            <p:nvPr/>
          </p:nvSpPr>
          <p:spPr bwMode="auto">
            <a:xfrm rot="10800000" flipV="1">
              <a:off x="1359435" y="3924194"/>
              <a:ext cx="257486" cy="27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cs typeface="Arial" pitchFamily="34" charset="0"/>
                </a:rPr>
                <a:t>N</a:t>
              </a:r>
            </a:p>
          </p:txBody>
        </p:sp>
        <p:grpSp>
          <p:nvGrpSpPr>
            <p:cNvPr id="294" name="Groupe 302"/>
            <p:cNvGrpSpPr/>
            <p:nvPr/>
          </p:nvGrpSpPr>
          <p:grpSpPr>
            <a:xfrm>
              <a:off x="1580769" y="3907081"/>
              <a:ext cx="1191431" cy="282575"/>
              <a:chOff x="1973670" y="2613907"/>
              <a:chExt cx="1191431" cy="282575"/>
            </a:xfrm>
          </p:grpSpPr>
          <p:cxnSp>
            <p:nvCxnSpPr>
              <p:cNvPr id="184" name="Connecteur droit 183"/>
              <p:cNvCxnSpPr/>
              <p:nvPr/>
            </p:nvCxnSpPr>
            <p:spPr bwMode="auto">
              <a:xfrm flipV="1">
                <a:off x="1973670" y="2750425"/>
                <a:ext cx="1191431" cy="56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5" name="Groupe 298"/>
              <p:cNvGrpSpPr/>
              <p:nvPr/>
            </p:nvGrpSpPr>
            <p:grpSpPr>
              <a:xfrm>
                <a:off x="2188366" y="2613907"/>
                <a:ext cx="883444" cy="282575"/>
                <a:chOff x="973919" y="2625782"/>
                <a:chExt cx="883444" cy="282575"/>
              </a:xfrm>
            </p:grpSpPr>
            <p:sp>
              <p:nvSpPr>
                <p:cNvPr id="186" name="Pentagone régulier 185"/>
                <p:cNvSpPr/>
                <p:nvPr/>
              </p:nvSpPr>
              <p:spPr bwMode="auto">
                <a:xfrm rot="16200000" flipV="1">
                  <a:off x="996937" y="2645626"/>
                  <a:ext cx="201613" cy="247650"/>
                </a:xfrm>
                <a:prstGeom prst="pentagon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2">
                  <a:schemeClr val="dk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b="1">
                    <a:cs typeface="Times New Roman" pitchFamily="18" charset="0"/>
                  </a:endParaRPr>
                </a:p>
              </p:txBody>
            </p:sp>
            <p:sp>
              <p:nvSpPr>
                <p:cNvPr id="187" name="Hexagone 186"/>
                <p:cNvSpPr/>
                <p:nvPr/>
              </p:nvSpPr>
              <p:spPr bwMode="auto">
                <a:xfrm flipV="1">
                  <a:off x="1324756" y="2625782"/>
                  <a:ext cx="165100" cy="282575"/>
                </a:xfrm>
                <a:prstGeom prst="hexagon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400" b="1">
                    <a:cs typeface="Times New Roman" pitchFamily="18" charset="0"/>
                  </a:endParaRPr>
                </a:p>
              </p:txBody>
            </p:sp>
            <p:sp>
              <p:nvSpPr>
                <p:cNvPr id="188" name="Hexagone 187"/>
                <p:cNvSpPr/>
                <p:nvPr/>
              </p:nvSpPr>
              <p:spPr bwMode="auto">
                <a:xfrm rot="10800000" flipV="1">
                  <a:off x="1584313" y="2669431"/>
                  <a:ext cx="273050" cy="198437"/>
                </a:xfrm>
                <a:prstGeom prst="hexagon">
                  <a:avLst/>
                </a:prstGeom>
                <a:ln>
                  <a:solidFill>
                    <a:srgbClr val="A9A6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lt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400" b="1" dirty="0" smtClean="0">
                      <a:solidFill>
                        <a:schemeClr val="tx1"/>
                      </a:solidFill>
                      <a:cs typeface="Times New Roman" pitchFamily="18" charset="0"/>
                    </a:rPr>
                    <a:t>1</a:t>
                  </a:r>
                  <a:endParaRPr lang="fr-FR" sz="1400" b="1" dirty="0">
                    <a:solidFill>
                      <a:schemeClr val="tx1"/>
                    </a:solidFill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2" name="ZoneTexte 41"/>
            <p:cNvSpPr txBox="1"/>
            <p:nvPr/>
          </p:nvSpPr>
          <p:spPr>
            <a:xfrm>
              <a:off x="1303113" y="4421592"/>
              <a:ext cx="1857388" cy="2713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cs typeface="Times New Roman" pitchFamily="18" charset="0"/>
                </a:rPr>
                <a:t>Epitope</a:t>
              </a:r>
              <a:r>
                <a:rPr lang="fr-FR" sz="1400" b="1" dirty="0" smtClean="0">
                  <a:cs typeface="Times New Roman" pitchFamily="18" charset="0"/>
                </a:rPr>
                <a:t> </a:t>
              </a:r>
              <a:r>
                <a:rPr lang="fr-FR" sz="1400" b="1" dirty="0" err="1" smtClean="0">
                  <a:cs typeface="Times New Roman" pitchFamily="18" charset="0"/>
                </a:rPr>
                <a:t>conformationnel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1142984" y="2857488"/>
              <a:ext cx="240425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A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142984" y="5857884"/>
              <a:ext cx="233864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B</a:t>
              </a:r>
              <a:endParaRPr lang="fr-FR" sz="1400" b="1" dirty="0">
                <a:cs typeface="Times New Roman" pitchFamily="18" charset="0"/>
              </a:endParaRPr>
            </a:p>
          </p:txBody>
        </p:sp>
        <p:grpSp>
          <p:nvGrpSpPr>
            <p:cNvPr id="296" name="Group 2077"/>
            <p:cNvGrpSpPr>
              <a:grpSpLocks/>
            </p:cNvGrpSpPr>
            <p:nvPr/>
          </p:nvGrpSpPr>
          <p:grpSpPr bwMode="auto">
            <a:xfrm>
              <a:off x="5324441" y="6555740"/>
              <a:ext cx="347663" cy="346075"/>
              <a:chOff x="4594400" y="3793012"/>
              <a:chExt cx="346768" cy="345339"/>
            </a:xfrm>
          </p:grpSpPr>
          <p:grpSp>
            <p:nvGrpSpPr>
              <p:cNvPr id="297" name="Group 2062"/>
              <p:cNvGrpSpPr/>
              <p:nvPr/>
            </p:nvGrpSpPr>
            <p:grpSpPr>
              <a:xfrm>
                <a:off x="4594400" y="3793012"/>
                <a:ext cx="149360" cy="45720"/>
                <a:chOff x="4594400" y="3808916"/>
                <a:chExt cx="149360" cy="45720"/>
              </a:xfrm>
              <a:solidFill>
                <a:srgbClr val="D8A356"/>
              </a:solidFill>
            </p:grpSpPr>
            <p:sp>
              <p:nvSpPr>
                <p:cNvPr id="181" name="Flowchart: Connector 124"/>
                <p:cNvSpPr/>
                <p:nvPr/>
              </p:nvSpPr>
              <p:spPr>
                <a:xfrm>
                  <a:off x="4594400" y="3808916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82" name="Straight Connector 125"/>
                <p:cNvCxnSpPr/>
                <p:nvPr/>
              </p:nvCxnSpPr>
              <p:spPr>
                <a:xfrm flipV="1">
                  <a:off x="4640570" y="382055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26"/>
                <p:cNvCxnSpPr/>
                <p:nvPr/>
              </p:nvCxnSpPr>
              <p:spPr>
                <a:xfrm flipV="1">
                  <a:off x="4640393" y="384359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Group 2061"/>
              <p:cNvGrpSpPr/>
              <p:nvPr/>
            </p:nvGrpSpPr>
            <p:grpSpPr>
              <a:xfrm>
                <a:off x="4780248" y="3793925"/>
                <a:ext cx="156212" cy="45720"/>
                <a:chOff x="4776508" y="3805853"/>
                <a:chExt cx="156212" cy="45720"/>
              </a:xfrm>
              <a:solidFill>
                <a:srgbClr val="D8A356"/>
              </a:solidFill>
            </p:grpSpPr>
            <p:sp>
              <p:nvSpPr>
                <p:cNvPr id="178" name="Flowchart: Connector 145"/>
                <p:cNvSpPr/>
                <p:nvPr/>
              </p:nvSpPr>
              <p:spPr>
                <a:xfrm flipH="1">
                  <a:off x="4887001" y="3805853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79" name="Straight Connector 146"/>
                <p:cNvCxnSpPr/>
                <p:nvPr/>
              </p:nvCxnSpPr>
              <p:spPr>
                <a:xfrm flipH="1" flipV="1">
                  <a:off x="4776508" y="3817492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47"/>
                <p:cNvCxnSpPr/>
                <p:nvPr/>
              </p:nvCxnSpPr>
              <p:spPr>
                <a:xfrm flipH="1" flipV="1">
                  <a:off x="4776685" y="384053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9" name="Group 165"/>
              <p:cNvGrpSpPr/>
              <p:nvPr/>
            </p:nvGrpSpPr>
            <p:grpSpPr>
              <a:xfrm>
                <a:off x="4597032" y="3869868"/>
                <a:ext cx="149360" cy="45720"/>
                <a:chOff x="4594400" y="3808916"/>
                <a:chExt cx="149360" cy="45720"/>
              </a:xfrm>
              <a:solidFill>
                <a:srgbClr val="D8A356"/>
              </a:solidFill>
            </p:grpSpPr>
            <p:sp>
              <p:nvSpPr>
                <p:cNvPr id="175" name="Flowchart: Connector 166"/>
                <p:cNvSpPr/>
                <p:nvPr/>
              </p:nvSpPr>
              <p:spPr>
                <a:xfrm>
                  <a:off x="4594400" y="3808916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76" name="Straight Connector 167"/>
                <p:cNvCxnSpPr/>
                <p:nvPr/>
              </p:nvCxnSpPr>
              <p:spPr>
                <a:xfrm flipV="1">
                  <a:off x="4640570" y="382055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68"/>
                <p:cNvCxnSpPr/>
                <p:nvPr/>
              </p:nvCxnSpPr>
              <p:spPr>
                <a:xfrm flipV="1">
                  <a:off x="4640393" y="384359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0" name="Group 169"/>
              <p:cNvGrpSpPr/>
              <p:nvPr/>
            </p:nvGrpSpPr>
            <p:grpSpPr>
              <a:xfrm>
                <a:off x="4782880" y="3866805"/>
                <a:ext cx="156212" cy="45720"/>
                <a:chOff x="4776508" y="3805853"/>
                <a:chExt cx="156212" cy="45720"/>
              </a:xfrm>
              <a:solidFill>
                <a:srgbClr val="D8A356"/>
              </a:solidFill>
            </p:grpSpPr>
            <p:sp>
              <p:nvSpPr>
                <p:cNvPr id="172" name="Flowchart: Connector 170"/>
                <p:cNvSpPr/>
                <p:nvPr/>
              </p:nvSpPr>
              <p:spPr>
                <a:xfrm flipH="1">
                  <a:off x="4887001" y="3805853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73" name="Straight Connector 171"/>
                <p:cNvCxnSpPr/>
                <p:nvPr/>
              </p:nvCxnSpPr>
              <p:spPr>
                <a:xfrm flipH="1" flipV="1">
                  <a:off x="4776508" y="3817492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2"/>
                <p:cNvCxnSpPr/>
                <p:nvPr/>
              </p:nvCxnSpPr>
              <p:spPr>
                <a:xfrm flipH="1" flipV="1">
                  <a:off x="4776685" y="384053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1" name="Group 175"/>
              <p:cNvGrpSpPr/>
              <p:nvPr/>
            </p:nvGrpSpPr>
            <p:grpSpPr>
              <a:xfrm>
                <a:off x="4599108" y="3942895"/>
                <a:ext cx="149360" cy="45720"/>
                <a:chOff x="4594400" y="3808916"/>
                <a:chExt cx="149360" cy="45720"/>
              </a:xfrm>
              <a:solidFill>
                <a:srgbClr val="D8A356"/>
              </a:solidFill>
            </p:grpSpPr>
            <p:sp>
              <p:nvSpPr>
                <p:cNvPr id="169" name="Flowchart: Connector 176"/>
                <p:cNvSpPr/>
                <p:nvPr/>
              </p:nvSpPr>
              <p:spPr>
                <a:xfrm>
                  <a:off x="4594400" y="3808916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70" name="Straight Connector 177"/>
                <p:cNvCxnSpPr/>
                <p:nvPr/>
              </p:nvCxnSpPr>
              <p:spPr>
                <a:xfrm flipV="1">
                  <a:off x="4640570" y="382055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8"/>
                <p:cNvCxnSpPr/>
                <p:nvPr/>
              </p:nvCxnSpPr>
              <p:spPr>
                <a:xfrm flipV="1">
                  <a:off x="4640393" y="384359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2" name="Group 179"/>
              <p:cNvGrpSpPr/>
              <p:nvPr/>
            </p:nvGrpSpPr>
            <p:grpSpPr>
              <a:xfrm>
                <a:off x="4784956" y="3939832"/>
                <a:ext cx="156212" cy="45720"/>
                <a:chOff x="4776508" y="3805853"/>
                <a:chExt cx="156212" cy="45720"/>
              </a:xfrm>
              <a:solidFill>
                <a:srgbClr val="D8A356"/>
              </a:solidFill>
            </p:grpSpPr>
            <p:sp>
              <p:nvSpPr>
                <p:cNvPr id="166" name="Flowchart: Connector 180"/>
                <p:cNvSpPr/>
                <p:nvPr/>
              </p:nvSpPr>
              <p:spPr>
                <a:xfrm flipH="1">
                  <a:off x="4887001" y="3805853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67" name="Straight Connector 181"/>
                <p:cNvCxnSpPr/>
                <p:nvPr/>
              </p:nvCxnSpPr>
              <p:spPr>
                <a:xfrm flipH="1" flipV="1">
                  <a:off x="4776508" y="3817492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82"/>
                <p:cNvCxnSpPr/>
                <p:nvPr/>
              </p:nvCxnSpPr>
              <p:spPr>
                <a:xfrm flipH="1" flipV="1">
                  <a:off x="4776685" y="384053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3" name="Group 183"/>
              <p:cNvGrpSpPr/>
              <p:nvPr/>
            </p:nvGrpSpPr>
            <p:grpSpPr>
              <a:xfrm>
                <a:off x="4601008" y="4015775"/>
                <a:ext cx="149360" cy="45720"/>
                <a:chOff x="4594400" y="3808916"/>
                <a:chExt cx="149360" cy="45720"/>
              </a:xfrm>
              <a:solidFill>
                <a:srgbClr val="D8A356"/>
              </a:solidFill>
            </p:grpSpPr>
            <p:sp>
              <p:nvSpPr>
                <p:cNvPr id="163" name="Flowchart: Connector 184"/>
                <p:cNvSpPr/>
                <p:nvPr/>
              </p:nvSpPr>
              <p:spPr>
                <a:xfrm>
                  <a:off x="4594400" y="3808916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64" name="Straight Connector 185"/>
                <p:cNvCxnSpPr/>
                <p:nvPr/>
              </p:nvCxnSpPr>
              <p:spPr>
                <a:xfrm flipV="1">
                  <a:off x="4640570" y="382055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86"/>
                <p:cNvCxnSpPr/>
                <p:nvPr/>
              </p:nvCxnSpPr>
              <p:spPr>
                <a:xfrm flipV="1">
                  <a:off x="4640393" y="384359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4" name="Group 187"/>
              <p:cNvGrpSpPr/>
              <p:nvPr/>
            </p:nvGrpSpPr>
            <p:grpSpPr>
              <a:xfrm>
                <a:off x="4779541" y="4012712"/>
                <a:ext cx="156212" cy="45720"/>
                <a:chOff x="4776508" y="3805853"/>
                <a:chExt cx="156212" cy="45720"/>
              </a:xfrm>
              <a:solidFill>
                <a:srgbClr val="D8A356"/>
              </a:solidFill>
            </p:grpSpPr>
            <p:sp>
              <p:nvSpPr>
                <p:cNvPr id="160" name="Flowchart: Connector 188"/>
                <p:cNvSpPr/>
                <p:nvPr/>
              </p:nvSpPr>
              <p:spPr>
                <a:xfrm flipH="1">
                  <a:off x="4887001" y="3805853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61" name="Straight Connector 189"/>
                <p:cNvCxnSpPr/>
                <p:nvPr/>
              </p:nvCxnSpPr>
              <p:spPr>
                <a:xfrm flipH="1" flipV="1">
                  <a:off x="4776508" y="3817492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90"/>
                <p:cNvCxnSpPr/>
                <p:nvPr/>
              </p:nvCxnSpPr>
              <p:spPr>
                <a:xfrm flipH="1" flipV="1">
                  <a:off x="4776685" y="384053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5" name="Group 191"/>
              <p:cNvGrpSpPr/>
              <p:nvPr/>
            </p:nvGrpSpPr>
            <p:grpSpPr>
              <a:xfrm>
                <a:off x="4602320" y="4092631"/>
                <a:ext cx="149360" cy="45720"/>
                <a:chOff x="4594400" y="3808916"/>
                <a:chExt cx="149360" cy="45720"/>
              </a:xfrm>
              <a:solidFill>
                <a:srgbClr val="D8A356"/>
              </a:solidFill>
            </p:grpSpPr>
            <p:sp>
              <p:nvSpPr>
                <p:cNvPr id="157" name="Flowchart: Connector 192"/>
                <p:cNvSpPr/>
                <p:nvPr/>
              </p:nvSpPr>
              <p:spPr>
                <a:xfrm>
                  <a:off x="4594400" y="3808916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58" name="Straight Connector 193"/>
                <p:cNvCxnSpPr/>
                <p:nvPr/>
              </p:nvCxnSpPr>
              <p:spPr>
                <a:xfrm flipV="1">
                  <a:off x="4640570" y="382055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94"/>
                <p:cNvCxnSpPr/>
                <p:nvPr/>
              </p:nvCxnSpPr>
              <p:spPr>
                <a:xfrm flipV="1">
                  <a:off x="4640393" y="384359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6" name="Group 195"/>
              <p:cNvGrpSpPr/>
              <p:nvPr/>
            </p:nvGrpSpPr>
            <p:grpSpPr>
              <a:xfrm>
                <a:off x="4784192" y="4089568"/>
                <a:ext cx="156212" cy="45720"/>
                <a:chOff x="4776508" y="3805853"/>
                <a:chExt cx="156212" cy="45720"/>
              </a:xfrm>
              <a:solidFill>
                <a:srgbClr val="D8A356"/>
              </a:solidFill>
            </p:grpSpPr>
            <p:sp>
              <p:nvSpPr>
                <p:cNvPr id="154" name="Flowchart: Connector 196"/>
                <p:cNvSpPr/>
                <p:nvPr/>
              </p:nvSpPr>
              <p:spPr>
                <a:xfrm flipH="1">
                  <a:off x="4887001" y="3805853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55" name="Straight Connector 197"/>
                <p:cNvCxnSpPr/>
                <p:nvPr/>
              </p:nvCxnSpPr>
              <p:spPr>
                <a:xfrm flipH="1" flipV="1">
                  <a:off x="4776508" y="3817492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98"/>
                <p:cNvCxnSpPr/>
                <p:nvPr/>
              </p:nvCxnSpPr>
              <p:spPr>
                <a:xfrm flipH="1" flipV="1">
                  <a:off x="4776685" y="384053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7" name="Group 2073"/>
            <p:cNvGrpSpPr>
              <a:grpSpLocks/>
            </p:cNvGrpSpPr>
            <p:nvPr/>
          </p:nvGrpSpPr>
          <p:grpSpPr bwMode="auto">
            <a:xfrm>
              <a:off x="5318091" y="5938202"/>
              <a:ext cx="350838" cy="390525"/>
              <a:chOff x="4587548" y="3175576"/>
              <a:chExt cx="350444" cy="390700"/>
            </a:xfrm>
          </p:grpSpPr>
          <p:grpSp>
            <p:nvGrpSpPr>
              <p:cNvPr id="308" name="Group 2063"/>
              <p:cNvGrpSpPr/>
              <p:nvPr/>
            </p:nvGrpSpPr>
            <p:grpSpPr>
              <a:xfrm>
                <a:off x="4588462" y="3326834"/>
                <a:ext cx="155298" cy="45720"/>
                <a:chOff x="4583586" y="3299002"/>
                <a:chExt cx="155298" cy="45720"/>
              </a:xfrm>
              <a:solidFill>
                <a:srgbClr val="D8A356"/>
              </a:solidFill>
            </p:grpSpPr>
            <p:sp>
              <p:nvSpPr>
                <p:cNvPr id="141" name="Flowchart: Connector 6"/>
                <p:cNvSpPr/>
                <p:nvPr/>
              </p:nvSpPr>
              <p:spPr>
                <a:xfrm>
                  <a:off x="4583586" y="3299002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42" name="Straight Connector 8"/>
                <p:cNvCxnSpPr/>
                <p:nvPr/>
              </p:nvCxnSpPr>
              <p:spPr>
                <a:xfrm flipV="1">
                  <a:off x="4635694" y="3310641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47"/>
                <p:cNvCxnSpPr/>
                <p:nvPr/>
              </p:nvCxnSpPr>
              <p:spPr>
                <a:xfrm flipV="1">
                  <a:off x="4635517" y="3339622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" name="Group 2048"/>
              <p:cNvGrpSpPr/>
              <p:nvPr/>
            </p:nvGrpSpPr>
            <p:grpSpPr>
              <a:xfrm>
                <a:off x="4587548" y="3251626"/>
                <a:ext cx="156212" cy="45720"/>
                <a:chOff x="4579846" y="3215842"/>
                <a:chExt cx="156212" cy="45720"/>
              </a:xfrm>
              <a:solidFill>
                <a:srgbClr val="D8A356"/>
              </a:solidFill>
            </p:grpSpPr>
            <p:sp>
              <p:nvSpPr>
                <p:cNvPr id="138" name="Flowchart: Connector 69"/>
                <p:cNvSpPr/>
                <p:nvPr/>
              </p:nvSpPr>
              <p:spPr>
                <a:xfrm>
                  <a:off x="4579846" y="3215842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39" name="Straight Connector 70"/>
                <p:cNvCxnSpPr/>
                <p:nvPr/>
              </p:nvCxnSpPr>
              <p:spPr>
                <a:xfrm flipV="1">
                  <a:off x="4632868" y="3227481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71"/>
                <p:cNvCxnSpPr/>
                <p:nvPr/>
              </p:nvCxnSpPr>
              <p:spPr>
                <a:xfrm flipV="1">
                  <a:off x="4631777" y="3252486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0" name="Group 2065"/>
              <p:cNvGrpSpPr/>
              <p:nvPr/>
            </p:nvGrpSpPr>
            <p:grpSpPr>
              <a:xfrm>
                <a:off x="4588610" y="3478074"/>
                <a:ext cx="155298" cy="45720"/>
                <a:chOff x="4588610" y="3470122"/>
                <a:chExt cx="155298" cy="45720"/>
              </a:xfrm>
              <a:solidFill>
                <a:srgbClr val="D8A356"/>
              </a:solidFill>
            </p:grpSpPr>
            <p:sp>
              <p:nvSpPr>
                <p:cNvPr id="135" name="Flowchart: Connector 80"/>
                <p:cNvSpPr/>
                <p:nvPr/>
              </p:nvSpPr>
              <p:spPr>
                <a:xfrm>
                  <a:off x="4588610" y="3470122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36" name="Straight Connector 81"/>
                <p:cNvCxnSpPr/>
                <p:nvPr/>
              </p:nvCxnSpPr>
              <p:spPr>
                <a:xfrm flipV="1">
                  <a:off x="4640718" y="3481761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82"/>
                <p:cNvCxnSpPr/>
                <p:nvPr/>
              </p:nvCxnSpPr>
              <p:spPr>
                <a:xfrm flipV="1">
                  <a:off x="4640541" y="3504804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1" name="Group 2064"/>
              <p:cNvGrpSpPr/>
              <p:nvPr/>
            </p:nvGrpSpPr>
            <p:grpSpPr>
              <a:xfrm>
                <a:off x="4587548" y="3402866"/>
                <a:ext cx="156212" cy="45720"/>
                <a:chOff x="4584870" y="3386962"/>
                <a:chExt cx="156212" cy="45720"/>
              </a:xfrm>
              <a:solidFill>
                <a:srgbClr val="D8A356"/>
              </a:solidFill>
            </p:grpSpPr>
            <p:sp>
              <p:nvSpPr>
                <p:cNvPr id="132" name="Flowchart: Connector 84"/>
                <p:cNvSpPr/>
                <p:nvPr/>
              </p:nvSpPr>
              <p:spPr>
                <a:xfrm>
                  <a:off x="4584870" y="3386962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33" name="Straight Connector 85"/>
                <p:cNvCxnSpPr/>
                <p:nvPr/>
              </p:nvCxnSpPr>
              <p:spPr>
                <a:xfrm flipV="1">
                  <a:off x="4637892" y="3398601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86"/>
                <p:cNvCxnSpPr/>
                <p:nvPr/>
              </p:nvCxnSpPr>
              <p:spPr>
                <a:xfrm flipV="1">
                  <a:off x="4634570" y="3421644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2" name="Group 2051"/>
              <p:cNvGrpSpPr/>
              <p:nvPr/>
            </p:nvGrpSpPr>
            <p:grpSpPr>
              <a:xfrm>
                <a:off x="4780248" y="3323771"/>
                <a:ext cx="156212" cy="45720"/>
                <a:chOff x="4770718" y="3295939"/>
                <a:chExt cx="156212" cy="45720"/>
              </a:xfrm>
              <a:solidFill>
                <a:srgbClr val="D8A356"/>
              </a:solidFill>
            </p:grpSpPr>
            <p:sp>
              <p:nvSpPr>
                <p:cNvPr id="129" name="Flowchart: Connector 114"/>
                <p:cNvSpPr/>
                <p:nvPr/>
              </p:nvSpPr>
              <p:spPr>
                <a:xfrm flipH="1">
                  <a:off x="4881211" y="3295939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30" name="Straight Connector 115"/>
                <p:cNvCxnSpPr/>
                <p:nvPr/>
              </p:nvCxnSpPr>
              <p:spPr>
                <a:xfrm flipH="1" flipV="1">
                  <a:off x="4770718" y="330757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16"/>
                <p:cNvCxnSpPr/>
                <p:nvPr/>
              </p:nvCxnSpPr>
              <p:spPr>
                <a:xfrm flipH="1" flipV="1">
                  <a:off x="4770895" y="3330621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3" name="Group 2050"/>
              <p:cNvGrpSpPr/>
              <p:nvPr/>
            </p:nvGrpSpPr>
            <p:grpSpPr>
              <a:xfrm>
                <a:off x="4780248" y="3248563"/>
                <a:ext cx="156212" cy="45720"/>
                <a:chOff x="4774458" y="3212779"/>
                <a:chExt cx="156212" cy="45720"/>
              </a:xfrm>
              <a:solidFill>
                <a:srgbClr val="D8A356"/>
              </a:solidFill>
            </p:grpSpPr>
            <p:cxnSp>
              <p:nvCxnSpPr>
                <p:cNvPr id="125" name="Straight Connector 119"/>
                <p:cNvCxnSpPr/>
                <p:nvPr/>
              </p:nvCxnSpPr>
              <p:spPr>
                <a:xfrm flipH="1" flipV="1">
                  <a:off x="4774458" y="322441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4" name="Group 2049"/>
                <p:cNvGrpSpPr/>
                <p:nvPr/>
              </p:nvGrpSpPr>
              <p:grpSpPr>
                <a:xfrm>
                  <a:off x="4774635" y="3212779"/>
                  <a:ext cx="156035" cy="45720"/>
                  <a:chOff x="4774635" y="3212779"/>
                  <a:chExt cx="156035" cy="45720"/>
                </a:xfrm>
                <a:grpFill/>
              </p:grpSpPr>
              <p:sp>
                <p:nvSpPr>
                  <p:cNvPr id="127" name="Flowchart: Connector 118"/>
                  <p:cNvSpPr/>
                  <p:nvPr/>
                </p:nvSpPr>
                <p:spPr>
                  <a:xfrm flipH="1">
                    <a:off x="4884951" y="3212779"/>
                    <a:ext cx="45719" cy="45720"/>
                  </a:xfrm>
                  <a:prstGeom prst="flowChartConnector">
                    <a:avLst/>
                  </a:prstGeom>
                  <a:grpFill/>
                  <a:ln>
                    <a:solidFill>
                      <a:srgbClr val="D8A3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 sz="1400">
                      <a:cs typeface="Arial" pitchFamily="34" charset="0"/>
                    </a:endParaRPr>
                  </a:p>
                </p:txBody>
              </p:sp>
              <p:cxnSp>
                <p:nvCxnSpPr>
                  <p:cNvPr id="128" name="Straight Connector 120"/>
                  <p:cNvCxnSpPr/>
                  <p:nvPr/>
                </p:nvCxnSpPr>
                <p:spPr>
                  <a:xfrm flipH="1" flipV="1">
                    <a:off x="4774635" y="3247461"/>
                    <a:ext cx="103190" cy="1"/>
                  </a:xfrm>
                  <a:prstGeom prst="line">
                    <a:avLst/>
                  </a:prstGeom>
                  <a:grpFill/>
                  <a:ln>
                    <a:solidFill>
                      <a:srgbClr val="D8A35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5" name="Group 2059"/>
              <p:cNvGrpSpPr/>
              <p:nvPr/>
            </p:nvGrpSpPr>
            <p:grpSpPr>
              <a:xfrm>
                <a:off x="4780248" y="3475011"/>
                <a:ext cx="156212" cy="45720"/>
                <a:chOff x="4770718" y="3467059"/>
                <a:chExt cx="156212" cy="45720"/>
              </a:xfrm>
              <a:solidFill>
                <a:srgbClr val="D8A356"/>
              </a:solidFill>
            </p:grpSpPr>
            <p:sp>
              <p:nvSpPr>
                <p:cNvPr id="122" name="Flowchart: Connector 107"/>
                <p:cNvSpPr/>
                <p:nvPr/>
              </p:nvSpPr>
              <p:spPr>
                <a:xfrm flipH="1">
                  <a:off x="4881211" y="3467059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23" name="Straight Connector 108"/>
                <p:cNvCxnSpPr/>
                <p:nvPr/>
              </p:nvCxnSpPr>
              <p:spPr>
                <a:xfrm flipH="1" flipV="1">
                  <a:off x="4770718" y="347869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09"/>
                <p:cNvCxnSpPr/>
                <p:nvPr/>
              </p:nvCxnSpPr>
              <p:spPr>
                <a:xfrm flipH="1" flipV="1">
                  <a:off x="4770895" y="3501741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6" name="Group 2058"/>
              <p:cNvGrpSpPr/>
              <p:nvPr/>
            </p:nvGrpSpPr>
            <p:grpSpPr>
              <a:xfrm>
                <a:off x="4780248" y="3399803"/>
                <a:ext cx="156212" cy="45720"/>
                <a:chOff x="4769434" y="3383899"/>
                <a:chExt cx="156212" cy="45720"/>
              </a:xfrm>
              <a:solidFill>
                <a:srgbClr val="D8A356"/>
              </a:solidFill>
            </p:grpSpPr>
            <p:sp>
              <p:nvSpPr>
                <p:cNvPr id="119" name="Flowchart: Connector 111"/>
                <p:cNvSpPr/>
                <p:nvPr/>
              </p:nvSpPr>
              <p:spPr>
                <a:xfrm flipH="1">
                  <a:off x="4879927" y="3383899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20" name="Straight Connector 112"/>
                <p:cNvCxnSpPr/>
                <p:nvPr/>
              </p:nvCxnSpPr>
              <p:spPr>
                <a:xfrm flipH="1" flipV="1">
                  <a:off x="4769434" y="339553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13"/>
                <p:cNvCxnSpPr/>
                <p:nvPr/>
              </p:nvCxnSpPr>
              <p:spPr>
                <a:xfrm flipH="1" flipV="1">
                  <a:off x="4769611" y="3418581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9" name="Straight Connector 136"/>
              <p:cNvCxnSpPr/>
              <p:nvPr/>
            </p:nvCxnSpPr>
            <p:spPr>
              <a:xfrm flipV="1">
                <a:off x="4644634" y="3566276"/>
                <a:ext cx="103072" cy="0"/>
              </a:xfrm>
              <a:prstGeom prst="line">
                <a:avLst/>
              </a:prstGeom>
              <a:ln>
                <a:solidFill>
                  <a:srgbClr val="D8A3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7" name="Group 199"/>
              <p:cNvGrpSpPr/>
              <p:nvPr/>
            </p:nvGrpSpPr>
            <p:grpSpPr>
              <a:xfrm>
                <a:off x="4589080" y="3178639"/>
                <a:ext cx="155121" cy="45720"/>
                <a:chOff x="4579846" y="3215842"/>
                <a:chExt cx="155121" cy="45720"/>
              </a:xfrm>
              <a:solidFill>
                <a:srgbClr val="D8A356"/>
              </a:solidFill>
            </p:grpSpPr>
            <p:sp>
              <p:nvSpPr>
                <p:cNvPr id="116" name="Flowchart: Connector 200"/>
                <p:cNvSpPr/>
                <p:nvPr/>
              </p:nvSpPr>
              <p:spPr>
                <a:xfrm>
                  <a:off x="4579846" y="3215842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117" name="Straight Connector 201"/>
                <p:cNvCxnSpPr/>
                <p:nvPr/>
              </p:nvCxnSpPr>
              <p:spPr>
                <a:xfrm flipV="1">
                  <a:off x="4628892" y="3227481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202"/>
                <p:cNvCxnSpPr/>
                <p:nvPr/>
              </p:nvCxnSpPr>
              <p:spPr>
                <a:xfrm flipV="1">
                  <a:off x="4631777" y="3248510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8" name="Group 203"/>
              <p:cNvGrpSpPr/>
              <p:nvPr/>
            </p:nvGrpSpPr>
            <p:grpSpPr>
              <a:xfrm>
                <a:off x="4781780" y="3175576"/>
                <a:ext cx="156212" cy="45720"/>
                <a:chOff x="4774458" y="3212779"/>
                <a:chExt cx="156212" cy="45720"/>
              </a:xfrm>
              <a:solidFill>
                <a:srgbClr val="D8A356"/>
              </a:solidFill>
            </p:grpSpPr>
            <p:cxnSp>
              <p:nvCxnSpPr>
                <p:cNvPr id="112" name="Straight Connector 204"/>
                <p:cNvCxnSpPr/>
                <p:nvPr/>
              </p:nvCxnSpPr>
              <p:spPr>
                <a:xfrm flipH="1" flipV="1">
                  <a:off x="4774458" y="3224418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9" name="Group 205"/>
                <p:cNvGrpSpPr/>
                <p:nvPr/>
              </p:nvGrpSpPr>
              <p:grpSpPr>
                <a:xfrm>
                  <a:off x="4774635" y="3212779"/>
                  <a:ext cx="156035" cy="45720"/>
                  <a:chOff x="4774635" y="3212779"/>
                  <a:chExt cx="156035" cy="45720"/>
                </a:xfrm>
                <a:grpFill/>
              </p:grpSpPr>
              <p:sp>
                <p:nvSpPr>
                  <p:cNvPr id="114" name="Flowchart: Connector 206"/>
                  <p:cNvSpPr/>
                  <p:nvPr/>
                </p:nvSpPr>
                <p:spPr>
                  <a:xfrm flipH="1">
                    <a:off x="4884951" y="3212779"/>
                    <a:ext cx="45719" cy="45720"/>
                  </a:xfrm>
                  <a:prstGeom prst="flowChartConnector">
                    <a:avLst/>
                  </a:prstGeom>
                  <a:grpFill/>
                  <a:ln>
                    <a:solidFill>
                      <a:srgbClr val="D8A3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 sz="1400">
                      <a:cs typeface="Arial" pitchFamily="34" charset="0"/>
                    </a:endParaRPr>
                  </a:p>
                </p:txBody>
              </p:sp>
              <p:cxnSp>
                <p:nvCxnSpPr>
                  <p:cNvPr id="115" name="Straight Connector 207"/>
                  <p:cNvCxnSpPr/>
                  <p:nvPr/>
                </p:nvCxnSpPr>
                <p:spPr>
                  <a:xfrm flipH="1" flipV="1">
                    <a:off x="4774635" y="3247461"/>
                    <a:ext cx="103190" cy="1"/>
                  </a:xfrm>
                  <a:prstGeom prst="line">
                    <a:avLst/>
                  </a:prstGeom>
                  <a:grpFill/>
                  <a:ln>
                    <a:solidFill>
                      <a:srgbClr val="D8A35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9" name="ZoneTexte 48"/>
            <p:cNvSpPr txBox="1"/>
            <p:nvPr/>
          </p:nvSpPr>
          <p:spPr>
            <a:xfrm>
              <a:off x="5260245" y="6897547"/>
              <a:ext cx="445154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TMD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5630154" y="6406508"/>
              <a:ext cx="321791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CD</a:t>
              </a:r>
              <a:endParaRPr lang="fr-FR" sz="1400" b="1" dirty="0">
                <a:cs typeface="Times New Roman" pitchFamily="18" charset="0"/>
              </a:endParaRPr>
            </a:p>
          </p:txBody>
        </p:sp>
        <p:cxnSp>
          <p:nvCxnSpPr>
            <p:cNvPr id="51" name="Connecteur droit 50"/>
            <p:cNvCxnSpPr/>
            <p:nvPr/>
          </p:nvCxnSpPr>
          <p:spPr bwMode="auto">
            <a:xfrm>
              <a:off x="1348432" y="6420913"/>
              <a:ext cx="4572032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à coins arrondis 51"/>
            <p:cNvSpPr/>
            <p:nvPr/>
          </p:nvSpPr>
          <p:spPr>
            <a:xfrm>
              <a:off x="1509026" y="6349475"/>
              <a:ext cx="214314" cy="14287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1828166" y="6354761"/>
              <a:ext cx="214314" cy="14287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2096388" y="6349475"/>
              <a:ext cx="214314" cy="14287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2376854" y="6349475"/>
              <a:ext cx="214314" cy="14287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2694322" y="6349475"/>
              <a:ext cx="214314" cy="14287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2953644" y="6349475"/>
              <a:ext cx="214314" cy="14287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3239396" y="6349475"/>
              <a:ext cx="214314" cy="14287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3689168" y="6349475"/>
              <a:ext cx="214314" cy="14287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4025214" y="6349475"/>
              <a:ext cx="214314" cy="14287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4377118" y="6344189"/>
              <a:ext cx="214314" cy="14287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4739594" y="6344189"/>
              <a:ext cx="214314" cy="14287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63" name="Rectangle à coins arrondis 62"/>
            <p:cNvSpPr/>
            <p:nvPr/>
          </p:nvSpPr>
          <p:spPr>
            <a:xfrm>
              <a:off x="5096784" y="6317759"/>
              <a:ext cx="71438" cy="21431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64" name="Flowchart: Connector 131"/>
            <p:cNvSpPr/>
            <p:nvPr/>
          </p:nvSpPr>
          <p:spPr>
            <a:xfrm>
              <a:off x="5319679" y="6401752"/>
              <a:ext cx="46037" cy="44450"/>
            </a:xfrm>
            <a:prstGeom prst="flowChartConnector">
              <a:avLst/>
            </a:prstGeom>
            <a:solidFill>
              <a:srgbClr val="D8A356"/>
            </a:solidFill>
            <a:ln>
              <a:solidFill>
                <a:srgbClr val="D8A3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cs typeface="Arial" pitchFamily="34" charset="0"/>
              </a:endParaRPr>
            </a:p>
          </p:txBody>
        </p:sp>
        <p:cxnSp>
          <p:nvCxnSpPr>
            <p:cNvPr id="65" name="Straight Connector 132"/>
            <p:cNvCxnSpPr/>
            <p:nvPr/>
          </p:nvCxnSpPr>
          <p:spPr>
            <a:xfrm flipV="1">
              <a:off x="5378416" y="6412865"/>
              <a:ext cx="103188" cy="0"/>
            </a:xfrm>
            <a:prstGeom prst="line">
              <a:avLst/>
            </a:prstGeom>
            <a:ln>
              <a:solidFill>
                <a:srgbClr val="D8A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133"/>
            <p:cNvCxnSpPr/>
            <p:nvPr/>
          </p:nvCxnSpPr>
          <p:spPr>
            <a:xfrm flipV="1">
              <a:off x="5376829" y="6435090"/>
              <a:ext cx="103187" cy="0"/>
            </a:xfrm>
            <a:prstGeom prst="line">
              <a:avLst/>
            </a:prstGeom>
            <a:ln>
              <a:solidFill>
                <a:srgbClr val="D8A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lowchart: Connector 135"/>
            <p:cNvSpPr/>
            <p:nvPr/>
          </p:nvSpPr>
          <p:spPr>
            <a:xfrm>
              <a:off x="5321266" y="6317615"/>
              <a:ext cx="46038" cy="46037"/>
            </a:xfrm>
            <a:prstGeom prst="flowChartConnector">
              <a:avLst/>
            </a:prstGeom>
            <a:solidFill>
              <a:srgbClr val="D8A356"/>
            </a:solidFill>
            <a:ln>
              <a:solidFill>
                <a:srgbClr val="D8A3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cs typeface="Arial" pitchFamily="34" charset="0"/>
              </a:endParaRPr>
            </a:p>
          </p:txBody>
        </p:sp>
        <p:cxnSp>
          <p:nvCxnSpPr>
            <p:cNvPr id="68" name="Straight Connector 137"/>
            <p:cNvCxnSpPr/>
            <p:nvPr/>
          </p:nvCxnSpPr>
          <p:spPr>
            <a:xfrm flipV="1">
              <a:off x="5373654" y="6352540"/>
              <a:ext cx="103187" cy="0"/>
            </a:xfrm>
            <a:prstGeom prst="line">
              <a:avLst/>
            </a:prstGeom>
            <a:ln>
              <a:solidFill>
                <a:srgbClr val="D8A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2066"/>
            <p:cNvGrpSpPr/>
            <p:nvPr/>
          </p:nvGrpSpPr>
          <p:grpSpPr>
            <a:xfrm>
              <a:off x="5320876" y="6481006"/>
              <a:ext cx="156212" cy="45720"/>
              <a:chOff x="4590660" y="3725756"/>
              <a:chExt cx="156212" cy="45720"/>
            </a:xfrm>
            <a:solidFill>
              <a:srgbClr val="D8A356"/>
            </a:solidFill>
          </p:grpSpPr>
          <p:sp>
            <p:nvSpPr>
              <p:cNvPr id="98" name="Flowchart: Connector 128"/>
              <p:cNvSpPr/>
              <p:nvPr/>
            </p:nvSpPr>
            <p:spPr>
              <a:xfrm>
                <a:off x="4590660" y="3725756"/>
                <a:ext cx="45719" cy="45720"/>
              </a:xfrm>
              <a:prstGeom prst="flowChartConnector">
                <a:avLst/>
              </a:prstGeom>
              <a:grpFill/>
              <a:ln>
                <a:solidFill>
                  <a:srgbClr val="D8A3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400">
                  <a:cs typeface="Arial" pitchFamily="34" charset="0"/>
                </a:endParaRPr>
              </a:p>
            </p:txBody>
          </p:sp>
          <p:cxnSp>
            <p:nvCxnSpPr>
              <p:cNvPr id="99" name="Straight Connector 129"/>
              <p:cNvCxnSpPr/>
              <p:nvPr/>
            </p:nvCxnSpPr>
            <p:spPr>
              <a:xfrm flipV="1">
                <a:off x="4643682" y="3737395"/>
                <a:ext cx="103190" cy="1"/>
              </a:xfrm>
              <a:prstGeom prst="line">
                <a:avLst/>
              </a:prstGeom>
              <a:grpFill/>
              <a:ln>
                <a:solidFill>
                  <a:srgbClr val="D8A3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130"/>
              <p:cNvCxnSpPr/>
              <p:nvPr/>
            </p:nvCxnSpPr>
            <p:spPr>
              <a:xfrm flipV="1">
                <a:off x="4642591" y="3760438"/>
                <a:ext cx="103190" cy="1"/>
              </a:xfrm>
              <a:prstGeom prst="line">
                <a:avLst/>
              </a:prstGeom>
              <a:grpFill/>
              <a:ln>
                <a:solidFill>
                  <a:srgbClr val="D8A3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Flowchart: Connector 139"/>
            <p:cNvSpPr/>
            <p:nvPr/>
          </p:nvSpPr>
          <p:spPr>
            <a:xfrm flipH="1">
              <a:off x="5616541" y="6398577"/>
              <a:ext cx="46038" cy="44450"/>
            </a:xfrm>
            <a:prstGeom prst="flowChartConnector">
              <a:avLst/>
            </a:prstGeom>
            <a:solidFill>
              <a:srgbClr val="D8A356"/>
            </a:solidFill>
            <a:ln>
              <a:solidFill>
                <a:srgbClr val="D8A3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cs typeface="Arial" pitchFamily="34" charset="0"/>
              </a:endParaRPr>
            </a:p>
          </p:txBody>
        </p:sp>
        <p:cxnSp>
          <p:nvCxnSpPr>
            <p:cNvPr id="71" name="Straight Connector 140"/>
            <p:cNvCxnSpPr/>
            <p:nvPr/>
          </p:nvCxnSpPr>
          <p:spPr>
            <a:xfrm flipH="1" flipV="1">
              <a:off x="5513354" y="6409690"/>
              <a:ext cx="103187" cy="0"/>
            </a:xfrm>
            <a:prstGeom prst="line">
              <a:avLst/>
            </a:prstGeom>
            <a:ln>
              <a:solidFill>
                <a:srgbClr val="D8A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141"/>
            <p:cNvCxnSpPr/>
            <p:nvPr/>
          </p:nvCxnSpPr>
          <p:spPr>
            <a:xfrm flipH="1" flipV="1">
              <a:off x="5513354" y="6438265"/>
              <a:ext cx="103187" cy="0"/>
            </a:xfrm>
            <a:prstGeom prst="line">
              <a:avLst/>
            </a:prstGeom>
            <a:ln>
              <a:solidFill>
                <a:srgbClr val="D8A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2057"/>
            <p:cNvGrpSpPr/>
            <p:nvPr/>
          </p:nvGrpSpPr>
          <p:grpSpPr>
            <a:xfrm>
              <a:off x="5510464" y="6314775"/>
              <a:ext cx="156212" cy="45720"/>
              <a:chOff x="4780248" y="3551573"/>
              <a:chExt cx="156212" cy="45720"/>
            </a:xfrm>
            <a:solidFill>
              <a:srgbClr val="D8A356"/>
            </a:solidFill>
          </p:grpSpPr>
          <p:cxnSp>
            <p:nvCxnSpPr>
              <p:cNvPr id="94" name="Straight Connector 143"/>
              <p:cNvCxnSpPr/>
              <p:nvPr/>
            </p:nvCxnSpPr>
            <p:spPr>
              <a:xfrm flipH="1" flipV="1">
                <a:off x="4780248" y="3563212"/>
                <a:ext cx="103190" cy="1"/>
              </a:xfrm>
              <a:prstGeom prst="line">
                <a:avLst/>
              </a:prstGeom>
              <a:grpFill/>
              <a:ln>
                <a:solidFill>
                  <a:srgbClr val="D8A3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Group 2052"/>
              <p:cNvGrpSpPr/>
              <p:nvPr/>
            </p:nvGrpSpPr>
            <p:grpSpPr>
              <a:xfrm>
                <a:off x="4780425" y="3551573"/>
                <a:ext cx="156035" cy="45720"/>
                <a:chOff x="4780425" y="3551573"/>
                <a:chExt cx="156035" cy="45720"/>
              </a:xfrm>
              <a:grpFill/>
            </p:grpSpPr>
            <p:sp>
              <p:nvSpPr>
                <p:cNvPr id="96" name="Flowchart: Connector 142"/>
                <p:cNvSpPr/>
                <p:nvPr/>
              </p:nvSpPr>
              <p:spPr>
                <a:xfrm flipH="1">
                  <a:off x="4890741" y="3551573"/>
                  <a:ext cx="45719" cy="45720"/>
                </a:xfrm>
                <a:prstGeom prst="flowChartConnector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400">
                    <a:cs typeface="Arial" pitchFamily="34" charset="0"/>
                  </a:endParaRPr>
                </a:p>
              </p:txBody>
            </p:sp>
            <p:cxnSp>
              <p:nvCxnSpPr>
                <p:cNvPr id="97" name="Straight Connector 144"/>
                <p:cNvCxnSpPr/>
                <p:nvPr/>
              </p:nvCxnSpPr>
              <p:spPr>
                <a:xfrm flipH="1" flipV="1">
                  <a:off x="4780425" y="3586255"/>
                  <a:ext cx="103190" cy="1"/>
                </a:xfrm>
                <a:prstGeom prst="line">
                  <a:avLst/>
                </a:prstGeom>
                <a:grpFill/>
                <a:ln>
                  <a:solidFill>
                    <a:srgbClr val="D8A35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5" name="Group 2060"/>
            <p:cNvGrpSpPr/>
            <p:nvPr/>
          </p:nvGrpSpPr>
          <p:grpSpPr>
            <a:xfrm>
              <a:off x="5510464" y="6477943"/>
              <a:ext cx="156212" cy="45720"/>
              <a:chOff x="4775224" y="3722693"/>
              <a:chExt cx="156212" cy="45720"/>
            </a:xfrm>
            <a:solidFill>
              <a:srgbClr val="D8A356"/>
            </a:solidFill>
          </p:grpSpPr>
          <p:sp>
            <p:nvSpPr>
              <p:cNvPr id="91" name="Flowchart: Connector 148"/>
              <p:cNvSpPr/>
              <p:nvPr/>
            </p:nvSpPr>
            <p:spPr>
              <a:xfrm flipH="1">
                <a:off x="4885717" y="3722693"/>
                <a:ext cx="45719" cy="45720"/>
              </a:xfrm>
              <a:prstGeom prst="flowChartConnector">
                <a:avLst/>
              </a:prstGeom>
              <a:grpFill/>
              <a:ln>
                <a:solidFill>
                  <a:srgbClr val="D8A3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400">
                  <a:cs typeface="Arial" pitchFamily="34" charset="0"/>
                </a:endParaRPr>
              </a:p>
            </p:txBody>
          </p:sp>
          <p:cxnSp>
            <p:nvCxnSpPr>
              <p:cNvPr id="92" name="Straight Connector 149"/>
              <p:cNvCxnSpPr/>
              <p:nvPr/>
            </p:nvCxnSpPr>
            <p:spPr>
              <a:xfrm flipH="1" flipV="1">
                <a:off x="4775224" y="3734332"/>
                <a:ext cx="103190" cy="1"/>
              </a:xfrm>
              <a:prstGeom prst="line">
                <a:avLst/>
              </a:prstGeom>
              <a:grpFill/>
              <a:ln>
                <a:solidFill>
                  <a:srgbClr val="D8A3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150"/>
              <p:cNvCxnSpPr/>
              <p:nvPr/>
            </p:nvCxnSpPr>
            <p:spPr>
              <a:xfrm flipH="1" flipV="1">
                <a:off x="4775401" y="3757375"/>
                <a:ext cx="103190" cy="1"/>
              </a:xfrm>
              <a:prstGeom prst="line">
                <a:avLst/>
              </a:prstGeom>
              <a:grpFill/>
              <a:ln>
                <a:solidFill>
                  <a:srgbClr val="D8A3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Rounded Rectangle 208"/>
            <p:cNvSpPr/>
            <p:nvPr/>
          </p:nvSpPr>
          <p:spPr>
            <a:xfrm>
              <a:off x="5349930" y="6331902"/>
              <a:ext cx="266710" cy="14604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cs typeface="Arial" pitchFamily="34" charset="0"/>
              </a:endParaRPr>
            </a:p>
          </p:txBody>
        </p:sp>
        <p:sp>
          <p:nvSpPr>
            <p:cNvPr id="76" name="ZoneTexte 270"/>
            <p:cNvSpPr txBox="1">
              <a:spLocks noChangeArrowheads="1"/>
            </p:cNvSpPr>
            <p:nvPr/>
          </p:nvSpPr>
          <p:spPr bwMode="auto">
            <a:xfrm rot="10800000" flipV="1">
              <a:off x="1142440" y="6286166"/>
              <a:ext cx="257486" cy="27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cs typeface="Arial" pitchFamily="34" charset="0"/>
                </a:rPr>
                <a:t>N</a:t>
              </a:r>
            </a:p>
          </p:txBody>
        </p:sp>
        <p:cxnSp>
          <p:nvCxnSpPr>
            <p:cNvPr id="77" name="Connecteur droit 76"/>
            <p:cNvCxnSpPr/>
            <p:nvPr/>
          </p:nvCxnSpPr>
          <p:spPr>
            <a:xfrm>
              <a:off x="1500174" y="6643702"/>
              <a:ext cx="34290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2143116" y="6715141"/>
              <a:ext cx="2426351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Domaines </a:t>
              </a:r>
              <a:r>
                <a:rPr lang="fr-FR" sz="1400" b="1" dirty="0" err="1" smtClean="0">
                  <a:cs typeface="Times New Roman" pitchFamily="18" charset="0"/>
                </a:rPr>
                <a:t>trombospondine</a:t>
              </a:r>
              <a:r>
                <a:rPr lang="fr-FR" sz="1400" b="1" dirty="0" smtClean="0">
                  <a:cs typeface="Times New Roman" pitchFamily="18" charset="0"/>
                </a:rPr>
                <a:t> de type-1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1500174" y="6291799"/>
              <a:ext cx="224677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1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1812356" y="6297084"/>
              <a:ext cx="224677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2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2087536" y="6297084"/>
              <a:ext cx="224677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3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2357431" y="6286512"/>
              <a:ext cx="224677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4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2674898" y="6297084"/>
              <a:ext cx="224677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5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2939506" y="6297084"/>
              <a:ext cx="224677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6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3225258" y="6297084"/>
              <a:ext cx="224677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7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3669744" y="6297084"/>
              <a:ext cx="224677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8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4016362" y="6297084"/>
              <a:ext cx="224677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9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4341836" y="6286512"/>
              <a:ext cx="298169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10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4691020" y="6286512"/>
              <a:ext cx="300794" cy="27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11</a:t>
              </a:r>
              <a:endParaRPr lang="fr-FR" sz="1400" b="1" dirty="0">
                <a:cs typeface="Times New Roman" pitchFamily="18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4855040" y="5910744"/>
              <a:ext cx="484525" cy="461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cs typeface="Times New Roman" pitchFamily="18" charset="0"/>
                </a:rPr>
                <a:t>RGD</a:t>
              </a:r>
            </a:p>
            <a:p>
              <a:r>
                <a:rPr lang="fr-FR" sz="1400" b="1" dirty="0" smtClean="0">
                  <a:cs typeface="Times New Roman" pitchFamily="18" charset="0"/>
                </a:rPr>
                <a:t>motif</a:t>
              </a:r>
              <a:endParaRPr lang="fr-FR" sz="1400" b="1" dirty="0">
                <a:cs typeface="Times New Roman" pitchFamily="18" charset="0"/>
              </a:endParaRPr>
            </a:p>
          </p:txBody>
        </p:sp>
      </p:grpSp>
      <p:sp>
        <p:nvSpPr>
          <p:cNvPr id="282" name="ZoneTexte 281"/>
          <p:cNvSpPr txBox="1"/>
          <p:nvPr/>
        </p:nvSpPr>
        <p:spPr>
          <a:xfrm>
            <a:off x="323528" y="908720"/>
            <a:ext cx="792205" cy="369332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PLA2R</a:t>
            </a:r>
            <a:endParaRPr lang="fr-FR" b="1" i="1" dirty="0"/>
          </a:p>
        </p:txBody>
      </p:sp>
      <p:sp>
        <p:nvSpPr>
          <p:cNvPr id="283" name="ZoneTexte 282"/>
          <p:cNvSpPr txBox="1"/>
          <p:nvPr/>
        </p:nvSpPr>
        <p:spPr>
          <a:xfrm>
            <a:off x="281128" y="4293096"/>
            <a:ext cx="4283545" cy="369332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Thrombospondine</a:t>
            </a:r>
            <a:r>
              <a:rPr lang="fr-FR" b="1" i="1" dirty="0" smtClean="0"/>
              <a:t>-1 domaine 7A (THSD7A)</a:t>
            </a:r>
            <a:endParaRPr lang="fr-FR" b="1" i="1" dirty="0"/>
          </a:p>
        </p:txBody>
      </p:sp>
      <p:sp>
        <p:nvSpPr>
          <p:cNvPr id="285" name="ZoneTexte 284"/>
          <p:cNvSpPr txBox="1"/>
          <p:nvPr/>
        </p:nvSpPr>
        <p:spPr>
          <a:xfrm>
            <a:off x="6143636" y="1233334"/>
            <a:ext cx="29443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Beck et al, NEJM 2009,361:11</a:t>
            </a:r>
          </a:p>
          <a:p>
            <a:r>
              <a:rPr lang="fr-FR" sz="1600" i="1" dirty="0" smtClean="0"/>
              <a:t>Kao et al, JASN 2015,26:291</a:t>
            </a:r>
          </a:p>
          <a:p>
            <a:r>
              <a:rPr lang="fr-FR" sz="1600" i="1" dirty="0" err="1" smtClean="0"/>
              <a:t>Fresquet</a:t>
            </a:r>
            <a:r>
              <a:rPr lang="fr-FR" sz="1600" i="1" dirty="0" smtClean="0"/>
              <a:t> et al, JASN 2015,26:302</a:t>
            </a:r>
          </a:p>
          <a:p>
            <a:r>
              <a:rPr lang="fr-FR" sz="1600" i="1" dirty="0" err="1" smtClean="0"/>
              <a:t>Seitz</a:t>
            </a:r>
            <a:r>
              <a:rPr lang="fr-FR" sz="1600" i="1" dirty="0" smtClean="0"/>
              <a:t> et al, JASN 2016, 27:1517</a:t>
            </a:r>
          </a:p>
          <a:p>
            <a:r>
              <a:rPr lang="fr-FR" sz="1600" i="1" dirty="0" smtClean="0"/>
              <a:t>(</a:t>
            </a:r>
            <a:r>
              <a:rPr lang="fr-FR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epitope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speading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correlated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outcome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?)</a:t>
            </a:r>
          </a:p>
          <a:p>
            <a:endParaRPr lang="fr-FR" sz="1600" dirty="0" smtClean="0"/>
          </a:p>
          <a:p>
            <a:endParaRPr lang="fr-FR" sz="2000" dirty="0"/>
          </a:p>
        </p:txBody>
      </p:sp>
      <p:sp>
        <p:nvSpPr>
          <p:cNvPr id="286" name="ZoneTexte 285"/>
          <p:cNvSpPr txBox="1"/>
          <p:nvPr/>
        </p:nvSpPr>
        <p:spPr>
          <a:xfrm>
            <a:off x="6275423" y="4953942"/>
            <a:ext cx="25303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Tomas et al, </a:t>
            </a:r>
          </a:p>
          <a:p>
            <a:r>
              <a:rPr lang="fr-FR" sz="1600" i="1" dirty="0" smtClean="0"/>
              <a:t>NEJM 2014, 371: 2277</a:t>
            </a:r>
          </a:p>
          <a:p>
            <a:r>
              <a:rPr lang="fr-FR" sz="1600" i="1" dirty="0" smtClean="0"/>
              <a:t>Tomas et al,</a:t>
            </a:r>
          </a:p>
          <a:p>
            <a:r>
              <a:rPr lang="fr-FR" sz="1600" i="1" dirty="0" smtClean="0"/>
              <a:t> J Clin </a:t>
            </a:r>
            <a:r>
              <a:rPr lang="fr-FR" sz="1600" i="1" dirty="0" err="1" smtClean="0"/>
              <a:t>Invest</a:t>
            </a:r>
            <a:r>
              <a:rPr lang="fr-FR" sz="1600" i="1" dirty="0" smtClean="0"/>
              <a:t> 2016, 126:2519</a:t>
            </a:r>
            <a:endParaRPr lang="fr-FR" sz="1600" i="1" dirty="0"/>
          </a:p>
        </p:txBody>
      </p:sp>
      <p:sp>
        <p:nvSpPr>
          <p:cNvPr id="287" name="ZoneTexte 286"/>
          <p:cNvSpPr txBox="1"/>
          <p:nvPr/>
        </p:nvSpPr>
        <p:spPr>
          <a:xfrm>
            <a:off x="4788024" y="6309320"/>
            <a:ext cx="336457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10 % des formes PLA2R négatives</a:t>
            </a:r>
            <a:endParaRPr lang="fr-FR" b="1" dirty="0"/>
          </a:p>
        </p:txBody>
      </p:sp>
      <p:sp>
        <p:nvSpPr>
          <p:cNvPr id="292" name="ZoneTexte 291"/>
          <p:cNvSpPr txBox="1"/>
          <p:nvPr/>
        </p:nvSpPr>
        <p:spPr>
          <a:xfrm>
            <a:off x="4932040" y="3140968"/>
            <a:ext cx="337021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70% à 85% des formes de l’adulte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800000"/>
                </a:solidFill>
              </a:rPr>
              <a:t>Un rôle pour les anticorps anti-THSD7A </a:t>
            </a:r>
            <a:br>
              <a:rPr lang="fr-FR" sz="3600" dirty="0" smtClean="0">
                <a:solidFill>
                  <a:srgbClr val="800000"/>
                </a:solidFill>
              </a:rPr>
            </a:br>
            <a:r>
              <a:rPr lang="fr-FR" sz="3600" dirty="0" smtClean="0">
                <a:solidFill>
                  <a:srgbClr val="800000"/>
                </a:solidFill>
              </a:rPr>
              <a:t>dans les GEM paranéoplasiques?</a:t>
            </a:r>
            <a:endParaRPr lang="fr-FR" sz="3600" dirty="0">
              <a:solidFill>
                <a:srgbClr val="8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11011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957754" y="6487244"/>
            <a:ext cx="322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Hoxha et al, NEJM 2016, May 19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615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hangingPunct="0"/>
            <a:r>
              <a:rPr lang="fr-FR" sz="3200" dirty="0" smtClean="0">
                <a:solidFill>
                  <a:srgbClr val="800000"/>
                </a:solidFill>
                <a:latin typeface="+mn-lt"/>
              </a:rPr>
              <a:t>Développement de tests diagnostiques </a:t>
            </a:r>
            <a:br>
              <a:rPr lang="fr-FR" sz="3200" dirty="0" smtClean="0">
                <a:solidFill>
                  <a:srgbClr val="800000"/>
                </a:solidFill>
                <a:latin typeface="+mn-lt"/>
              </a:rPr>
            </a:br>
            <a:r>
              <a:rPr lang="fr-FR" sz="3200" dirty="0" smtClean="0">
                <a:solidFill>
                  <a:srgbClr val="800000"/>
                </a:solidFill>
                <a:latin typeface="+mn-lt"/>
              </a:rPr>
              <a:t>et pronostiques</a:t>
            </a:r>
            <a:br>
              <a:rPr lang="fr-FR" sz="3200" dirty="0" smtClean="0">
                <a:solidFill>
                  <a:srgbClr val="800000"/>
                </a:solidFill>
                <a:latin typeface="+mn-lt"/>
              </a:rPr>
            </a:br>
            <a:endParaRPr lang="fr-FR" sz="32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1258888" y="825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fr-FR" sz="2800" dirty="0">
              <a:solidFill>
                <a:srgbClr val="D84E3E"/>
              </a:solidFill>
              <a:latin typeface="Trebuchet MS" charset="0"/>
            </a:endParaRPr>
          </a:p>
        </p:txBody>
      </p:sp>
      <p:sp>
        <p:nvSpPr>
          <p:cNvPr id="4" name="TextBox 38"/>
          <p:cNvSpPr txBox="1">
            <a:spLocks noChangeArrowheads="1"/>
          </p:cNvSpPr>
          <p:nvPr/>
        </p:nvSpPr>
        <p:spPr bwMode="auto">
          <a:xfrm>
            <a:off x="1978025" y="1254125"/>
            <a:ext cx="4214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latin typeface="Trebuchet MS" charset="0"/>
                <a:cs typeface="Arial" charset="0"/>
              </a:rPr>
              <a:t>   </a:t>
            </a:r>
            <a:r>
              <a:rPr lang="fr-FR" b="1" dirty="0" smtClean="0">
                <a:latin typeface="Trebuchet MS" charset="0"/>
                <a:cs typeface="Arial" charset="0"/>
              </a:rPr>
              <a:t>Tests sérologiques (EUROIMMUNE</a:t>
            </a:r>
            <a:r>
              <a:rPr lang="fr-FR" b="1" dirty="0">
                <a:latin typeface="Trebuchet MS" charset="0"/>
                <a:cs typeface="Arial" charset="0"/>
              </a:rPr>
              <a:t>)</a:t>
            </a:r>
          </a:p>
        </p:txBody>
      </p:sp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500063" y="3554413"/>
            <a:ext cx="1714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dirty="0">
                <a:latin typeface="Trebuchet MS" charset="0"/>
                <a:cs typeface="Arial" charset="0"/>
              </a:rPr>
              <a:t>HEK293 </a:t>
            </a:r>
            <a:r>
              <a:rPr lang="fr-FR" sz="1200" b="1" dirty="0" err="1" smtClean="0">
                <a:latin typeface="Trebuchet MS" charset="0"/>
                <a:cs typeface="Arial" charset="0"/>
              </a:rPr>
              <a:t>transfectées</a:t>
            </a:r>
            <a:r>
              <a:rPr lang="fr-FR" sz="1200" b="1" dirty="0" smtClean="0">
                <a:latin typeface="Trebuchet MS" charset="0"/>
                <a:cs typeface="Arial" charset="0"/>
              </a:rPr>
              <a:t> avec le </a:t>
            </a:r>
            <a:r>
              <a:rPr lang="fr-FR" sz="1200" b="1" dirty="0" err="1" smtClean="0">
                <a:latin typeface="Trebuchet MS" charset="0"/>
                <a:cs typeface="Arial" charset="0"/>
              </a:rPr>
              <a:t>cDNA</a:t>
            </a:r>
            <a:r>
              <a:rPr lang="fr-FR" sz="1200" b="1" dirty="0" smtClean="0">
                <a:latin typeface="Trebuchet MS" charset="0"/>
                <a:cs typeface="Arial" charset="0"/>
              </a:rPr>
              <a:t> de PLA2R (THSD7A)</a:t>
            </a:r>
            <a:endParaRPr lang="fr-FR" sz="1200" b="1" dirty="0">
              <a:latin typeface="Trebuchet MS" charset="0"/>
              <a:cs typeface="Arial" charset="0"/>
            </a:endParaRPr>
          </a:p>
        </p:txBody>
      </p:sp>
      <p:sp>
        <p:nvSpPr>
          <p:cNvPr id="6" name="ZoneTexte 20"/>
          <p:cNvSpPr txBox="1">
            <a:spLocks noChangeArrowheads="1"/>
          </p:cNvSpPr>
          <p:nvPr/>
        </p:nvSpPr>
        <p:spPr bwMode="auto">
          <a:xfrm>
            <a:off x="2130425" y="3554413"/>
            <a:ext cx="1660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dirty="0">
                <a:latin typeface="Trebuchet MS" charset="0"/>
                <a:cs typeface="Arial" charset="0"/>
              </a:rPr>
              <a:t>HEK293 </a:t>
            </a:r>
            <a:r>
              <a:rPr lang="fr-FR" sz="1200" b="1" dirty="0" smtClean="0">
                <a:latin typeface="Trebuchet MS" charset="0"/>
                <a:cs typeface="Arial" charset="0"/>
              </a:rPr>
              <a:t>non </a:t>
            </a:r>
            <a:r>
              <a:rPr lang="fr-FR" sz="1200" b="1" dirty="0" err="1" smtClean="0">
                <a:latin typeface="Trebuchet MS" charset="0"/>
                <a:cs typeface="Arial" charset="0"/>
              </a:rPr>
              <a:t>transfectées</a:t>
            </a:r>
            <a:endParaRPr lang="fr-FR" sz="1200" b="1" dirty="0">
              <a:latin typeface="Trebuchet MS" charset="0"/>
              <a:cs typeface="Arial" charset="0"/>
            </a:endParaRPr>
          </a:p>
        </p:txBody>
      </p:sp>
      <p:grpSp>
        <p:nvGrpSpPr>
          <p:cNvPr id="7" name="Groupe 9"/>
          <p:cNvGrpSpPr>
            <a:grpSpLocks/>
          </p:cNvGrpSpPr>
          <p:nvPr/>
        </p:nvGrpSpPr>
        <p:grpSpPr bwMode="auto">
          <a:xfrm>
            <a:off x="577850" y="2268538"/>
            <a:ext cx="3195638" cy="1274762"/>
            <a:chOff x="733739" y="1103252"/>
            <a:chExt cx="3816015" cy="152964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23168" y="1103252"/>
              <a:ext cx="1826586" cy="1529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739" y="1103252"/>
              <a:ext cx="1826586" cy="1529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ZoneTexte 12"/>
          <p:cNvSpPr txBox="1">
            <a:spLocks noChangeArrowheads="1"/>
          </p:cNvSpPr>
          <p:nvPr/>
        </p:nvSpPr>
        <p:spPr bwMode="auto">
          <a:xfrm>
            <a:off x="506413" y="1685925"/>
            <a:ext cx="2998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dirty="0" smtClean="0">
                <a:latin typeface="Trebuchet MS" charset="0"/>
                <a:cs typeface="Arial" charset="0"/>
              </a:rPr>
              <a:t>Immunofluorescence indirecte pour PLA2R (+THSD7A)</a:t>
            </a:r>
            <a:endParaRPr lang="fr-FR" sz="1600" b="1" dirty="0">
              <a:latin typeface="Trebuchet MS" charset="0"/>
              <a:cs typeface="Arial" charset="0"/>
            </a:endParaRPr>
          </a:p>
        </p:txBody>
      </p:sp>
      <p:sp>
        <p:nvSpPr>
          <p:cNvPr id="11" name="ZoneTexte 13"/>
          <p:cNvSpPr txBox="1">
            <a:spLocks noChangeArrowheads="1"/>
          </p:cNvSpPr>
          <p:nvPr/>
        </p:nvSpPr>
        <p:spPr bwMode="auto">
          <a:xfrm>
            <a:off x="3960813" y="1698625"/>
            <a:ext cx="1689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>
                <a:latin typeface="Trebuchet MS" charset="0"/>
                <a:cs typeface="Arial" charset="0"/>
              </a:rPr>
              <a:t>ELISA-PLA2R </a:t>
            </a:r>
          </a:p>
          <a:p>
            <a:pPr algn="ctr"/>
            <a:r>
              <a:rPr lang="fr-FR" sz="1400" b="1" dirty="0" smtClean="0">
                <a:latin typeface="Trebuchet MS" charset="0"/>
                <a:cs typeface="Arial" charset="0"/>
              </a:rPr>
              <a:t>Plaques </a:t>
            </a:r>
            <a:r>
              <a:rPr lang="fr-FR" sz="1400" b="1" dirty="0" err="1" smtClean="0">
                <a:latin typeface="Trebuchet MS" charset="0"/>
                <a:cs typeface="Arial" charset="0"/>
              </a:rPr>
              <a:t>revétues</a:t>
            </a:r>
            <a:r>
              <a:rPr lang="fr-FR" sz="1400" b="1" dirty="0" smtClean="0">
                <a:latin typeface="Trebuchet MS" charset="0"/>
                <a:cs typeface="Arial" charset="0"/>
              </a:rPr>
              <a:t> de  PLA2R </a:t>
            </a:r>
            <a:r>
              <a:rPr lang="fr-FR" sz="1400" b="1" dirty="0" err="1" smtClean="0">
                <a:latin typeface="Trebuchet MS" charset="0"/>
                <a:cs typeface="Arial" charset="0"/>
              </a:rPr>
              <a:t>rh</a:t>
            </a:r>
            <a:endParaRPr lang="fr-FR" sz="1400" b="1" dirty="0">
              <a:latin typeface="Trebuchet MS" charset="0"/>
              <a:cs typeface="Arial" charset="0"/>
            </a:endParaRPr>
          </a:p>
        </p:txBody>
      </p:sp>
      <p:grpSp>
        <p:nvGrpSpPr>
          <p:cNvPr id="12" name="Groupe 14"/>
          <p:cNvGrpSpPr>
            <a:grpSpLocks/>
          </p:cNvGrpSpPr>
          <p:nvPr/>
        </p:nvGrpSpPr>
        <p:grpSpPr bwMode="auto">
          <a:xfrm>
            <a:off x="571500" y="4518025"/>
            <a:ext cx="6837499" cy="1868488"/>
            <a:chOff x="1714480" y="4429132"/>
            <a:chExt cx="5300054" cy="1869122"/>
          </a:xfrm>
        </p:grpSpPr>
        <p:cxnSp>
          <p:nvCxnSpPr>
            <p:cNvPr id="13" name="Connecteur droit 12"/>
            <p:cNvCxnSpPr/>
            <p:nvPr/>
          </p:nvCxnSpPr>
          <p:spPr>
            <a:xfrm rot="5400000">
              <a:off x="2115530" y="5708476"/>
              <a:ext cx="1143388" cy="123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2687840" y="6258553"/>
              <a:ext cx="4313052" cy="2064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Forme libre 14"/>
            <p:cNvSpPr/>
            <p:nvPr/>
          </p:nvSpPr>
          <p:spPr>
            <a:xfrm>
              <a:off x="2674303" y="5272381"/>
              <a:ext cx="2377409" cy="1025873"/>
            </a:xfrm>
            <a:custGeom>
              <a:avLst/>
              <a:gdLst>
                <a:gd name="connsiteX0" fmla="*/ 0 w 2361063"/>
                <a:gd name="connsiteY0" fmla="*/ 152400 h 1239672"/>
                <a:gd name="connsiteX1" fmla="*/ 818866 w 2361063"/>
                <a:gd name="connsiteY1" fmla="*/ 152400 h 1239672"/>
                <a:gd name="connsiteX2" fmla="*/ 1119116 w 2361063"/>
                <a:gd name="connsiteY2" fmla="*/ 1066800 h 1239672"/>
                <a:gd name="connsiteX3" fmla="*/ 2169994 w 2361063"/>
                <a:gd name="connsiteY3" fmla="*/ 1189630 h 1239672"/>
                <a:gd name="connsiteX4" fmla="*/ 2265528 w 2361063"/>
                <a:gd name="connsiteY4" fmla="*/ 1175982 h 123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1063" h="1239672">
                  <a:moveTo>
                    <a:pt x="0" y="152400"/>
                  </a:moveTo>
                  <a:cubicBezTo>
                    <a:pt x="316173" y="76200"/>
                    <a:pt x="632347" y="0"/>
                    <a:pt x="818866" y="152400"/>
                  </a:cubicBezTo>
                  <a:cubicBezTo>
                    <a:pt x="1005385" y="304800"/>
                    <a:pt x="893928" y="893928"/>
                    <a:pt x="1119116" y="1066800"/>
                  </a:cubicBezTo>
                  <a:cubicBezTo>
                    <a:pt x="1344304" y="1239672"/>
                    <a:pt x="1978925" y="1171433"/>
                    <a:pt x="2169994" y="1189630"/>
                  </a:cubicBezTo>
                  <a:cubicBezTo>
                    <a:pt x="2361063" y="1207827"/>
                    <a:pt x="2313295" y="1191904"/>
                    <a:pt x="2265528" y="1175982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2809663" y="5239032"/>
              <a:ext cx="2741649" cy="1054458"/>
            </a:xfrm>
            <a:custGeom>
              <a:avLst/>
              <a:gdLst>
                <a:gd name="connsiteX0" fmla="*/ 0 w 4271748"/>
                <a:gd name="connsiteY0" fmla="*/ 191069 h 1555845"/>
                <a:gd name="connsiteX1" fmla="*/ 1282889 w 4271748"/>
                <a:gd name="connsiteY1" fmla="*/ 191069 h 1555845"/>
                <a:gd name="connsiteX2" fmla="*/ 2511188 w 4271748"/>
                <a:gd name="connsiteY2" fmla="*/ 1337481 h 1555845"/>
                <a:gd name="connsiteX3" fmla="*/ 4012441 w 4271748"/>
                <a:gd name="connsiteY3" fmla="*/ 1501254 h 1555845"/>
                <a:gd name="connsiteX4" fmla="*/ 4067032 w 4271748"/>
                <a:gd name="connsiteY4" fmla="*/ 1487607 h 155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1748" h="1555845">
                  <a:moveTo>
                    <a:pt x="0" y="191069"/>
                  </a:moveTo>
                  <a:cubicBezTo>
                    <a:pt x="432179" y="95534"/>
                    <a:pt x="864358" y="0"/>
                    <a:pt x="1282889" y="191069"/>
                  </a:cubicBezTo>
                  <a:cubicBezTo>
                    <a:pt x="1701420" y="382138"/>
                    <a:pt x="2056263" y="1119117"/>
                    <a:pt x="2511188" y="1337481"/>
                  </a:cubicBezTo>
                  <a:cubicBezTo>
                    <a:pt x="2966113" y="1555845"/>
                    <a:pt x="3753134" y="1476233"/>
                    <a:pt x="4012441" y="1501254"/>
                  </a:cubicBezTo>
                  <a:cubicBezTo>
                    <a:pt x="4271748" y="1526275"/>
                    <a:pt x="4169390" y="1506941"/>
                    <a:pt x="4067032" y="148760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latin typeface="Trebuchet MS" pitchFamily="34" charset="0"/>
              </a:endParaRPr>
            </a:p>
          </p:txBody>
        </p:sp>
        <p:sp>
          <p:nvSpPr>
            <p:cNvPr id="17" name="ZoneTexte 19"/>
            <p:cNvSpPr txBox="1">
              <a:spLocks noChangeArrowheads="1"/>
            </p:cNvSpPr>
            <p:nvPr/>
          </p:nvSpPr>
          <p:spPr bwMode="auto">
            <a:xfrm>
              <a:off x="2657261" y="5449180"/>
              <a:ext cx="8737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>
                  <a:solidFill>
                    <a:srgbClr val="C00000"/>
                  </a:solidFill>
                  <a:latin typeface="Trebuchet MS" charset="0"/>
                  <a:cs typeface="Arial" charset="0"/>
                </a:rPr>
                <a:t>Anti-PLA2R</a:t>
              </a:r>
            </a:p>
          </p:txBody>
        </p:sp>
        <p:sp>
          <p:nvSpPr>
            <p:cNvPr id="18" name="ZoneTexte 20"/>
            <p:cNvSpPr txBox="1">
              <a:spLocks noChangeArrowheads="1"/>
            </p:cNvSpPr>
            <p:nvPr/>
          </p:nvSpPr>
          <p:spPr bwMode="auto">
            <a:xfrm>
              <a:off x="4429124" y="5258840"/>
              <a:ext cx="882466" cy="30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rgbClr val="006C31"/>
                  </a:solidFill>
                  <a:latin typeface="Trebuchet MS" charset="0"/>
                  <a:cs typeface="Arial" charset="0"/>
                </a:rPr>
                <a:t>Protéinurie</a:t>
              </a:r>
              <a:endParaRPr lang="fr-FR" sz="1400" b="1" dirty="0">
                <a:solidFill>
                  <a:srgbClr val="006C31"/>
                </a:solidFill>
                <a:latin typeface="Trebuchet MS" charset="0"/>
                <a:cs typeface="Arial" charset="0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2765364" y="5059584"/>
              <a:ext cx="713715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>
              <a:off x="3143141" y="4973830"/>
              <a:ext cx="1143174" cy="158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orme libre 20"/>
            <p:cNvSpPr/>
            <p:nvPr/>
          </p:nvSpPr>
          <p:spPr>
            <a:xfrm>
              <a:off x="4111577" y="5829782"/>
              <a:ext cx="1487727" cy="206445"/>
            </a:xfrm>
            <a:custGeom>
              <a:avLst/>
              <a:gdLst>
                <a:gd name="connsiteX0" fmla="*/ 0 w 1300163"/>
                <a:gd name="connsiteY0" fmla="*/ 0 h 206375"/>
                <a:gd name="connsiteX1" fmla="*/ 238125 w 1300163"/>
                <a:gd name="connsiteY1" fmla="*/ 161925 h 206375"/>
                <a:gd name="connsiteX2" fmla="*/ 1143000 w 1300163"/>
                <a:gd name="connsiteY2" fmla="*/ 200025 h 206375"/>
                <a:gd name="connsiteX3" fmla="*/ 1181100 w 1300163"/>
                <a:gd name="connsiteY3" fmla="*/ 200025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0163" h="206375">
                  <a:moveTo>
                    <a:pt x="0" y="0"/>
                  </a:moveTo>
                  <a:cubicBezTo>
                    <a:pt x="23812" y="64294"/>
                    <a:pt x="47625" y="128588"/>
                    <a:pt x="238125" y="161925"/>
                  </a:cubicBezTo>
                  <a:cubicBezTo>
                    <a:pt x="428625" y="195263"/>
                    <a:pt x="985838" y="193675"/>
                    <a:pt x="1143000" y="200025"/>
                  </a:cubicBezTo>
                  <a:cubicBezTo>
                    <a:pt x="1300163" y="206375"/>
                    <a:pt x="1240631" y="203200"/>
                    <a:pt x="1181100" y="200025"/>
                  </a:cubicBez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2" name="ZoneTexte 24"/>
            <p:cNvSpPr txBox="1">
              <a:spLocks noChangeArrowheads="1"/>
            </p:cNvSpPr>
            <p:nvPr/>
          </p:nvSpPr>
          <p:spPr bwMode="auto">
            <a:xfrm>
              <a:off x="3071802" y="4446753"/>
              <a:ext cx="1198077" cy="30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rgbClr val="006C31"/>
                  </a:solidFill>
                  <a:latin typeface="Trebuchet MS" charset="0"/>
                  <a:cs typeface="Arial" charset="0"/>
                </a:rPr>
                <a:t>Maladie clinique</a:t>
              </a:r>
              <a:endParaRPr lang="fr-FR" sz="1400" b="1" dirty="0">
                <a:solidFill>
                  <a:srgbClr val="006C31"/>
                </a:solidFill>
                <a:latin typeface="Trebuchet MS" charset="0"/>
                <a:cs typeface="Arial" charset="0"/>
              </a:endParaRPr>
            </a:p>
          </p:txBody>
        </p:sp>
        <p:sp>
          <p:nvSpPr>
            <p:cNvPr id="23" name="ZoneTexte 25"/>
            <p:cNvSpPr txBox="1">
              <a:spLocks noChangeArrowheads="1"/>
            </p:cNvSpPr>
            <p:nvPr/>
          </p:nvSpPr>
          <p:spPr bwMode="auto">
            <a:xfrm>
              <a:off x="2678538" y="5027874"/>
              <a:ext cx="1673977" cy="30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  <a:latin typeface="Trebuchet MS" charset="0"/>
                  <a:cs typeface="Arial" charset="0"/>
                </a:rPr>
                <a:t>Maladie immunologique</a:t>
              </a:r>
              <a:endParaRPr lang="fr-FR" sz="1400" b="1" dirty="0">
                <a:solidFill>
                  <a:srgbClr val="C00000"/>
                </a:solidFill>
                <a:latin typeface="Trebuchet MS" charset="0"/>
                <a:cs typeface="Arial" charset="0"/>
              </a:endParaRPr>
            </a:p>
          </p:txBody>
        </p:sp>
        <p:sp>
          <p:nvSpPr>
            <p:cNvPr id="24" name="ZoneTexte 26"/>
            <p:cNvSpPr txBox="1">
              <a:spLocks noChangeArrowheads="1"/>
            </p:cNvSpPr>
            <p:nvPr/>
          </p:nvSpPr>
          <p:spPr bwMode="auto">
            <a:xfrm>
              <a:off x="4344768" y="5703810"/>
              <a:ext cx="1322332" cy="30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rgbClr val="006C31"/>
                  </a:solidFill>
                  <a:latin typeface="Trebuchet MS" charset="0"/>
                  <a:cs typeface="Arial" charset="0"/>
                </a:rPr>
                <a:t>Rémission </a:t>
              </a:r>
              <a:r>
                <a:rPr lang="fr-FR" sz="1400" b="1" dirty="0" err="1" smtClean="0">
                  <a:solidFill>
                    <a:srgbClr val="006C31"/>
                  </a:solidFill>
                  <a:latin typeface="Trebuchet MS" charset="0"/>
                  <a:cs typeface="Arial" charset="0"/>
                </a:rPr>
                <a:t>patielle</a:t>
              </a:r>
              <a:endParaRPr lang="fr-FR" sz="1400" b="1" dirty="0">
                <a:solidFill>
                  <a:srgbClr val="006C31"/>
                </a:solidFill>
                <a:latin typeface="Trebuchet MS" charset="0"/>
                <a:cs typeface="Arial" charset="0"/>
              </a:endParaRPr>
            </a:p>
          </p:txBody>
        </p:sp>
        <p:sp>
          <p:nvSpPr>
            <p:cNvPr id="25" name="ZoneTexte 27"/>
            <p:cNvSpPr txBox="1">
              <a:spLocks noChangeArrowheads="1"/>
            </p:cNvSpPr>
            <p:nvPr/>
          </p:nvSpPr>
          <p:spPr bwMode="auto">
            <a:xfrm>
              <a:off x="4306481" y="5978823"/>
              <a:ext cx="1434163" cy="30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rgbClr val="006C31"/>
                  </a:solidFill>
                  <a:latin typeface="Trebuchet MS" charset="0"/>
                  <a:cs typeface="Arial" charset="0"/>
                </a:rPr>
                <a:t>Rémission complète</a:t>
              </a:r>
              <a:endParaRPr lang="fr-FR" sz="1400" b="1" dirty="0">
                <a:solidFill>
                  <a:srgbClr val="006C31"/>
                </a:solidFill>
                <a:latin typeface="Trebuchet MS" charset="0"/>
                <a:cs typeface="Arial" charset="0"/>
              </a:endParaRP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rot="16200000" flipV="1">
              <a:off x="2142783" y="5830755"/>
              <a:ext cx="857541" cy="1231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9"/>
            <p:cNvSpPr txBox="1">
              <a:spLocks noChangeArrowheads="1"/>
            </p:cNvSpPr>
            <p:nvPr/>
          </p:nvSpPr>
          <p:spPr bwMode="auto">
            <a:xfrm>
              <a:off x="1714480" y="5544592"/>
              <a:ext cx="8572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0000FF"/>
                  </a:solidFill>
                  <a:latin typeface="Trebuchet MS" charset="0"/>
                  <a:cs typeface="Arial" charset="0"/>
                </a:rPr>
                <a:t>Titre</a:t>
              </a:r>
              <a:endParaRPr lang="fr-FR" sz="1400" b="1" dirty="0">
                <a:solidFill>
                  <a:srgbClr val="0000FF"/>
                </a:solidFill>
                <a:latin typeface="Trebuchet MS" charset="0"/>
                <a:cs typeface="Arial" charset="0"/>
              </a:endParaRPr>
            </a:p>
          </p:txBody>
        </p:sp>
        <p:sp>
          <p:nvSpPr>
            <p:cNvPr id="28" name="Forme libre 27"/>
            <p:cNvSpPr/>
            <p:nvPr/>
          </p:nvSpPr>
          <p:spPr>
            <a:xfrm>
              <a:off x="5511935" y="5472474"/>
              <a:ext cx="775242" cy="781315"/>
            </a:xfrm>
            <a:custGeom>
              <a:avLst/>
              <a:gdLst>
                <a:gd name="connsiteX0" fmla="*/ 0 w 775411"/>
                <a:gd name="connsiteY0" fmla="*/ 919276 h 919276"/>
                <a:gd name="connsiteX1" fmla="*/ 153619 w 775411"/>
                <a:gd name="connsiteY1" fmla="*/ 85344 h 919276"/>
                <a:gd name="connsiteX2" fmla="*/ 775411 w 775411"/>
                <a:gd name="connsiteY2" fmla="*/ 407212 h 919276"/>
                <a:gd name="connsiteX3" fmla="*/ 775411 w 775411"/>
                <a:gd name="connsiteY3" fmla="*/ 407212 h 91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5411" h="919276">
                  <a:moveTo>
                    <a:pt x="0" y="919276"/>
                  </a:moveTo>
                  <a:cubicBezTo>
                    <a:pt x="12192" y="544982"/>
                    <a:pt x="24384" y="170688"/>
                    <a:pt x="153619" y="85344"/>
                  </a:cubicBezTo>
                  <a:cubicBezTo>
                    <a:pt x="282854" y="0"/>
                    <a:pt x="775411" y="407212"/>
                    <a:pt x="775411" y="407212"/>
                  </a:cubicBezTo>
                  <a:lnTo>
                    <a:pt x="775411" y="407212"/>
                  </a:lnTo>
                </a:path>
              </a:pathLst>
            </a:cu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latin typeface="Trebuchet MS" pitchFamily="34" charset="0"/>
              </a:endParaRPr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5500861" y="5466122"/>
              <a:ext cx="1357288" cy="792431"/>
            </a:xfrm>
            <a:custGeom>
              <a:avLst/>
              <a:gdLst>
                <a:gd name="connsiteX0" fmla="*/ 0 w 1031443"/>
                <a:gd name="connsiteY0" fmla="*/ 529133 h 529133"/>
                <a:gd name="connsiteX1" fmla="*/ 402336 w 1031443"/>
                <a:gd name="connsiteY1" fmla="*/ 46330 h 529133"/>
                <a:gd name="connsiteX2" fmla="*/ 943661 w 1031443"/>
                <a:gd name="connsiteY2" fmla="*/ 251155 h 529133"/>
                <a:gd name="connsiteX3" fmla="*/ 929031 w 1031443"/>
                <a:gd name="connsiteY3" fmla="*/ 243840 h 52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1443" h="529133">
                  <a:moveTo>
                    <a:pt x="0" y="529133"/>
                  </a:moveTo>
                  <a:cubicBezTo>
                    <a:pt x="122529" y="310896"/>
                    <a:pt x="245059" y="92660"/>
                    <a:pt x="402336" y="46330"/>
                  </a:cubicBezTo>
                  <a:cubicBezTo>
                    <a:pt x="559613" y="0"/>
                    <a:pt x="855879" y="218237"/>
                    <a:pt x="943661" y="251155"/>
                  </a:cubicBezTo>
                  <a:cubicBezTo>
                    <a:pt x="1031443" y="284073"/>
                    <a:pt x="980237" y="263956"/>
                    <a:pt x="929031" y="243840"/>
                  </a:cubicBez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latin typeface="Trebuchet MS" pitchFamily="34" charset="0"/>
              </a:endParaRPr>
            </a:p>
          </p:txBody>
        </p:sp>
        <p:sp>
          <p:nvSpPr>
            <p:cNvPr id="30" name="ZoneTexte 32"/>
            <p:cNvSpPr txBox="1">
              <a:spLocks noChangeArrowheads="1"/>
            </p:cNvSpPr>
            <p:nvPr/>
          </p:nvSpPr>
          <p:spPr bwMode="auto">
            <a:xfrm>
              <a:off x="5926703" y="4687336"/>
              <a:ext cx="676202" cy="30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fr-FR" sz="1400" b="1" dirty="0" smtClean="0">
                  <a:solidFill>
                    <a:srgbClr val="336600"/>
                  </a:solidFill>
                  <a:latin typeface="Trebuchet MS" charset="0"/>
                  <a:cs typeface="Arial" charset="0"/>
                </a:rPr>
                <a:t>Rechute</a:t>
              </a:r>
              <a:endParaRPr lang="fr-FR" sz="1400" b="1" dirty="0">
                <a:solidFill>
                  <a:srgbClr val="336600"/>
                </a:solidFill>
                <a:latin typeface="Trebuchet MS" charset="0"/>
                <a:cs typeface="Arial" charset="0"/>
              </a:endParaRPr>
            </a:p>
          </p:txBody>
        </p:sp>
        <p:sp>
          <p:nvSpPr>
            <p:cNvPr id="31" name="ZoneTexte 33"/>
            <p:cNvSpPr txBox="1">
              <a:spLocks noChangeArrowheads="1"/>
            </p:cNvSpPr>
            <p:nvPr/>
          </p:nvSpPr>
          <p:spPr bwMode="auto">
            <a:xfrm>
              <a:off x="5340557" y="5046238"/>
              <a:ext cx="1673977" cy="30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  <a:latin typeface="Trebuchet MS" charset="0"/>
                  <a:cs typeface="Arial" charset="0"/>
                </a:rPr>
                <a:t>Maladie immunologique</a:t>
              </a:r>
              <a:endParaRPr lang="fr-FR" sz="1400" b="1" dirty="0">
                <a:solidFill>
                  <a:srgbClr val="C00000"/>
                </a:solidFill>
                <a:latin typeface="Trebuchet MS" charset="0"/>
                <a:cs typeface="Arial" charset="0"/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>
              <a:off x="5429489" y="5054819"/>
              <a:ext cx="642343" cy="1589"/>
            </a:xfrm>
            <a:prstGeom prst="straightConnector1">
              <a:avLst/>
            </a:prstGeom>
            <a:ln w="1905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5"/>
            <p:cNvSpPr txBox="1">
              <a:spLocks noChangeArrowheads="1"/>
            </p:cNvSpPr>
            <p:nvPr/>
          </p:nvSpPr>
          <p:spPr bwMode="auto">
            <a:xfrm>
              <a:off x="5741617" y="4429132"/>
              <a:ext cx="1198077" cy="30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rgbClr val="006C31"/>
                  </a:solidFill>
                  <a:latin typeface="Trebuchet MS" charset="0"/>
                  <a:cs typeface="Arial" charset="0"/>
                </a:rPr>
                <a:t>Maladie clinique</a:t>
              </a:r>
              <a:endParaRPr lang="fr-FR" sz="1400" b="1" dirty="0">
                <a:solidFill>
                  <a:srgbClr val="006C31"/>
                </a:solidFill>
                <a:latin typeface="Trebuchet MS" charset="0"/>
                <a:cs typeface="Arial" charset="0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4357686" y="4973830"/>
              <a:ext cx="1214546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7"/>
            <p:cNvSpPr txBox="1">
              <a:spLocks noChangeArrowheads="1"/>
            </p:cNvSpPr>
            <p:nvPr/>
          </p:nvSpPr>
          <p:spPr bwMode="auto">
            <a:xfrm>
              <a:off x="3071802" y="4687336"/>
              <a:ext cx="595435" cy="30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rgbClr val="008000"/>
                  </a:solidFill>
                  <a:latin typeface="Trebuchet MS" charset="0"/>
                  <a:cs typeface="Arial" charset="0"/>
                </a:rPr>
                <a:t>Initiale</a:t>
              </a:r>
              <a:endParaRPr lang="fr-FR" sz="1400" b="1" dirty="0">
                <a:solidFill>
                  <a:srgbClr val="008000"/>
                </a:solidFill>
                <a:latin typeface="Trebuchet MS" charset="0"/>
                <a:cs typeface="Arial" charset="0"/>
              </a:endParaRPr>
            </a:p>
          </p:txBody>
        </p:sp>
        <p:cxnSp>
          <p:nvCxnSpPr>
            <p:cNvPr id="36" name="Connecteur droit avec flèche 35"/>
            <p:cNvCxnSpPr/>
            <p:nvPr/>
          </p:nvCxnSpPr>
          <p:spPr>
            <a:xfrm>
              <a:off x="5714975" y="4973830"/>
              <a:ext cx="1071802" cy="158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9"/>
            <p:cNvSpPr txBox="1">
              <a:spLocks noChangeArrowheads="1"/>
            </p:cNvSpPr>
            <p:nvPr/>
          </p:nvSpPr>
          <p:spPr bwMode="auto">
            <a:xfrm>
              <a:off x="4500562" y="4736829"/>
              <a:ext cx="788032" cy="30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latin typeface="Trebuchet MS" charset="0"/>
                  <a:cs typeface="Arial" charset="0"/>
                </a:rPr>
                <a:t>Rémission</a:t>
              </a:r>
              <a:endParaRPr lang="fr-FR" sz="1400" b="1" dirty="0">
                <a:latin typeface="Trebuchet MS" charset="0"/>
                <a:cs typeface="Arial" charset="0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 rot="5400000">
              <a:off x="6822943" y="6079283"/>
              <a:ext cx="214386" cy="1231"/>
            </a:xfrm>
            <a:prstGeom prst="straightConnector1">
              <a:avLst/>
            </a:prstGeom>
            <a:ln>
              <a:solidFill>
                <a:srgbClr val="008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ZoneTexte 41"/>
          <p:cNvSpPr txBox="1">
            <a:spLocks noChangeArrowheads="1"/>
          </p:cNvSpPr>
          <p:nvPr/>
        </p:nvSpPr>
        <p:spPr bwMode="auto">
          <a:xfrm>
            <a:off x="5786438" y="1689100"/>
            <a:ext cx="3067050" cy="25542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 smtClean="0">
                <a:latin typeface="Trebuchet MS" charset="0"/>
              </a:rPr>
              <a:t>Méta-analyses </a:t>
            </a:r>
            <a:r>
              <a:rPr lang="fr-FR" sz="1600" dirty="0">
                <a:latin typeface="Trebuchet MS" charset="0"/>
              </a:rPr>
              <a:t>(2014)</a:t>
            </a:r>
          </a:p>
          <a:p>
            <a:endParaRPr lang="fr-FR" sz="1600" dirty="0">
              <a:latin typeface="Trebuchet MS" charset="0"/>
            </a:endParaRPr>
          </a:p>
          <a:p>
            <a:pPr>
              <a:buFontTx/>
              <a:buChar char="-"/>
            </a:pPr>
            <a:r>
              <a:rPr lang="fr-FR" sz="1600" dirty="0">
                <a:latin typeface="Trebuchet MS" charset="0"/>
              </a:rPr>
              <a:t> 15 </a:t>
            </a:r>
            <a:r>
              <a:rPr lang="fr-FR" sz="1600" dirty="0" smtClean="0">
                <a:latin typeface="Trebuchet MS" charset="0"/>
              </a:rPr>
              <a:t>études</a:t>
            </a:r>
            <a:r>
              <a:rPr lang="fr-FR" sz="1600" dirty="0">
                <a:latin typeface="Trebuchet MS" charset="0"/>
              </a:rPr>
              <a:t>, 2212 patients</a:t>
            </a:r>
          </a:p>
          <a:p>
            <a:pPr>
              <a:buFontTx/>
              <a:buChar char="-"/>
            </a:pPr>
            <a:r>
              <a:rPr lang="fr-FR" sz="1600" dirty="0">
                <a:latin typeface="Trebuchet MS" charset="0"/>
              </a:rPr>
              <a:t> </a:t>
            </a:r>
            <a:r>
              <a:rPr lang="fr-FR" sz="1600" b="1" dirty="0" smtClean="0">
                <a:latin typeface="Trebuchet MS" charset="0"/>
              </a:rPr>
              <a:t>Spécificité </a:t>
            </a:r>
            <a:r>
              <a:rPr lang="fr-FR" sz="1600" b="1" dirty="0">
                <a:latin typeface="Trebuchet MS" charset="0"/>
              </a:rPr>
              <a:t>= 99% </a:t>
            </a:r>
          </a:p>
          <a:p>
            <a:r>
              <a:rPr lang="fr-FR" sz="1600" dirty="0">
                <a:latin typeface="Trebuchet MS" charset="0"/>
              </a:rPr>
              <a:t>	(95% CI : 96-100%)</a:t>
            </a:r>
          </a:p>
          <a:p>
            <a:pPr>
              <a:buFontTx/>
              <a:buChar char="-"/>
            </a:pPr>
            <a:r>
              <a:rPr lang="fr-FR" sz="1600" dirty="0">
                <a:latin typeface="Trebuchet MS" charset="0"/>
              </a:rPr>
              <a:t> </a:t>
            </a:r>
            <a:r>
              <a:rPr lang="fr-FR" sz="1600" b="1" dirty="0" smtClean="0">
                <a:latin typeface="Trebuchet MS" charset="0"/>
              </a:rPr>
              <a:t>Sensibilité </a:t>
            </a:r>
            <a:r>
              <a:rPr lang="fr-FR" sz="1600" b="1" dirty="0">
                <a:latin typeface="Trebuchet MS" charset="0"/>
              </a:rPr>
              <a:t>= 78% </a:t>
            </a:r>
          </a:p>
          <a:p>
            <a:r>
              <a:rPr lang="fr-FR" sz="1600" dirty="0">
                <a:latin typeface="Trebuchet MS" charset="0"/>
              </a:rPr>
              <a:t>	(95% CI :66-87%)</a:t>
            </a:r>
          </a:p>
          <a:p>
            <a:endParaRPr lang="fr-FR" sz="1600" dirty="0">
              <a:latin typeface="Trebuchet MS" charset="0"/>
            </a:endParaRPr>
          </a:p>
          <a:p>
            <a:r>
              <a:rPr lang="fr-FR" sz="1600" i="1" dirty="0">
                <a:latin typeface="Trebuchet MS" charset="0"/>
              </a:rPr>
              <a:t>Du et al, </a:t>
            </a:r>
            <a:r>
              <a:rPr lang="fr-FR" sz="1600" i="1" dirty="0" err="1">
                <a:latin typeface="Trebuchet MS" charset="0"/>
              </a:rPr>
              <a:t>PLoSOne</a:t>
            </a:r>
            <a:r>
              <a:rPr lang="fr-FR" sz="1600" i="1" dirty="0">
                <a:latin typeface="Trebuchet MS" charset="0"/>
              </a:rPr>
              <a:t> 2014, 9:e104936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217488" y="1866900"/>
            <a:ext cx="2889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3662363" y="1884363"/>
            <a:ext cx="28733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800000"/>
                </a:solidFill>
              </a:rPr>
              <a:t>La </a:t>
            </a:r>
            <a:r>
              <a:rPr lang="en-GB" sz="3200" dirty="0" err="1" smtClean="0">
                <a:solidFill>
                  <a:srgbClr val="800000"/>
                </a:solidFill>
              </a:rPr>
              <a:t>hyalinose</a:t>
            </a:r>
            <a:r>
              <a:rPr lang="en-GB" sz="3200" dirty="0" smtClean="0">
                <a:solidFill>
                  <a:srgbClr val="800000"/>
                </a:solidFill>
              </a:rPr>
              <a:t> </a:t>
            </a:r>
            <a:r>
              <a:rPr lang="en-GB" sz="3200" dirty="0" err="1" smtClean="0">
                <a:solidFill>
                  <a:srgbClr val="800000"/>
                </a:solidFill>
              </a:rPr>
              <a:t>segmentaire</a:t>
            </a:r>
            <a:r>
              <a:rPr lang="en-GB" sz="3200" dirty="0" smtClean="0">
                <a:solidFill>
                  <a:srgbClr val="800000"/>
                </a:solidFill>
              </a:rPr>
              <a:t> et </a:t>
            </a:r>
            <a:r>
              <a:rPr lang="en-GB" sz="3200" dirty="0" err="1" smtClean="0">
                <a:solidFill>
                  <a:srgbClr val="800000"/>
                </a:solidFill>
              </a:rPr>
              <a:t>focale</a:t>
            </a:r>
            <a:r>
              <a:rPr lang="en-GB" sz="3200" dirty="0" smtClean="0">
                <a:solidFill>
                  <a:srgbClr val="800000"/>
                </a:solidFill>
              </a:rPr>
              <a:t> : </a:t>
            </a:r>
            <a:r>
              <a:rPr lang="en-GB" sz="3200" dirty="0" err="1" smtClean="0">
                <a:solidFill>
                  <a:srgbClr val="800000"/>
                </a:solidFill>
              </a:rPr>
              <a:t>une</a:t>
            </a:r>
            <a:r>
              <a:rPr lang="en-GB" sz="3200" dirty="0" smtClean="0">
                <a:solidFill>
                  <a:srgbClr val="800000"/>
                </a:solidFill>
              </a:rPr>
              <a:t> </a:t>
            </a:r>
            <a:r>
              <a:rPr lang="en-GB" sz="3200" dirty="0" err="1" smtClean="0">
                <a:solidFill>
                  <a:srgbClr val="800000"/>
                </a:solidFill>
              </a:rPr>
              <a:t>lésion</a:t>
            </a:r>
            <a:r>
              <a:rPr lang="en-GB" sz="3200" dirty="0" smtClean="0">
                <a:solidFill>
                  <a:srgbClr val="800000"/>
                </a:solidFill>
              </a:rPr>
              <a:t>, </a:t>
            </a:r>
            <a:br>
              <a:rPr lang="en-GB" sz="3200" dirty="0" smtClean="0">
                <a:solidFill>
                  <a:srgbClr val="800000"/>
                </a:solidFill>
              </a:rPr>
            </a:br>
            <a:r>
              <a:rPr lang="en-GB" sz="3200" dirty="0" smtClean="0">
                <a:solidFill>
                  <a:srgbClr val="800000"/>
                </a:solidFill>
              </a:rPr>
              <a:t>pas un syndrome, et encore </a:t>
            </a:r>
            <a:r>
              <a:rPr lang="en-GB" sz="3200" dirty="0" err="1" smtClean="0">
                <a:solidFill>
                  <a:srgbClr val="800000"/>
                </a:solidFill>
              </a:rPr>
              <a:t>moins</a:t>
            </a:r>
            <a:r>
              <a:rPr lang="en-GB" sz="3200" dirty="0" smtClean="0">
                <a:solidFill>
                  <a:srgbClr val="800000"/>
                </a:solidFill>
              </a:rPr>
              <a:t> </a:t>
            </a:r>
            <a:r>
              <a:rPr lang="en-GB" sz="3200" dirty="0" err="1" smtClean="0">
                <a:solidFill>
                  <a:srgbClr val="800000"/>
                </a:solidFill>
              </a:rPr>
              <a:t>une</a:t>
            </a:r>
            <a:r>
              <a:rPr lang="en-GB" sz="3200" dirty="0" smtClean="0">
                <a:solidFill>
                  <a:srgbClr val="800000"/>
                </a:solidFill>
              </a:rPr>
              <a:t> </a:t>
            </a:r>
            <a:r>
              <a:rPr lang="en-GB" sz="3200" dirty="0" err="1" smtClean="0">
                <a:solidFill>
                  <a:srgbClr val="800000"/>
                </a:solidFill>
              </a:rPr>
              <a:t>maladie</a:t>
            </a:r>
            <a:r>
              <a:rPr lang="en-GB" sz="3200" dirty="0" smtClean="0">
                <a:solidFill>
                  <a:srgbClr val="800000"/>
                </a:solidFill>
              </a:rPr>
              <a:t>!</a:t>
            </a:r>
            <a:r>
              <a:rPr lang="fr-FR" sz="3200" dirty="0" smtClean="0">
                <a:solidFill>
                  <a:srgbClr val="800000"/>
                </a:solidFill>
              </a:rPr>
              <a:t/>
            </a:r>
            <a:br>
              <a:rPr lang="fr-FR" sz="3200" dirty="0" smtClean="0">
                <a:solidFill>
                  <a:srgbClr val="800000"/>
                </a:solidFill>
              </a:rPr>
            </a:br>
            <a:endParaRPr lang="fr-FR" sz="3200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Hyalinose NOS  d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181" y="1916832"/>
            <a:ext cx="4464496" cy="29234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51720" y="5013176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NOS</a:t>
            </a:r>
            <a:endParaRPr lang="fr-FR" dirty="0"/>
          </a:p>
        </p:txBody>
      </p:sp>
      <p:pic>
        <p:nvPicPr>
          <p:cNvPr id="8" name="Image 7" descr="tip lesion 2 glom d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6934" y="1916832"/>
            <a:ext cx="4387416" cy="292494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461562" y="498595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4" y="-2738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smtClean="0">
                <a:solidFill>
                  <a:srgbClr val="800000"/>
                </a:solidFill>
              </a:rPr>
              <a:t>La </a:t>
            </a:r>
            <a:r>
              <a:rPr lang="en-US" sz="3200" dirty="0" err="1" smtClean="0">
                <a:solidFill>
                  <a:srgbClr val="800000"/>
                </a:solidFill>
              </a:rPr>
              <a:t>rémission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</a:rPr>
              <a:t>immunologique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</a:rPr>
              <a:t>précède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lang="en-US" sz="3200" dirty="0" smtClean="0">
                <a:solidFill>
                  <a:srgbClr val="800000"/>
                </a:solidFill>
              </a:rPr>
              <a:t>la </a:t>
            </a:r>
            <a:r>
              <a:rPr lang="en-US" sz="3200" dirty="0" err="1" smtClean="0">
                <a:solidFill>
                  <a:srgbClr val="800000"/>
                </a:solidFill>
              </a:rPr>
              <a:t>rémission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</a:rPr>
              <a:t>clinique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Freeform 39"/>
          <p:cNvSpPr>
            <a:spLocks/>
          </p:cNvSpPr>
          <p:nvPr/>
        </p:nvSpPr>
        <p:spPr bwMode="auto">
          <a:xfrm>
            <a:off x="152400" y="1179290"/>
            <a:ext cx="8902700" cy="17462"/>
          </a:xfrm>
          <a:custGeom>
            <a:avLst/>
            <a:gdLst>
              <a:gd name="T0" fmla="*/ 0 w 5608"/>
              <a:gd name="T1" fmla="*/ 0 h 11"/>
              <a:gd name="T2" fmla="*/ 0 w 5608"/>
              <a:gd name="T3" fmla="*/ 2147483647 h 11"/>
              <a:gd name="T4" fmla="*/ 2147483647 w 5608"/>
              <a:gd name="T5" fmla="*/ 2147483647 h 11"/>
              <a:gd name="T6" fmla="*/ 2147483647 w 5608"/>
              <a:gd name="T7" fmla="*/ 0 h 11"/>
              <a:gd name="T8" fmla="*/ 0 w 5608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08"/>
              <a:gd name="T16" fmla="*/ 0 h 11"/>
              <a:gd name="T17" fmla="*/ 5608 w 5608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08" h="11">
                <a:moveTo>
                  <a:pt x="0" y="0"/>
                </a:moveTo>
                <a:lnTo>
                  <a:pt x="0" y="10"/>
                </a:lnTo>
                <a:lnTo>
                  <a:pt x="5607" y="10"/>
                </a:lnTo>
                <a:lnTo>
                  <a:pt x="5607" y="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635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1584325" y="3245494"/>
            <a:ext cx="12700" cy="127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1617663" y="3275657"/>
            <a:ext cx="12700" cy="127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4" name="Groupe 184"/>
          <p:cNvGrpSpPr/>
          <p:nvPr/>
        </p:nvGrpSpPr>
        <p:grpSpPr>
          <a:xfrm>
            <a:off x="1647825" y="3307407"/>
            <a:ext cx="4002088" cy="949325"/>
            <a:chOff x="1647825" y="3307407"/>
            <a:chExt cx="4002088" cy="949325"/>
          </a:xfrm>
        </p:grpSpPr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1647825" y="3307407"/>
              <a:ext cx="12700" cy="111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>
              <a:off x="1677988" y="3334394"/>
              <a:ext cx="15875" cy="158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21"/>
            <p:cNvSpPr>
              <a:spLocks noChangeShapeType="1"/>
            </p:cNvSpPr>
            <p:nvPr/>
          </p:nvSpPr>
          <p:spPr bwMode="auto">
            <a:xfrm>
              <a:off x="1712913" y="3364557"/>
              <a:ext cx="11112" cy="127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>
              <a:off x="1743075" y="3394719"/>
              <a:ext cx="11113" cy="95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1754188" y="3404244"/>
              <a:ext cx="3175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1779588" y="3420119"/>
              <a:ext cx="14287" cy="79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1819275" y="3443932"/>
              <a:ext cx="14288" cy="95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>
              <a:off x="1855788" y="3464569"/>
              <a:ext cx="14287" cy="95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1892300" y="3489969"/>
              <a:ext cx="14288" cy="95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1931988" y="3510607"/>
              <a:ext cx="14287" cy="95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>
              <a:off x="1968500" y="3532832"/>
              <a:ext cx="14288" cy="79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>
              <a:off x="2005013" y="3556644"/>
              <a:ext cx="14287" cy="95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>
              <a:off x="2044700" y="3577282"/>
              <a:ext cx="14288" cy="95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>
              <a:off x="2081213" y="3602682"/>
              <a:ext cx="12700" cy="6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>
              <a:off x="2093913" y="3609032"/>
              <a:ext cx="1587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34"/>
            <p:cNvSpPr>
              <a:spLocks noChangeShapeType="1"/>
            </p:cNvSpPr>
            <p:nvPr/>
          </p:nvSpPr>
          <p:spPr bwMode="auto">
            <a:xfrm>
              <a:off x="2120900" y="3616969"/>
              <a:ext cx="17463" cy="95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>
              <a:off x="2160588" y="3636019"/>
              <a:ext cx="17462" cy="6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>
              <a:off x="2203450" y="3651894"/>
              <a:ext cx="14288" cy="47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>
              <a:off x="2243138" y="3666182"/>
              <a:ext cx="17462" cy="6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>
              <a:off x="2284413" y="3682057"/>
              <a:ext cx="15875" cy="6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39"/>
            <p:cNvSpPr>
              <a:spLocks noChangeShapeType="1"/>
            </p:cNvSpPr>
            <p:nvPr/>
          </p:nvSpPr>
          <p:spPr bwMode="auto">
            <a:xfrm>
              <a:off x="2324100" y="3696344"/>
              <a:ext cx="19050" cy="6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2363788" y="3712219"/>
              <a:ext cx="19050" cy="95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>
              <a:off x="2406650" y="3729682"/>
              <a:ext cx="15875" cy="6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42"/>
            <p:cNvSpPr>
              <a:spLocks noChangeShapeType="1"/>
            </p:cNvSpPr>
            <p:nvPr/>
          </p:nvSpPr>
          <p:spPr bwMode="auto">
            <a:xfrm>
              <a:off x="2446338" y="3745557"/>
              <a:ext cx="19050" cy="6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43"/>
            <p:cNvSpPr>
              <a:spLocks noChangeShapeType="1"/>
            </p:cNvSpPr>
            <p:nvPr/>
          </p:nvSpPr>
          <p:spPr bwMode="auto">
            <a:xfrm>
              <a:off x="2489200" y="3761432"/>
              <a:ext cx="15875" cy="47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44"/>
            <p:cNvSpPr>
              <a:spLocks noChangeShapeType="1"/>
            </p:cNvSpPr>
            <p:nvPr/>
          </p:nvSpPr>
          <p:spPr bwMode="auto">
            <a:xfrm>
              <a:off x="2528888" y="3775719"/>
              <a:ext cx="19050" cy="6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45"/>
            <p:cNvSpPr>
              <a:spLocks noChangeShapeType="1"/>
            </p:cNvSpPr>
            <p:nvPr/>
          </p:nvSpPr>
          <p:spPr bwMode="auto">
            <a:xfrm>
              <a:off x="2571750" y="3791594"/>
              <a:ext cx="15875" cy="6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46"/>
            <p:cNvSpPr>
              <a:spLocks noChangeShapeType="1"/>
            </p:cNvSpPr>
            <p:nvPr/>
          </p:nvSpPr>
          <p:spPr bwMode="auto">
            <a:xfrm>
              <a:off x="2611438" y="3805882"/>
              <a:ext cx="17462" cy="6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47"/>
            <p:cNvSpPr>
              <a:spLocks noChangeShapeType="1"/>
            </p:cNvSpPr>
            <p:nvPr/>
          </p:nvSpPr>
          <p:spPr bwMode="auto">
            <a:xfrm>
              <a:off x="2654300" y="3818582"/>
              <a:ext cx="17463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48"/>
            <p:cNvSpPr>
              <a:spLocks noChangeShapeType="1"/>
            </p:cNvSpPr>
            <p:nvPr/>
          </p:nvSpPr>
          <p:spPr bwMode="auto">
            <a:xfrm>
              <a:off x="2697163" y="3828107"/>
              <a:ext cx="17462" cy="6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49"/>
            <p:cNvSpPr>
              <a:spLocks noChangeShapeType="1"/>
            </p:cNvSpPr>
            <p:nvPr/>
          </p:nvSpPr>
          <p:spPr bwMode="auto">
            <a:xfrm>
              <a:off x="2738438" y="3840807"/>
              <a:ext cx="19050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50"/>
            <p:cNvSpPr>
              <a:spLocks noChangeShapeType="1"/>
            </p:cNvSpPr>
            <p:nvPr/>
          </p:nvSpPr>
          <p:spPr bwMode="auto">
            <a:xfrm>
              <a:off x="2781300" y="3851919"/>
              <a:ext cx="15875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51"/>
            <p:cNvSpPr>
              <a:spLocks noChangeShapeType="1"/>
            </p:cNvSpPr>
            <p:nvPr/>
          </p:nvSpPr>
          <p:spPr bwMode="auto">
            <a:xfrm>
              <a:off x="2824163" y="3861444"/>
              <a:ext cx="15875" cy="6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52"/>
            <p:cNvSpPr>
              <a:spLocks noChangeShapeType="1"/>
            </p:cNvSpPr>
            <p:nvPr/>
          </p:nvSpPr>
          <p:spPr bwMode="auto">
            <a:xfrm>
              <a:off x="2867025" y="3874144"/>
              <a:ext cx="15875" cy="47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53"/>
            <p:cNvSpPr>
              <a:spLocks noChangeShapeType="1"/>
            </p:cNvSpPr>
            <p:nvPr/>
          </p:nvSpPr>
          <p:spPr bwMode="auto">
            <a:xfrm>
              <a:off x="2906713" y="3885257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54"/>
            <p:cNvSpPr>
              <a:spLocks noChangeShapeType="1"/>
            </p:cNvSpPr>
            <p:nvPr/>
          </p:nvSpPr>
          <p:spPr bwMode="auto">
            <a:xfrm>
              <a:off x="2949575" y="3894782"/>
              <a:ext cx="17463" cy="6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55"/>
            <p:cNvSpPr>
              <a:spLocks noChangeShapeType="1"/>
            </p:cNvSpPr>
            <p:nvPr/>
          </p:nvSpPr>
          <p:spPr bwMode="auto">
            <a:xfrm>
              <a:off x="2992438" y="3907482"/>
              <a:ext cx="17462" cy="6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56"/>
            <p:cNvSpPr>
              <a:spLocks noChangeShapeType="1"/>
            </p:cNvSpPr>
            <p:nvPr/>
          </p:nvSpPr>
          <p:spPr bwMode="auto">
            <a:xfrm>
              <a:off x="3035300" y="3918594"/>
              <a:ext cx="17463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57"/>
            <p:cNvSpPr>
              <a:spLocks noChangeShapeType="1"/>
            </p:cNvSpPr>
            <p:nvPr/>
          </p:nvSpPr>
          <p:spPr bwMode="auto">
            <a:xfrm>
              <a:off x="3078163" y="3928119"/>
              <a:ext cx="17462" cy="6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58"/>
            <p:cNvSpPr>
              <a:spLocks noChangeShapeType="1"/>
            </p:cNvSpPr>
            <p:nvPr/>
          </p:nvSpPr>
          <p:spPr bwMode="auto">
            <a:xfrm>
              <a:off x="3119438" y="3940819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59"/>
            <p:cNvSpPr>
              <a:spLocks noChangeShapeType="1"/>
            </p:cNvSpPr>
            <p:nvPr/>
          </p:nvSpPr>
          <p:spPr bwMode="auto">
            <a:xfrm>
              <a:off x="3162300" y="3947169"/>
              <a:ext cx="19050" cy="6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60"/>
            <p:cNvSpPr>
              <a:spLocks noChangeShapeType="1"/>
            </p:cNvSpPr>
            <p:nvPr/>
          </p:nvSpPr>
          <p:spPr bwMode="auto">
            <a:xfrm>
              <a:off x="3205163" y="3955107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61"/>
            <p:cNvSpPr>
              <a:spLocks noChangeShapeType="1"/>
            </p:cNvSpPr>
            <p:nvPr/>
          </p:nvSpPr>
          <p:spPr bwMode="auto">
            <a:xfrm>
              <a:off x="3248025" y="3964632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62"/>
            <p:cNvSpPr>
              <a:spLocks noChangeShapeType="1"/>
            </p:cNvSpPr>
            <p:nvPr/>
          </p:nvSpPr>
          <p:spPr bwMode="auto">
            <a:xfrm>
              <a:off x="3290888" y="3974157"/>
              <a:ext cx="17462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63"/>
            <p:cNvSpPr>
              <a:spLocks noChangeShapeType="1"/>
            </p:cNvSpPr>
            <p:nvPr/>
          </p:nvSpPr>
          <p:spPr bwMode="auto">
            <a:xfrm>
              <a:off x="3336925" y="3983682"/>
              <a:ext cx="17463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64"/>
            <p:cNvSpPr>
              <a:spLocks noChangeShapeType="1"/>
            </p:cNvSpPr>
            <p:nvPr/>
          </p:nvSpPr>
          <p:spPr bwMode="auto">
            <a:xfrm>
              <a:off x="3379788" y="3990032"/>
              <a:ext cx="17462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65"/>
            <p:cNvSpPr>
              <a:spLocks noChangeShapeType="1"/>
            </p:cNvSpPr>
            <p:nvPr/>
          </p:nvSpPr>
          <p:spPr bwMode="auto">
            <a:xfrm>
              <a:off x="3421063" y="3997969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66"/>
            <p:cNvSpPr>
              <a:spLocks noChangeShapeType="1"/>
            </p:cNvSpPr>
            <p:nvPr/>
          </p:nvSpPr>
          <p:spPr bwMode="auto">
            <a:xfrm>
              <a:off x="3463925" y="4007494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67"/>
            <p:cNvSpPr>
              <a:spLocks noChangeShapeType="1"/>
            </p:cNvSpPr>
            <p:nvPr/>
          </p:nvSpPr>
          <p:spPr bwMode="auto">
            <a:xfrm>
              <a:off x="3506788" y="4017019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68"/>
            <p:cNvSpPr>
              <a:spLocks noChangeShapeType="1"/>
            </p:cNvSpPr>
            <p:nvPr/>
          </p:nvSpPr>
          <p:spPr bwMode="auto">
            <a:xfrm>
              <a:off x="3549650" y="4023369"/>
              <a:ext cx="19050" cy="6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69"/>
            <p:cNvSpPr>
              <a:spLocks noChangeShapeType="1"/>
            </p:cNvSpPr>
            <p:nvPr/>
          </p:nvSpPr>
          <p:spPr bwMode="auto">
            <a:xfrm>
              <a:off x="3592513" y="4031307"/>
              <a:ext cx="17462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70"/>
            <p:cNvSpPr>
              <a:spLocks noChangeShapeType="1"/>
            </p:cNvSpPr>
            <p:nvPr/>
          </p:nvSpPr>
          <p:spPr bwMode="auto">
            <a:xfrm>
              <a:off x="3638550" y="4040832"/>
              <a:ext cx="17463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71"/>
            <p:cNvSpPr>
              <a:spLocks noChangeShapeType="1"/>
            </p:cNvSpPr>
            <p:nvPr/>
          </p:nvSpPr>
          <p:spPr bwMode="auto">
            <a:xfrm>
              <a:off x="3681413" y="4044007"/>
              <a:ext cx="17462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72"/>
            <p:cNvSpPr>
              <a:spLocks noChangeShapeType="1"/>
            </p:cNvSpPr>
            <p:nvPr/>
          </p:nvSpPr>
          <p:spPr bwMode="auto">
            <a:xfrm>
              <a:off x="3724275" y="4050357"/>
              <a:ext cx="17463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73"/>
            <p:cNvSpPr>
              <a:spLocks noChangeShapeType="1"/>
            </p:cNvSpPr>
            <p:nvPr/>
          </p:nvSpPr>
          <p:spPr bwMode="auto">
            <a:xfrm>
              <a:off x="3765550" y="4056707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74"/>
            <p:cNvSpPr>
              <a:spLocks noChangeShapeType="1"/>
            </p:cNvSpPr>
            <p:nvPr/>
          </p:nvSpPr>
          <p:spPr bwMode="auto">
            <a:xfrm>
              <a:off x="3811588" y="4063057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75"/>
            <p:cNvSpPr>
              <a:spLocks noChangeShapeType="1"/>
            </p:cNvSpPr>
            <p:nvPr/>
          </p:nvSpPr>
          <p:spPr bwMode="auto">
            <a:xfrm>
              <a:off x="3854450" y="4067819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76"/>
            <p:cNvSpPr>
              <a:spLocks noChangeShapeType="1"/>
            </p:cNvSpPr>
            <p:nvPr/>
          </p:nvSpPr>
          <p:spPr bwMode="auto">
            <a:xfrm>
              <a:off x="3897313" y="4074169"/>
              <a:ext cx="17462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77"/>
            <p:cNvSpPr>
              <a:spLocks noChangeShapeType="1"/>
            </p:cNvSpPr>
            <p:nvPr/>
          </p:nvSpPr>
          <p:spPr bwMode="auto">
            <a:xfrm>
              <a:off x="3940175" y="4080519"/>
              <a:ext cx="17463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78"/>
            <p:cNvSpPr>
              <a:spLocks noChangeShapeType="1"/>
            </p:cNvSpPr>
            <p:nvPr/>
          </p:nvSpPr>
          <p:spPr bwMode="auto">
            <a:xfrm>
              <a:off x="3986213" y="4086869"/>
              <a:ext cx="17462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79"/>
            <p:cNvSpPr>
              <a:spLocks noChangeShapeType="1"/>
            </p:cNvSpPr>
            <p:nvPr/>
          </p:nvSpPr>
          <p:spPr bwMode="auto">
            <a:xfrm>
              <a:off x="4027488" y="4093219"/>
              <a:ext cx="19050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80"/>
            <p:cNvSpPr>
              <a:spLocks noChangeShapeType="1"/>
            </p:cNvSpPr>
            <p:nvPr/>
          </p:nvSpPr>
          <p:spPr bwMode="auto">
            <a:xfrm>
              <a:off x="4070350" y="4099569"/>
              <a:ext cx="19050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81"/>
            <p:cNvSpPr>
              <a:spLocks noChangeShapeType="1"/>
            </p:cNvSpPr>
            <p:nvPr/>
          </p:nvSpPr>
          <p:spPr bwMode="auto">
            <a:xfrm>
              <a:off x="4113213" y="4102744"/>
              <a:ext cx="19050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82"/>
            <p:cNvSpPr>
              <a:spLocks noChangeShapeType="1"/>
            </p:cNvSpPr>
            <p:nvPr/>
          </p:nvSpPr>
          <p:spPr bwMode="auto">
            <a:xfrm>
              <a:off x="4159250" y="4107507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83"/>
            <p:cNvSpPr>
              <a:spLocks noChangeShapeType="1"/>
            </p:cNvSpPr>
            <p:nvPr/>
          </p:nvSpPr>
          <p:spPr bwMode="auto">
            <a:xfrm>
              <a:off x="4202113" y="4113857"/>
              <a:ext cx="17462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Line 84"/>
            <p:cNvSpPr>
              <a:spLocks noChangeShapeType="1"/>
            </p:cNvSpPr>
            <p:nvPr/>
          </p:nvSpPr>
          <p:spPr bwMode="auto">
            <a:xfrm>
              <a:off x="4244975" y="4120207"/>
              <a:ext cx="17463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85"/>
            <p:cNvSpPr>
              <a:spLocks noChangeShapeType="1"/>
            </p:cNvSpPr>
            <p:nvPr/>
          </p:nvSpPr>
          <p:spPr bwMode="auto">
            <a:xfrm>
              <a:off x="4287838" y="4126557"/>
              <a:ext cx="17462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86"/>
            <p:cNvSpPr>
              <a:spLocks noChangeShapeType="1"/>
            </p:cNvSpPr>
            <p:nvPr/>
          </p:nvSpPr>
          <p:spPr bwMode="auto">
            <a:xfrm>
              <a:off x="4332288" y="4132907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87"/>
            <p:cNvSpPr>
              <a:spLocks noChangeShapeType="1"/>
            </p:cNvSpPr>
            <p:nvPr/>
          </p:nvSpPr>
          <p:spPr bwMode="auto">
            <a:xfrm>
              <a:off x="4375150" y="4139257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Line 88"/>
            <p:cNvSpPr>
              <a:spLocks noChangeShapeType="1"/>
            </p:cNvSpPr>
            <p:nvPr/>
          </p:nvSpPr>
          <p:spPr bwMode="auto">
            <a:xfrm>
              <a:off x="4418013" y="4144019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89"/>
            <p:cNvSpPr>
              <a:spLocks noChangeShapeType="1"/>
            </p:cNvSpPr>
            <p:nvPr/>
          </p:nvSpPr>
          <p:spPr bwMode="auto">
            <a:xfrm>
              <a:off x="4464050" y="4150369"/>
              <a:ext cx="15875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Line 90"/>
            <p:cNvSpPr>
              <a:spLocks noChangeShapeType="1"/>
            </p:cNvSpPr>
            <p:nvPr/>
          </p:nvSpPr>
          <p:spPr bwMode="auto">
            <a:xfrm>
              <a:off x="4506913" y="4156719"/>
              <a:ext cx="17462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91"/>
            <p:cNvSpPr>
              <a:spLocks noChangeShapeType="1"/>
            </p:cNvSpPr>
            <p:nvPr/>
          </p:nvSpPr>
          <p:spPr bwMode="auto">
            <a:xfrm>
              <a:off x="4549775" y="4163069"/>
              <a:ext cx="17463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92"/>
            <p:cNvSpPr>
              <a:spLocks noChangeShapeType="1"/>
            </p:cNvSpPr>
            <p:nvPr/>
          </p:nvSpPr>
          <p:spPr bwMode="auto">
            <a:xfrm>
              <a:off x="4592638" y="4169419"/>
              <a:ext cx="17462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Line 93"/>
            <p:cNvSpPr>
              <a:spLocks noChangeShapeType="1"/>
            </p:cNvSpPr>
            <p:nvPr/>
          </p:nvSpPr>
          <p:spPr bwMode="auto">
            <a:xfrm>
              <a:off x="4637088" y="4172594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Line 94"/>
            <p:cNvSpPr>
              <a:spLocks noChangeShapeType="1"/>
            </p:cNvSpPr>
            <p:nvPr/>
          </p:nvSpPr>
          <p:spPr bwMode="auto">
            <a:xfrm>
              <a:off x="4679950" y="4178944"/>
              <a:ext cx="19050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Line 95"/>
            <p:cNvSpPr>
              <a:spLocks noChangeShapeType="1"/>
            </p:cNvSpPr>
            <p:nvPr/>
          </p:nvSpPr>
          <p:spPr bwMode="auto">
            <a:xfrm>
              <a:off x="4722813" y="4180532"/>
              <a:ext cx="19050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Line 96"/>
            <p:cNvSpPr>
              <a:spLocks noChangeShapeType="1"/>
            </p:cNvSpPr>
            <p:nvPr/>
          </p:nvSpPr>
          <p:spPr bwMode="auto">
            <a:xfrm>
              <a:off x="4768850" y="4183707"/>
              <a:ext cx="17463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Line 97"/>
            <p:cNvSpPr>
              <a:spLocks noChangeShapeType="1"/>
            </p:cNvSpPr>
            <p:nvPr/>
          </p:nvSpPr>
          <p:spPr bwMode="auto">
            <a:xfrm>
              <a:off x="4811713" y="4186882"/>
              <a:ext cx="17462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Line 98"/>
            <p:cNvSpPr>
              <a:spLocks noChangeShapeType="1"/>
            </p:cNvSpPr>
            <p:nvPr/>
          </p:nvSpPr>
          <p:spPr bwMode="auto">
            <a:xfrm>
              <a:off x="4854575" y="4190057"/>
              <a:ext cx="17463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Line 99"/>
            <p:cNvSpPr>
              <a:spLocks noChangeShapeType="1"/>
            </p:cNvSpPr>
            <p:nvPr/>
          </p:nvSpPr>
          <p:spPr bwMode="auto">
            <a:xfrm>
              <a:off x="4899025" y="4193232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Line 100"/>
            <p:cNvSpPr>
              <a:spLocks noChangeShapeType="1"/>
            </p:cNvSpPr>
            <p:nvPr/>
          </p:nvSpPr>
          <p:spPr bwMode="auto">
            <a:xfrm>
              <a:off x="4941888" y="4199582"/>
              <a:ext cx="19050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Line 101"/>
            <p:cNvSpPr>
              <a:spLocks noChangeShapeType="1"/>
            </p:cNvSpPr>
            <p:nvPr/>
          </p:nvSpPr>
          <p:spPr bwMode="auto">
            <a:xfrm>
              <a:off x="4984750" y="4202757"/>
              <a:ext cx="19050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Line 102"/>
            <p:cNvSpPr>
              <a:spLocks noChangeShapeType="1"/>
            </p:cNvSpPr>
            <p:nvPr/>
          </p:nvSpPr>
          <p:spPr bwMode="auto">
            <a:xfrm>
              <a:off x="5030788" y="4205932"/>
              <a:ext cx="19050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Line 103"/>
            <p:cNvSpPr>
              <a:spLocks noChangeShapeType="1"/>
            </p:cNvSpPr>
            <p:nvPr/>
          </p:nvSpPr>
          <p:spPr bwMode="auto">
            <a:xfrm>
              <a:off x="5073650" y="4209107"/>
              <a:ext cx="17463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Line 104"/>
            <p:cNvSpPr>
              <a:spLocks noChangeShapeType="1"/>
            </p:cNvSpPr>
            <p:nvPr/>
          </p:nvSpPr>
          <p:spPr bwMode="auto">
            <a:xfrm>
              <a:off x="5116513" y="4212282"/>
              <a:ext cx="17462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Line 105"/>
            <p:cNvSpPr>
              <a:spLocks noChangeShapeType="1"/>
            </p:cNvSpPr>
            <p:nvPr/>
          </p:nvSpPr>
          <p:spPr bwMode="auto">
            <a:xfrm>
              <a:off x="5162550" y="4215457"/>
              <a:ext cx="14288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Line 106"/>
            <p:cNvSpPr>
              <a:spLocks noChangeShapeType="1"/>
            </p:cNvSpPr>
            <p:nvPr/>
          </p:nvSpPr>
          <p:spPr bwMode="auto">
            <a:xfrm>
              <a:off x="5203825" y="4220219"/>
              <a:ext cx="19050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Line 107"/>
            <p:cNvSpPr>
              <a:spLocks noChangeShapeType="1"/>
            </p:cNvSpPr>
            <p:nvPr/>
          </p:nvSpPr>
          <p:spPr bwMode="auto">
            <a:xfrm>
              <a:off x="5246688" y="4223394"/>
              <a:ext cx="19050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Line 108"/>
            <p:cNvSpPr>
              <a:spLocks noChangeShapeType="1"/>
            </p:cNvSpPr>
            <p:nvPr/>
          </p:nvSpPr>
          <p:spPr bwMode="auto">
            <a:xfrm>
              <a:off x="5292725" y="4226569"/>
              <a:ext cx="19050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Line 109"/>
            <p:cNvSpPr>
              <a:spLocks noChangeShapeType="1"/>
            </p:cNvSpPr>
            <p:nvPr/>
          </p:nvSpPr>
          <p:spPr bwMode="auto">
            <a:xfrm>
              <a:off x="5335588" y="4229744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Line 110"/>
            <p:cNvSpPr>
              <a:spLocks noChangeShapeType="1"/>
            </p:cNvSpPr>
            <p:nvPr/>
          </p:nvSpPr>
          <p:spPr bwMode="auto">
            <a:xfrm>
              <a:off x="5378450" y="4232919"/>
              <a:ext cx="17463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Line 111"/>
            <p:cNvSpPr>
              <a:spLocks noChangeShapeType="1"/>
            </p:cNvSpPr>
            <p:nvPr/>
          </p:nvSpPr>
          <p:spPr bwMode="auto">
            <a:xfrm>
              <a:off x="5424488" y="4236094"/>
              <a:ext cx="14287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Line 112"/>
            <p:cNvSpPr>
              <a:spLocks noChangeShapeType="1"/>
            </p:cNvSpPr>
            <p:nvPr/>
          </p:nvSpPr>
          <p:spPr bwMode="auto">
            <a:xfrm>
              <a:off x="5467350" y="4242444"/>
              <a:ext cx="17463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Line 113"/>
            <p:cNvSpPr>
              <a:spLocks noChangeShapeType="1"/>
            </p:cNvSpPr>
            <p:nvPr/>
          </p:nvSpPr>
          <p:spPr bwMode="auto">
            <a:xfrm>
              <a:off x="5508625" y="4245619"/>
              <a:ext cx="19050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Line 114"/>
            <p:cNvSpPr>
              <a:spLocks noChangeShapeType="1"/>
            </p:cNvSpPr>
            <p:nvPr/>
          </p:nvSpPr>
          <p:spPr bwMode="auto">
            <a:xfrm>
              <a:off x="5554663" y="4248794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Line 115"/>
            <p:cNvSpPr>
              <a:spLocks noChangeShapeType="1"/>
            </p:cNvSpPr>
            <p:nvPr/>
          </p:nvSpPr>
          <p:spPr bwMode="auto">
            <a:xfrm>
              <a:off x="5597525" y="4251969"/>
              <a:ext cx="19050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Line 116"/>
            <p:cNvSpPr>
              <a:spLocks noChangeShapeType="1"/>
            </p:cNvSpPr>
            <p:nvPr/>
          </p:nvSpPr>
          <p:spPr bwMode="auto">
            <a:xfrm>
              <a:off x="5640388" y="4255144"/>
              <a:ext cx="9525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5" name="Freeform 117"/>
          <p:cNvSpPr>
            <a:spLocks/>
          </p:cNvSpPr>
          <p:nvPr/>
        </p:nvSpPr>
        <p:spPr bwMode="auto">
          <a:xfrm>
            <a:off x="1584325" y="3255019"/>
            <a:ext cx="4065588" cy="1252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" y="285"/>
              </a:cxn>
              <a:cxn ang="0">
                <a:pos x="167" y="357"/>
              </a:cxn>
              <a:cxn ang="0">
                <a:pos x="333" y="373"/>
              </a:cxn>
              <a:cxn ang="0">
                <a:pos x="500" y="379"/>
              </a:cxn>
              <a:cxn ang="0">
                <a:pos x="667" y="383"/>
              </a:cxn>
              <a:cxn ang="0">
                <a:pos x="1000" y="393"/>
              </a:cxn>
              <a:cxn ang="0">
                <a:pos x="1334" y="411"/>
              </a:cxn>
            </a:cxnLst>
            <a:rect l="0" t="0" r="r" b="b"/>
            <a:pathLst>
              <a:path w="1334" h="411">
                <a:moveTo>
                  <a:pt x="0" y="0"/>
                </a:moveTo>
                <a:lnTo>
                  <a:pt x="56" y="285"/>
                </a:lnTo>
                <a:lnTo>
                  <a:pt x="167" y="357"/>
                </a:lnTo>
                <a:lnTo>
                  <a:pt x="333" y="373"/>
                </a:lnTo>
                <a:lnTo>
                  <a:pt x="500" y="379"/>
                </a:lnTo>
                <a:lnTo>
                  <a:pt x="667" y="383"/>
                </a:lnTo>
                <a:lnTo>
                  <a:pt x="1000" y="393"/>
                </a:lnTo>
                <a:lnTo>
                  <a:pt x="1334" y="411"/>
                </a:lnTo>
              </a:path>
            </a:pathLst>
          </a:custGeom>
          <a:noFill/>
          <a:ln w="1905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8" name="Line 120"/>
          <p:cNvSpPr>
            <a:spLocks noChangeShapeType="1"/>
          </p:cNvSpPr>
          <p:nvPr/>
        </p:nvSpPr>
        <p:spPr bwMode="auto">
          <a:xfrm flipV="1">
            <a:off x="1724025" y="3032769"/>
            <a:ext cx="30163" cy="365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77" name="Groupe 183"/>
          <p:cNvGrpSpPr/>
          <p:nvPr/>
        </p:nvGrpSpPr>
        <p:grpSpPr>
          <a:xfrm>
            <a:off x="1584325" y="2240607"/>
            <a:ext cx="4025900" cy="998537"/>
            <a:chOff x="1584325" y="2240607"/>
            <a:chExt cx="4025900" cy="998537"/>
          </a:xfrm>
        </p:grpSpPr>
        <p:sp>
          <p:nvSpPr>
            <p:cNvPr id="106" name="Line 118"/>
            <p:cNvSpPr>
              <a:spLocks noChangeShapeType="1"/>
            </p:cNvSpPr>
            <p:nvPr/>
          </p:nvSpPr>
          <p:spPr bwMode="auto">
            <a:xfrm flipV="1">
              <a:off x="1584325" y="3181994"/>
              <a:ext cx="46038" cy="5715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Line 119"/>
            <p:cNvSpPr>
              <a:spLocks noChangeShapeType="1"/>
            </p:cNvSpPr>
            <p:nvPr/>
          </p:nvSpPr>
          <p:spPr bwMode="auto">
            <a:xfrm flipV="1">
              <a:off x="1654175" y="3096269"/>
              <a:ext cx="46038" cy="5873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Line 121"/>
            <p:cNvSpPr>
              <a:spLocks noChangeShapeType="1"/>
            </p:cNvSpPr>
            <p:nvPr/>
          </p:nvSpPr>
          <p:spPr bwMode="auto">
            <a:xfrm flipV="1">
              <a:off x="1754188" y="3020069"/>
              <a:ext cx="22225" cy="1270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Line 122"/>
            <p:cNvSpPr>
              <a:spLocks noChangeShapeType="1"/>
            </p:cNvSpPr>
            <p:nvPr/>
          </p:nvSpPr>
          <p:spPr bwMode="auto">
            <a:xfrm flipV="1">
              <a:off x="1806575" y="2962919"/>
              <a:ext cx="60325" cy="3651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Line 123"/>
            <p:cNvSpPr>
              <a:spLocks noChangeShapeType="1"/>
            </p:cNvSpPr>
            <p:nvPr/>
          </p:nvSpPr>
          <p:spPr bwMode="auto">
            <a:xfrm flipV="1">
              <a:off x="1901825" y="2904182"/>
              <a:ext cx="60325" cy="39687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Line 124"/>
            <p:cNvSpPr>
              <a:spLocks noChangeShapeType="1"/>
            </p:cNvSpPr>
            <p:nvPr/>
          </p:nvSpPr>
          <p:spPr bwMode="auto">
            <a:xfrm flipV="1">
              <a:off x="1992313" y="2847032"/>
              <a:ext cx="63500" cy="39687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Line 125"/>
            <p:cNvSpPr>
              <a:spLocks noChangeShapeType="1"/>
            </p:cNvSpPr>
            <p:nvPr/>
          </p:nvSpPr>
          <p:spPr bwMode="auto">
            <a:xfrm flipV="1">
              <a:off x="2087563" y="2824807"/>
              <a:ext cx="6350" cy="317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Line 126"/>
            <p:cNvSpPr>
              <a:spLocks noChangeShapeType="1"/>
            </p:cNvSpPr>
            <p:nvPr/>
          </p:nvSpPr>
          <p:spPr bwMode="auto">
            <a:xfrm flipV="1">
              <a:off x="2093913" y="2804169"/>
              <a:ext cx="63500" cy="2063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Line 127"/>
            <p:cNvSpPr>
              <a:spLocks noChangeShapeType="1"/>
            </p:cNvSpPr>
            <p:nvPr/>
          </p:nvSpPr>
          <p:spPr bwMode="auto">
            <a:xfrm flipV="1">
              <a:off x="2190750" y="2770832"/>
              <a:ext cx="69850" cy="20637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Line 128"/>
            <p:cNvSpPr>
              <a:spLocks noChangeShapeType="1"/>
            </p:cNvSpPr>
            <p:nvPr/>
          </p:nvSpPr>
          <p:spPr bwMode="auto">
            <a:xfrm flipV="1">
              <a:off x="2293938" y="2737494"/>
              <a:ext cx="69850" cy="2063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Line 129"/>
            <p:cNvSpPr>
              <a:spLocks noChangeShapeType="1"/>
            </p:cNvSpPr>
            <p:nvPr/>
          </p:nvSpPr>
          <p:spPr bwMode="auto">
            <a:xfrm flipV="1">
              <a:off x="2397125" y="2700982"/>
              <a:ext cx="71438" cy="2381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Line 130"/>
            <p:cNvSpPr>
              <a:spLocks noChangeShapeType="1"/>
            </p:cNvSpPr>
            <p:nvPr/>
          </p:nvSpPr>
          <p:spPr bwMode="auto">
            <a:xfrm flipV="1">
              <a:off x="2501900" y="2667644"/>
              <a:ext cx="69850" cy="2381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Line 131"/>
            <p:cNvSpPr>
              <a:spLocks noChangeShapeType="1"/>
            </p:cNvSpPr>
            <p:nvPr/>
          </p:nvSpPr>
          <p:spPr bwMode="auto">
            <a:xfrm flipV="1">
              <a:off x="2608263" y="2642244"/>
              <a:ext cx="69850" cy="1587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Line 132"/>
            <p:cNvSpPr>
              <a:spLocks noChangeShapeType="1"/>
            </p:cNvSpPr>
            <p:nvPr/>
          </p:nvSpPr>
          <p:spPr bwMode="auto">
            <a:xfrm flipV="1">
              <a:off x="2714625" y="2618432"/>
              <a:ext cx="69850" cy="1587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Line 133"/>
            <p:cNvSpPr>
              <a:spLocks noChangeShapeType="1"/>
            </p:cNvSpPr>
            <p:nvPr/>
          </p:nvSpPr>
          <p:spPr bwMode="auto">
            <a:xfrm flipV="1">
              <a:off x="2820988" y="2596207"/>
              <a:ext cx="69850" cy="1587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Line 134"/>
            <p:cNvSpPr>
              <a:spLocks noChangeShapeType="1"/>
            </p:cNvSpPr>
            <p:nvPr/>
          </p:nvSpPr>
          <p:spPr bwMode="auto">
            <a:xfrm flipV="1">
              <a:off x="2928938" y="2572394"/>
              <a:ext cx="73025" cy="1587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Line 135"/>
            <p:cNvSpPr>
              <a:spLocks noChangeShapeType="1"/>
            </p:cNvSpPr>
            <p:nvPr/>
          </p:nvSpPr>
          <p:spPr bwMode="auto">
            <a:xfrm flipV="1">
              <a:off x="3035300" y="2551757"/>
              <a:ext cx="73025" cy="14287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Line 136"/>
            <p:cNvSpPr>
              <a:spLocks noChangeShapeType="1"/>
            </p:cNvSpPr>
            <p:nvPr/>
          </p:nvSpPr>
          <p:spPr bwMode="auto">
            <a:xfrm flipV="1">
              <a:off x="3144838" y="2532707"/>
              <a:ext cx="69850" cy="1270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Line 137"/>
            <p:cNvSpPr>
              <a:spLocks noChangeShapeType="1"/>
            </p:cNvSpPr>
            <p:nvPr/>
          </p:nvSpPr>
          <p:spPr bwMode="auto">
            <a:xfrm flipV="1">
              <a:off x="3251200" y="2515244"/>
              <a:ext cx="73025" cy="1111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Line 138"/>
            <p:cNvSpPr>
              <a:spLocks noChangeShapeType="1"/>
            </p:cNvSpPr>
            <p:nvPr/>
          </p:nvSpPr>
          <p:spPr bwMode="auto">
            <a:xfrm flipV="1">
              <a:off x="3360738" y="2499369"/>
              <a:ext cx="69850" cy="952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Line 139"/>
            <p:cNvSpPr>
              <a:spLocks noChangeShapeType="1"/>
            </p:cNvSpPr>
            <p:nvPr/>
          </p:nvSpPr>
          <p:spPr bwMode="auto">
            <a:xfrm flipV="1">
              <a:off x="3467100" y="2481907"/>
              <a:ext cx="73025" cy="11112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Line 140"/>
            <p:cNvSpPr>
              <a:spLocks noChangeShapeType="1"/>
            </p:cNvSpPr>
            <p:nvPr/>
          </p:nvSpPr>
          <p:spPr bwMode="auto">
            <a:xfrm flipV="1">
              <a:off x="3576638" y="2469207"/>
              <a:ext cx="39687" cy="635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Line 141"/>
            <p:cNvSpPr>
              <a:spLocks noChangeShapeType="1"/>
            </p:cNvSpPr>
            <p:nvPr/>
          </p:nvSpPr>
          <p:spPr bwMode="auto">
            <a:xfrm flipV="1">
              <a:off x="3616325" y="2466032"/>
              <a:ext cx="33338" cy="317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Line 142"/>
            <p:cNvSpPr>
              <a:spLocks noChangeShapeType="1"/>
            </p:cNvSpPr>
            <p:nvPr/>
          </p:nvSpPr>
          <p:spPr bwMode="auto">
            <a:xfrm flipV="1">
              <a:off x="3684588" y="2450157"/>
              <a:ext cx="73025" cy="952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Line 143"/>
            <p:cNvSpPr>
              <a:spLocks noChangeShapeType="1"/>
            </p:cNvSpPr>
            <p:nvPr/>
          </p:nvSpPr>
          <p:spPr bwMode="auto">
            <a:xfrm flipV="1">
              <a:off x="3794125" y="2439044"/>
              <a:ext cx="73025" cy="793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Line 144"/>
            <p:cNvSpPr>
              <a:spLocks noChangeShapeType="1"/>
            </p:cNvSpPr>
            <p:nvPr/>
          </p:nvSpPr>
          <p:spPr bwMode="auto">
            <a:xfrm flipV="1">
              <a:off x="3903663" y="2423169"/>
              <a:ext cx="73025" cy="952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Line 145"/>
            <p:cNvSpPr>
              <a:spLocks noChangeShapeType="1"/>
            </p:cNvSpPr>
            <p:nvPr/>
          </p:nvSpPr>
          <p:spPr bwMode="auto">
            <a:xfrm flipV="1">
              <a:off x="4013200" y="2410469"/>
              <a:ext cx="69850" cy="952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Line 146"/>
            <p:cNvSpPr>
              <a:spLocks noChangeShapeType="1"/>
            </p:cNvSpPr>
            <p:nvPr/>
          </p:nvSpPr>
          <p:spPr bwMode="auto">
            <a:xfrm flipV="1">
              <a:off x="4119563" y="2399357"/>
              <a:ext cx="73025" cy="635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Line 147"/>
            <p:cNvSpPr>
              <a:spLocks noChangeShapeType="1"/>
            </p:cNvSpPr>
            <p:nvPr/>
          </p:nvSpPr>
          <p:spPr bwMode="auto">
            <a:xfrm flipV="1">
              <a:off x="4229100" y="2383482"/>
              <a:ext cx="73025" cy="952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Line 148"/>
            <p:cNvSpPr>
              <a:spLocks noChangeShapeType="1"/>
            </p:cNvSpPr>
            <p:nvPr/>
          </p:nvSpPr>
          <p:spPr bwMode="auto">
            <a:xfrm flipV="1">
              <a:off x="4338638" y="2370782"/>
              <a:ext cx="69850" cy="952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Line 149"/>
            <p:cNvSpPr>
              <a:spLocks noChangeShapeType="1"/>
            </p:cNvSpPr>
            <p:nvPr/>
          </p:nvSpPr>
          <p:spPr bwMode="auto">
            <a:xfrm flipV="1">
              <a:off x="4445000" y="2356494"/>
              <a:ext cx="74613" cy="952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Line 150"/>
            <p:cNvSpPr>
              <a:spLocks noChangeShapeType="1"/>
            </p:cNvSpPr>
            <p:nvPr/>
          </p:nvSpPr>
          <p:spPr bwMode="auto">
            <a:xfrm flipV="1">
              <a:off x="4556125" y="2343794"/>
              <a:ext cx="73025" cy="952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Line 151"/>
            <p:cNvSpPr>
              <a:spLocks noChangeShapeType="1"/>
            </p:cNvSpPr>
            <p:nvPr/>
          </p:nvSpPr>
          <p:spPr bwMode="auto">
            <a:xfrm flipV="1">
              <a:off x="4665663" y="2332682"/>
              <a:ext cx="73025" cy="7937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Line 152"/>
            <p:cNvSpPr>
              <a:spLocks noChangeShapeType="1"/>
            </p:cNvSpPr>
            <p:nvPr/>
          </p:nvSpPr>
          <p:spPr bwMode="auto">
            <a:xfrm flipV="1">
              <a:off x="4772025" y="2319982"/>
              <a:ext cx="73025" cy="952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Line 153"/>
            <p:cNvSpPr>
              <a:spLocks noChangeShapeType="1"/>
            </p:cNvSpPr>
            <p:nvPr/>
          </p:nvSpPr>
          <p:spPr bwMode="auto">
            <a:xfrm flipV="1">
              <a:off x="4881563" y="2310457"/>
              <a:ext cx="73025" cy="635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Line 154"/>
            <p:cNvSpPr>
              <a:spLocks noChangeShapeType="1"/>
            </p:cNvSpPr>
            <p:nvPr/>
          </p:nvSpPr>
          <p:spPr bwMode="auto">
            <a:xfrm flipV="1">
              <a:off x="4991100" y="2297757"/>
              <a:ext cx="73025" cy="635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Line 155"/>
            <p:cNvSpPr>
              <a:spLocks noChangeShapeType="1"/>
            </p:cNvSpPr>
            <p:nvPr/>
          </p:nvSpPr>
          <p:spPr bwMode="auto">
            <a:xfrm flipV="1">
              <a:off x="5100638" y="2286644"/>
              <a:ext cx="73025" cy="793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Line 156"/>
            <p:cNvSpPr>
              <a:spLocks noChangeShapeType="1"/>
            </p:cNvSpPr>
            <p:nvPr/>
          </p:nvSpPr>
          <p:spPr bwMode="auto">
            <a:xfrm flipV="1">
              <a:off x="5210175" y="2277119"/>
              <a:ext cx="69850" cy="635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Line 157"/>
            <p:cNvSpPr>
              <a:spLocks noChangeShapeType="1"/>
            </p:cNvSpPr>
            <p:nvPr/>
          </p:nvSpPr>
          <p:spPr bwMode="auto">
            <a:xfrm flipV="1">
              <a:off x="5316538" y="2264419"/>
              <a:ext cx="74612" cy="635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Line 158"/>
            <p:cNvSpPr>
              <a:spLocks noChangeShapeType="1"/>
            </p:cNvSpPr>
            <p:nvPr/>
          </p:nvSpPr>
          <p:spPr bwMode="auto">
            <a:xfrm flipV="1">
              <a:off x="5427663" y="2253307"/>
              <a:ext cx="73025" cy="7937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Line 159"/>
            <p:cNvSpPr>
              <a:spLocks noChangeShapeType="1"/>
            </p:cNvSpPr>
            <p:nvPr/>
          </p:nvSpPr>
          <p:spPr bwMode="auto">
            <a:xfrm flipV="1">
              <a:off x="5537200" y="2240607"/>
              <a:ext cx="73025" cy="952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8" name="Line 160"/>
          <p:cNvSpPr>
            <a:spLocks noChangeShapeType="1"/>
          </p:cNvSpPr>
          <p:nvPr/>
        </p:nvSpPr>
        <p:spPr bwMode="auto">
          <a:xfrm>
            <a:off x="5646738" y="2237432"/>
            <a:ext cx="31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9" name="Line 161"/>
          <p:cNvSpPr>
            <a:spLocks noChangeShapeType="1"/>
          </p:cNvSpPr>
          <p:nvPr/>
        </p:nvSpPr>
        <p:spPr bwMode="auto">
          <a:xfrm flipV="1">
            <a:off x="1504950" y="1653232"/>
            <a:ext cx="1588" cy="31670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0" name="Line 162"/>
          <p:cNvSpPr>
            <a:spLocks noChangeShapeType="1"/>
          </p:cNvSpPr>
          <p:nvPr/>
        </p:nvSpPr>
        <p:spPr bwMode="auto">
          <a:xfrm flipH="1">
            <a:off x="1452563" y="4742507"/>
            <a:ext cx="523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1" name="Rectangle 163"/>
          <p:cNvSpPr>
            <a:spLocks noChangeArrowheads="1"/>
          </p:cNvSpPr>
          <p:nvPr/>
        </p:nvSpPr>
        <p:spPr bwMode="auto">
          <a:xfrm>
            <a:off x="1108521" y="4645669"/>
            <a:ext cx="28212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>
                <a:solidFill>
                  <a:srgbClr val="000000"/>
                </a:solidFill>
              </a:rPr>
              <a:t>-100</a:t>
            </a:r>
            <a:endParaRPr lang="it-IT" sz="1200"/>
          </a:p>
        </p:txBody>
      </p:sp>
      <p:sp>
        <p:nvSpPr>
          <p:cNvPr id="152" name="Line 164"/>
          <p:cNvSpPr>
            <a:spLocks noChangeShapeType="1"/>
          </p:cNvSpPr>
          <p:nvPr/>
        </p:nvSpPr>
        <p:spPr bwMode="auto">
          <a:xfrm flipH="1">
            <a:off x="1452563" y="3990032"/>
            <a:ext cx="523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" name="Rectangle 165"/>
          <p:cNvSpPr>
            <a:spLocks noChangeArrowheads="1"/>
          </p:cNvSpPr>
          <p:nvPr/>
        </p:nvSpPr>
        <p:spPr bwMode="auto">
          <a:xfrm>
            <a:off x="1187069" y="3893194"/>
            <a:ext cx="2035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>
                <a:solidFill>
                  <a:srgbClr val="000000"/>
                </a:solidFill>
              </a:rPr>
              <a:t>-50</a:t>
            </a:r>
            <a:endParaRPr lang="it-IT" sz="1200"/>
          </a:p>
        </p:txBody>
      </p:sp>
      <p:sp>
        <p:nvSpPr>
          <p:cNvPr id="154" name="Line 166"/>
          <p:cNvSpPr>
            <a:spLocks noChangeShapeType="1"/>
          </p:cNvSpPr>
          <p:nvPr/>
        </p:nvSpPr>
        <p:spPr bwMode="auto">
          <a:xfrm flipH="1">
            <a:off x="1452563" y="3237557"/>
            <a:ext cx="523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5" name="Rectangle 167"/>
          <p:cNvSpPr>
            <a:spLocks noChangeArrowheads="1"/>
          </p:cNvSpPr>
          <p:nvPr/>
        </p:nvSpPr>
        <p:spPr bwMode="auto">
          <a:xfrm>
            <a:off x="1312103" y="3143894"/>
            <a:ext cx="7854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>
                <a:solidFill>
                  <a:srgbClr val="000000"/>
                </a:solidFill>
              </a:rPr>
              <a:t>0</a:t>
            </a:r>
            <a:endParaRPr lang="it-IT" sz="1200"/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 flipH="1">
            <a:off x="1452563" y="2483494"/>
            <a:ext cx="523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7" name="Rectangle 169"/>
          <p:cNvSpPr>
            <a:spLocks noChangeArrowheads="1"/>
          </p:cNvSpPr>
          <p:nvPr/>
        </p:nvSpPr>
        <p:spPr bwMode="auto">
          <a:xfrm>
            <a:off x="1233556" y="2391419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>
                <a:solidFill>
                  <a:srgbClr val="000000"/>
                </a:solidFill>
              </a:rPr>
              <a:t>50</a:t>
            </a:r>
            <a:endParaRPr lang="it-IT" sz="1200"/>
          </a:p>
        </p:txBody>
      </p:sp>
      <p:sp>
        <p:nvSpPr>
          <p:cNvPr id="158" name="Line 170"/>
          <p:cNvSpPr>
            <a:spLocks noChangeShapeType="1"/>
          </p:cNvSpPr>
          <p:nvPr/>
        </p:nvSpPr>
        <p:spPr bwMode="auto">
          <a:xfrm flipH="1">
            <a:off x="1452563" y="1731019"/>
            <a:ext cx="523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9" name="Rectangle 171"/>
          <p:cNvSpPr>
            <a:spLocks noChangeArrowheads="1"/>
          </p:cNvSpPr>
          <p:nvPr/>
        </p:nvSpPr>
        <p:spPr bwMode="auto">
          <a:xfrm>
            <a:off x="1155009" y="1638944"/>
            <a:ext cx="2356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200">
                <a:solidFill>
                  <a:srgbClr val="000000"/>
                </a:solidFill>
              </a:rPr>
              <a:t>100</a:t>
            </a:r>
            <a:endParaRPr lang="it-IT" sz="1200"/>
          </a:p>
        </p:txBody>
      </p:sp>
      <p:sp>
        <p:nvSpPr>
          <p:cNvPr id="160" name="Line 173"/>
          <p:cNvSpPr>
            <a:spLocks noChangeShapeType="1"/>
          </p:cNvSpPr>
          <p:nvPr/>
        </p:nvSpPr>
        <p:spPr bwMode="auto">
          <a:xfrm>
            <a:off x="1504950" y="5417194"/>
            <a:ext cx="422433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1" name="Line 174"/>
          <p:cNvSpPr>
            <a:spLocks noChangeShapeType="1"/>
          </p:cNvSpPr>
          <p:nvPr/>
        </p:nvSpPr>
        <p:spPr bwMode="auto">
          <a:xfrm>
            <a:off x="1584325" y="5417194"/>
            <a:ext cx="1588" cy="523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2" name="Rectangle 175"/>
          <p:cNvSpPr>
            <a:spLocks noChangeArrowheads="1"/>
          </p:cNvSpPr>
          <p:nvPr/>
        </p:nvSpPr>
        <p:spPr bwMode="auto">
          <a:xfrm>
            <a:off x="1550988" y="5493394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>
                <a:solidFill>
                  <a:srgbClr val="000000"/>
                </a:solidFill>
              </a:rPr>
              <a:t>0</a:t>
            </a:r>
            <a:endParaRPr lang="it-IT"/>
          </a:p>
        </p:txBody>
      </p:sp>
      <p:sp>
        <p:nvSpPr>
          <p:cNvPr id="163" name="Line 176"/>
          <p:cNvSpPr>
            <a:spLocks noChangeShapeType="1"/>
          </p:cNvSpPr>
          <p:nvPr/>
        </p:nvSpPr>
        <p:spPr bwMode="auto">
          <a:xfrm>
            <a:off x="2598738" y="5417194"/>
            <a:ext cx="1587" cy="523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" name="Rectangle 177"/>
          <p:cNvSpPr>
            <a:spLocks noChangeArrowheads="1"/>
          </p:cNvSpPr>
          <p:nvPr/>
        </p:nvSpPr>
        <p:spPr bwMode="auto">
          <a:xfrm>
            <a:off x="2565400" y="5493394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>
                <a:solidFill>
                  <a:srgbClr val="000000"/>
                </a:solidFill>
              </a:rPr>
              <a:t>6</a:t>
            </a:r>
            <a:endParaRPr lang="it-IT"/>
          </a:p>
        </p:txBody>
      </p:sp>
      <p:sp>
        <p:nvSpPr>
          <p:cNvPr id="165" name="Line 178"/>
          <p:cNvSpPr>
            <a:spLocks noChangeShapeType="1"/>
          </p:cNvSpPr>
          <p:nvPr/>
        </p:nvSpPr>
        <p:spPr bwMode="auto">
          <a:xfrm>
            <a:off x="3616325" y="5417194"/>
            <a:ext cx="1588" cy="523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" name="Rectangle 179"/>
          <p:cNvSpPr>
            <a:spLocks noChangeArrowheads="1"/>
          </p:cNvSpPr>
          <p:nvPr/>
        </p:nvSpPr>
        <p:spPr bwMode="auto">
          <a:xfrm>
            <a:off x="3546475" y="5493394"/>
            <a:ext cx="13144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>
                <a:solidFill>
                  <a:srgbClr val="000000"/>
                </a:solidFill>
              </a:rPr>
              <a:t>12</a:t>
            </a:r>
            <a:endParaRPr lang="it-IT"/>
          </a:p>
        </p:txBody>
      </p:sp>
      <p:sp>
        <p:nvSpPr>
          <p:cNvPr id="167" name="Line 180"/>
          <p:cNvSpPr>
            <a:spLocks noChangeShapeType="1"/>
          </p:cNvSpPr>
          <p:nvPr/>
        </p:nvSpPr>
        <p:spPr bwMode="auto">
          <a:xfrm>
            <a:off x="4632325" y="5417194"/>
            <a:ext cx="1588" cy="523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" name="Rectangle 181"/>
          <p:cNvSpPr>
            <a:spLocks noChangeArrowheads="1"/>
          </p:cNvSpPr>
          <p:nvPr/>
        </p:nvSpPr>
        <p:spPr bwMode="auto">
          <a:xfrm>
            <a:off x="4560888" y="5493394"/>
            <a:ext cx="13144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>
                <a:solidFill>
                  <a:srgbClr val="000000"/>
                </a:solidFill>
              </a:rPr>
              <a:t>18</a:t>
            </a:r>
            <a:endParaRPr lang="it-IT"/>
          </a:p>
        </p:txBody>
      </p:sp>
      <p:sp>
        <p:nvSpPr>
          <p:cNvPr id="169" name="Line 182"/>
          <p:cNvSpPr>
            <a:spLocks noChangeShapeType="1"/>
          </p:cNvSpPr>
          <p:nvPr/>
        </p:nvSpPr>
        <p:spPr bwMode="auto">
          <a:xfrm>
            <a:off x="5649913" y="5417194"/>
            <a:ext cx="1587" cy="523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0" name="Rectangle 183"/>
          <p:cNvSpPr>
            <a:spLocks noChangeArrowheads="1"/>
          </p:cNvSpPr>
          <p:nvPr/>
        </p:nvSpPr>
        <p:spPr bwMode="auto">
          <a:xfrm>
            <a:off x="5580063" y="5493394"/>
            <a:ext cx="13144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>
                <a:solidFill>
                  <a:srgbClr val="000000"/>
                </a:solidFill>
              </a:rPr>
              <a:t>24</a:t>
            </a:r>
            <a:endParaRPr lang="it-IT"/>
          </a:p>
        </p:txBody>
      </p:sp>
      <p:sp>
        <p:nvSpPr>
          <p:cNvPr id="171" name="Line 184"/>
          <p:cNvSpPr>
            <a:spLocks noChangeShapeType="1"/>
          </p:cNvSpPr>
          <p:nvPr/>
        </p:nvSpPr>
        <p:spPr bwMode="auto">
          <a:xfrm>
            <a:off x="1754188" y="5417194"/>
            <a:ext cx="1587" cy="523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2" name="Rectangle 185"/>
          <p:cNvSpPr>
            <a:spLocks noChangeArrowheads="1"/>
          </p:cNvSpPr>
          <p:nvPr/>
        </p:nvSpPr>
        <p:spPr bwMode="auto">
          <a:xfrm>
            <a:off x="1720850" y="5493394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>
                <a:solidFill>
                  <a:srgbClr val="000000"/>
                </a:solidFill>
              </a:rPr>
              <a:t>1</a:t>
            </a:r>
            <a:endParaRPr lang="it-IT"/>
          </a:p>
        </p:txBody>
      </p:sp>
      <p:sp>
        <p:nvSpPr>
          <p:cNvPr id="173" name="Line 186"/>
          <p:cNvSpPr>
            <a:spLocks noChangeShapeType="1"/>
          </p:cNvSpPr>
          <p:nvPr/>
        </p:nvSpPr>
        <p:spPr bwMode="auto">
          <a:xfrm>
            <a:off x="2093913" y="5417194"/>
            <a:ext cx="1587" cy="523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" name="Rectangle 187"/>
          <p:cNvSpPr>
            <a:spLocks noChangeArrowheads="1"/>
          </p:cNvSpPr>
          <p:nvPr/>
        </p:nvSpPr>
        <p:spPr bwMode="auto">
          <a:xfrm>
            <a:off x="2058988" y="5493394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>
                <a:solidFill>
                  <a:srgbClr val="000000"/>
                </a:solidFill>
              </a:rPr>
              <a:t>3</a:t>
            </a:r>
            <a:endParaRPr lang="it-IT"/>
          </a:p>
        </p:txBody>
      </p:sp>
      <p:sp>
        <p:nvSpPr>
          <p:cNvPr id="175" name="Line 188"/>
          <p:cNvSpPr>
            <a:spLocks noChangeShapeType="1"/>
          </p:cNvSpPr>
          <p:nvPr/>
        </p:nvSpPr>
        <p:spPr bwMode="auto">
          <a:xfrm>
            <a:off x="3108325" y="5417194"/>
            <a:ext cx="1588" cy="523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" name="Rectangle 189"/>
          <p:cNvSpPr>
            <a:spLocks noChangeArrowheads="1"/>
          </p:cNvSpPr>
          <p:nvPr/>
        </p:nvSpPr>
        <p:spPr bwMode="auto">
          <a:xfrm>
            <a:off x="3074988" y="5493394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>
                <a:solidFill>
                  <a:srgbClr val="000000"/>
                </a:solidFill>
              </a:rPr>
              <a:t>9</a:t>
            </a:r>
            <a:endParaRPr lang="it-IT"/>
          </a:p>
        </p:txBody>
      </p:sp>
      <p:sp>
        <p:nvSpPr>
          <p:cNvPr id="178" name="Rectangle 257"/>
          <p:cNvSpPr>
            <a:spLocks noChangeArrowheads="1"/>
          </p:cNvSpPr>
          <p:nvPr/>
        </p:nvSpPr>
        <p:spPr bwMode="auto">
          <a:xfrm>
            <a:off x="3700691" y="5733256"/>
            <a:ext cx="4728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it-IT" b="1" dirty="0" smtClean="0">
                <a:solidFill>
                  <a:srgbClr val="000000"/>
                </a:solidFill>
              </a:rPr>
              <a:t>Mois</a:t>
            </a:r>
            <a:endParaRPr lang="it-IT" b="1" dirty="0"/>
          </a:p>
        </p:txBody>
      </p:sp>
      <p:sp>
        <p:nvSpPr>
          <p:cNvPr id="179" name="Text Box 258"/>
          <p:cNvSpPr txBox="1">
            <a:spLocks noChangeArrowheads="1"/>
          </p:cNvSpPr>
          <p:nvPr/>
        </p:nvSpPr>
        <p:spPr bwMode="auto">
          <a:xfrm>
            <a:off x="4876800" y="4578994"/>
            <a:ext cx="44432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rgbClr val="00B050"/>
                </a:solidFill>
              </a:rPr>
              <a:t>Anticorps anti- PLA</a:t>
            </a:r>
            <a:r>
              <a:rPr lang="it-IT" sz="1600" b="1" baseline="-25000" dirty="0" smtClean="0">
                <a:solidFill>
                  <a:srgbClr val="00B050"/>
                </a:solidFill>
              </a:rPr>
              <a:t>2</a:t>
            </a:r>
            <a:r>
              <a:rPr lang="it-IT" sz="1600" b="1" dirty="0" smtClean="0">
                <a:solidFill>
                  <a:srgbClr val="00B050"/>
                </a:solidFill>
              </a:rPr>
              <a:t>R</a:t>
            </a:r>
            <a:endParaRPr lang="it-IT" sz="1600" b="1" dirty="0">
              <a:solidFill>
                <a:srgbClr val="00B050"/>
              </a:solidFill>
            </a:endParaRPr>
          </a:p>
          <a:p>
            <a:r>
              <a:rPr lang="it-IT" sz="1600" dirty="0">
                <a:solidFill>
                  <a:srgbClr val="00B050"/>
                </a:solidFill>
              </a:rPr>
              <a:t>Y = -77.926+0.770*(X^-2-.975)-0.404*(X^3-1.038)</a:t>
            </a:r>
          </a:p>
          <a:p>
            <a:r>
              <a:rPr lang="sv-SE" sz="1600" b="1" dirty="0" smtClean="0">
                <a:solidFill>
                  <a:srgbClr val="00B050"/>
                </a:solidFill>
              </a:rPr>
              <a:t>Temps de décroissance </a:t>
            </a:r>
            <a:r>
              <a:rPr lang="sv-SE" sz="1600" b="1" dirty="0">
                <a:solidFill>
                  <a:srgbClr val="00B050"/>
                </a:solidFill>
              </a:rPr>
              <a:t>50% </a:t>
            </a:r>
            <a:r>
              <a:rPr lang="sv-SE" sz="1600" b="1" dirty="0" smtClean="0">
                <a:solidFill>
                  <a:srgbClr val="00B050"/>
                </a:solidFill>
              </a:rPr>
              <a:t> </a:t>
            </a:r>
            <a:r>
              <a:rPr lang="sv-SE" sz="1600" b="1" dirty="0">
                <a:solidFill>
                  <a:srgbClr val="00B050"/>
                </a:solidFill>
              </a:rPr>
              <a:t>= </a:t>
            </a:r>
            <a:r>
              <a:rPr lang="sv-SE" sz="1600" b="1" dirty="0" smtClean="0">
                <a:solidFill>
                  <a:srgbClr val="00B050"/>
                </a:solidFill>
              </a:rPr>
              <a:t>0,65 mois</a:t>
            </a:r>
            <a:endParaRPr lang="it-IT" sz="1600" b="1" dirty="0">
              <a:solidFill>
                <a:srgbClr val="00B050"/>
              </a:solidFill>
            </a:endParaRPr>
          </a:p>
        </p:txBody>
      </p:sp>
      <p:sp>
        <p:nvSpPr>
          <p:cNvPr id="180" name="Text Box 259"/>
          <p:cNvSpPr txBox="1">
            <a:spLocks noChangeArrowheads="1"/>
          </p:cNvSpPr>
          <p:nvPr/>
        </p:nvSpPr>
        <p:spPr bwMode="auto">
          <a:xfrm>
            <a:off x="4644008" y="3356992"/>
            <a:ext cx="4597862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Protéinurie des 24 h</a:t>
            </a:r>
            <a:endParaRPr lang="it-IT" sz="1600" b="1" dirty="0">
              <a:solidFill>
                <a:srgbClr val="FF0000"/>
              </a:solidFill>
            </a:endParaRPr>
          </a:p>
          <a:p>
            <a:r>
              <a:rPr lang="it-IT" sz="1600" dirty="0">
                <a:solidFill>
                  <a:srgbClr val="FF0000"/>
                </a:solidFill>
              </a:rPr>
              <a:t>Y = -46.89-99.379*(X^0.5-1.006)+24.376*(X-1.0125)</a:t>
            </a:r>
          </a:p>
          <a:p>
            <a:r>
              <a:rPr lang="sv-SE" sz="1600" b="1" dirty="0" smtClean="0">
                <a:solidFill>
                  <a:srgbClr val="FF0000"/>
                </a:solidFill>
              </a:rPr>
              <a:t>Temps de décroissance 50</a:t>
            </a:r>
            <a:r>
              <a:rPr lang="sv-SE" sz="1600" b="1" dirty="0">
                <a:solidFill>
                  <a:srgbClr val="FF0000"/>
                </a:solidFill>
              </a:rPr>
              <a:t>% </a:t>
            </a:r>
            <a:r>
              <a:rPr lang="sv-SE" sz="1600" b="1" dirty="0" smtClean="0">
                <a:solidFill>
                  <a:srgbClr val="FF0000"/>
                </a:solidFill>
              </a:rPr>
              <a:t>= 10,5 mois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81" name="Text Box 260"/>
          <p:cNvSpPr txBox="1">
            <a:spLocks noChangeArrowheads="1"/>
          </p:cNvSpPr>
          <p:nvPr/>
        </p:nvSpPr>
        <p:spPr bwMode="auto">
          <a:xfrm>
            <a:off x="4572000" y="1340768"/>
            <a:ext cx="46041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</a:rPr>
              <a:t>Sérum Albumine</a:t>
            </a:r>
            <a:endParaRPr lang="it-IT" sz="1600" b="1" dirty="0">
              <a:solidFill>
                <a:srgbClr val="0070C0"/>
              </a:solidFill>
            </a:endParaRPr>
          </a:p>
          <a:p>
            <a:r>
              <a:rPr lang="sv-SE" sz="1600" dirty="0">
                <a:solidFill>
                  <a:srgbClr val="0070C0"/>
                </a:solidFill>
              </a:rPr>
              <a:t>Y = 45.91+ 19.810*(ln(X)-0.0124)+0.179*(X^3-1.038) </a:t>
            </a:r>
          </a:p>
          <a:p>
            <a:r>
              <a:rPr lang="sv-SE" sz="1600" b="1" dirty="0" smtClean="0">
                <a:solidFill>
                  <a:srgbClr val="0070C0"/>
                </a:solidFill>
              </a:rPr>
              <a:t>Temps de majoration 50%= 11,4 mois</a:t>
            </a:r>
            <a:endParaRPr lang="sv-SE" sz="1600" b="1" dirty="0">
              <a:solidFill>
                <a:srgbClr val="0070C0"/>
              </a:solidFill>
            </a:endParaRPr>
          </a:p>
        </p:txBody>
      </p:sp>
      <p:sp>
        <p:nvSpPr>
          <p:cNvPr id="182" name="Text Box 261"/>
          <p:cNvSpPr txBox="1">
            <a:spLocks noChangeArrowheads="1"/>
          </p:cNvSpPr>
          <p:nvPr/>
        </p:nvSpPr>
        <p:spPr bwMode="auto">
          <a:xfrm rot="16200000">
            <a:off x="-108742" y="3142586"/>
            <a:ext cx="1589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 smtClean="0"/>
              <a:t>% changement</a:t>
            </a:r>
            <a:endParaRPr lang="it-IT" b="1" dirty="0"/>
          </a:p>
        </p:txBody>
      </p:sp>
      <p:sp>
        <p:nvSpPr>
          <p:cNvPr id="186" name="ZoneTexte 185"/>
          <p:cNvSpPr txBox="1"/>
          <p:nvPr/>
        </p:nvSpPr>
        <p:spPr>
          <a:xfrm>
            <a:off x="107504" y="6309320"/>
            <a:ext cx="9051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err="1" smtClean="0"/>
              <a:t>Ruggenenti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Debiec</a:t>
            </a:r>
            <a:r>
              <a:rPr lang="fr-FR" sz="2400" i="1" dirty="0" smtClean="0"/>
              <a:t>,…, </a:t>
            </a:r>
            <a:r>
              <a:rPr lang="fr-FR" sz="2400" i="1" dirty="0" err="1" smtClean="0"/>
              <a:t>Ronco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Remuzzi</a:t>
            </a:r>
            <a:r>
              <a:rPr lang="fr-FR" sz="2400" i="1" dirty="0" smtClean="0"/>
              <a:t>, J Am Soc </a:t>
            </a:r>
            <a:r>
              <a:rPr lang="fr-FR" sz="2400" i="1" dirty="0" err="1" smtClean="0"/>
              <a:t>Nephrol</a:t>
            </a:r>
            <a:r>
              <a:rPr lang="fr-FR" sz="2400" i="1" dirty="0" smtClean="0"/>
              <a:t> 2015 26:2545</a:t>
            </a:r>
            <a:endParaRPr lang="fr-F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re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+mn-lt"/>
                <a:cs typeface="Trebuchet MS" charset="0"/>
              </a:rPr>
              <a:t>La </a:t>
            </a:r>
            <a:r>
              <a:rPr lang="en-US" sz="3200" dirty="0" err="1" smtClean="0">
                <a:solidFill>
                  <a:srgbClr val="800000"/>
                </a:solidFill>
                <a:latin typeface="+mn-lt"/>
                <a:cs typeface="Trebuchet MS" charset="0"/>
              </a:rPr>
              <a:t>détection</a:t>
            </a:r>
            <a:r>
              <a:rPr lang="en-US" sz="3200" dirty="0" smtClean="0">
                <a:solidFill>
                  <a:srgbClr val="800000"/>
                </a:solidFill>
                <a:latin typeface="+mn-lt"/>
                <a:cs typeface="Trebuchet MS" charset="0"/>
              </a:rPr>
              <a:t> de </a:t>
            </a:r>
            <a:r>
              <a:rPr lang="en-US" sz="3200" dirty="0" err="1" smtClean="0">
                <a:solidFill>
                  <a:srgbClr val="800000"/>
                </a:solidFill>
                <a:latin typeface="+mn-lt"/>
                <a:cs typeface="Trebuchet MS" charset="0"/>
              </a:rPr>
              <a:t>l’antigène</a:t>
            </a:r>
            <a:r>
              <a:rPr lang="en-US" sz="3200" dirty="0" smtClean="0">
                <a:solidFill>
                  <a:srgbClr val="800000"/>
                </a:solidFill>
                <a:latin typeface="+mn-lt"/>
                <a:cs typeface="Trebuchet MS" charset="0"/>
              </a:rPr>
              <a:t> PLA2R </a:t>
            </a:r>
            <a:r>
              <a:rPr lang="en-US" sz="3200" dirty="0" err="1" smtClean="0">
                <a:solidFill>
                  <a:srgbClr val="800000"/>
                </a:solidFill>
                <a:cs typeface="Trebuchet MS" charset="0"/>
              </a:rPr>
              <a:t>dans</a:t>
            </a:r>
            <a:r>
              <a:rPr lang="en-US" sz="3200" dirty="0" smtClean="0">
                <a:solidFill>
                  <a:srgbClr val="800000"/>
                </a:solidFill>
                <a:cs typeface="Trebuchet MS" charset="0"/>
              </a:rPr>
              <a:t> la </a:t>
            </a:r>
            <a:r>
              <a:rPr lang="en-US" sz="3200" dirty="0" err="1" smtClean="0">
                <a:solidFill>
                  <a:srgbClr val="800000"/>
                </a:solidFill>
                <a:cs typeface="Trebuchet MS" charset="0"/>
              </a:rPr>
              <a:t>biopsie</a:t>
            </a:r>
            <a:r>
              <a:rPr lang="en-US" sz="3200" dirty="0" smtClean="0">
                <a:solidFill>
                  <a:srgbClr val="800000"/>
                </a:solidFill>
                <a:cs typeface="Trebuchet MS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latin typeface="+mn-lt"/>
                <a:cs typeface="Trebuchet MS" charset="0"/>
              </a:rPr>
              <a:t>est</a:t>
            </a:r>
            <a:r>
              <a:rPr lang="en-US" sz="3200" dirty="0" smtClean="0">
                <a:solidFill>
                  <a:srgbClr val="800000"/>
                </a:solidFill>
                <a:latin typeface="+mn-lt"/>
                <a:cs typeface="Trebuchet MS" charset="0"/>
              </a:rPr>
              <a:t> plus sensible </a:t>
            </a:r>
            <a:r>
              <a:rPr lang="en-US" sz="3200" dirty="0" err="1" smtClean="0">
                <a:solidFill>
                  <a:srgbClr val="800000"/>
                </a:solidFill>
                <a:latin typeface="+mn-lt"/>
                <a:cs typeface="Trebuchet MS" charset="0"/>
              </a:rPr>
              <a:t>que</a:t>
            </a:r>
            <a:r>
              <a:rPr lang="en-US" sz="3200" dirty="0" smtClean="0">
                <a:solidFill>
                  <a:srgbClr val="800000"/>
                </a:solidFill>
                <a:latin typeface="+mn-lt"/>
                <a:cs typeface="Trebuchet MS" charset="0"/>
              </a:rPr>
              <a:t> la </a:t>
            </a:r>
            <a:r>
              <a:rPr lang="en-US" sz="3200" dirty="0" err="1" smtClean="0">
                <a:solidFill>
                  <a:srgbClr val="800000"/>
                </a:solidFill>
                <a:latin typeface="+mn-lt"/>
                <a:cs typeface="Trebuchet MS" charset="0"/>
              </a:rPr>
              <a:t>sérologie</a:t>
            </a:r>
            <a:r>
              <a:rPr lang="en-US" sz="3200" dirty="0" smtClean="0">
                <a:solidFill>
                  <a:srgbClr val="800000"/>
                </a:solidFill>
                <a:latin typeface="+mn-lt"/>
                <a:cs typeface="Trebuchet MS" charset="0"/>
              </a:rPr>
              <a:t> </a:t>
            </a:r>
            <a:br>
              <a:rPr lang="en-US" sz="3200" dirty="0" smtClean="0">
                <a:solidFill>
                  <a:srgbClr val="800000"/>
                </a:solidFill>
                <a:latin typeface="+mn-lt"/>
                <a:cs typeface="Trebuchet MS" charset="0"/>
              </a:rPr>
            </a:br>
            <a:endParaRPr lang="fr-FR" sz="3200" dirty="0" smtClean="0">
              <a:solidFill>
                <a:srgbClr val="800000"/>
              </a:solidFill>
              <a:latin typeface="+mn-lt"/>
              <a:cs typeface="Trebuchet MS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0" y="260648"/>
            <a:ext cx="9396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dirty="0">
                <a:solidFill>
                  <a:srgbClr val="800000"/>
                </a:solidFill>
                <a:cs typeface="Trebuchet MS"/>
              </a:rPr>
              <a:t/>
            </a:r>
            <a:br>
              <a:rPr lang="fr-FR" sz="3200" dirty="0">
                <a:solidFill>
                  <a:srgbClr val="800000"/>
                </a:solidFill>
                <a:cs typeface="Trebuchet MS"/>
              </a:rPr>
            </a:br>
            <a:endParaRPr lang="fr-FR" sz="3200" dirty="0">
              <a:solidFill>
                <a:srgbClr val="800000"/>
              </a:solidFill>
              <a:cs typeface="Trebuchet MS"/>
            </a:endParaRP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5257800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ZoneTexte 8"/>
          <p:cNvSpPr txBox="1">
            <a:spLocks noChangeArrowheads="1"/>
          </p:cNvSpPr>
          <p:nvPr/>
        </p:nvSpPr>
        <p:spPr bwMode="auto">
          <a:xfrm>
            <a:off x="5651500" y="1412875"/>
            <a:ext cx="3348038" cy="2584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 smtClean="0"/>
              <a:t>Cohorte </a:t>
            </a:r>
            <a:r>
              <a:rPr lang="fr-FR" sz="2000" dirty="0" err="1" smtClean="0"/>
              <a:t>deTenon</a:t>
            </a:r>
            <a:r>
              <a:rPr lang="fr-FR" sz="2000" dirty="0" smtClean="0"/>
              <a:t> 2000-2014</a:t>
            </a:r>
            <a:endParaRPr lang="fr-FR" dirty="0"/>
          </a:p>
          <a:p>
            <a:endParaRPr lang="fr-FR" dirty="0"/>
          </a:p>
          <a:p>
            <a:pPr>
              <a:buFontTx/>
              <a:buChar char="-"/>
            </a:pPr>
            <a:r>
              <a:rPr lang="fr-FR" dirty="0"/>
              <a:t> n = 106 (84 </a:t>
            </a:r>
            <a:r>
              <a:rPr lang="fr-FR" dirty="0" err="1"/>
              <a:t>iMN</a:t>
            </a:r>
            <a:r>
              <a:rPr lang="fr-FR" dirty="0"/>
              <a:t> ; 22 </a:t>
            </a:r>
            <a:r>
              <a:rPr lang="fr-FR" dirty="0" err="1"/>
              <a:t>sMN</a:t>
            </a:r>
            <a:r>
              <a:rPr lang="fr-FR" dirty="0"/>
              <a:t>)</a:t>
            </a:r>
          </a:p>
          <a:p>
            <a:endParaRPr lang="fr-FR" dirty="0"/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sensibilité </a:t>
            </a:r>
            <a:r>
              <a:rPr lang="fr-FR" dirty="0"/>
              <a:t>PLA2R - Ag : 86%</a:t>
            </a:r>
          </a:p>
          <a:p>
            <a:endParaRPr lang="fr-FR" dirty="0"/>
          </a:p>
          <a:p>
            <a:pPr>
              <a:buFontTx/>
              <a:buChar char="-"/>
            </a:pPr>
            <a:r>
              <a:rPr lang="fr-FR" dirty="0"/>
              <a:t>          ‘’      aPLA2R-Ab : 76%</a:t>
            </a:r>
          </a:p>
          <a:p>
            <a:pPr>
              <a:buFontTx/>
              <a:buChar char="-"/>
            </a:pPr>
            <a:endParaRPr lang="fr-FR" dirty="0"/>
          </a:p>
          <a:p>
            <a:r>
              <a:rPr lang="fr-FR" sz="1600" i="1" dirty="0"/>
              <a:t>     </a:t>
            </a:r>
            <a:r>
              <a:rPr lang="fr-FR" sz="1600" i="1" dirty="0" err="1"/>
              <a:t>Pourcine</a:t>
            </a:r>
            <a:r>
              <a:rPr lang="fr-FR" sz="1600" i="1" dirty="0"/>
              <a:t> et al, </a:t>
            </a:r>
            <a:r>
              <a:rPr lang="fr-FR" sz="1600" i="1" dirty="0" err="1" smtClean="0"/>
              <a:t>PlosOne</a:t>
            </a:r>
            <a:r>
              <a:rPr lang="fr-FR" sz="1600" i="1" dirty="0" smtClean="0"/>
              <a:t>, </a:t>
            </a:r>
            <a:r>
              <a:rPr lang="fr-FR" sz="1600" i="1" smtClean="0"/>
              <a:t>sous presse</a:t>
            </a:r>
            <a:endParaRPr lang="fr-FR" sz="1600" i="1" dirty="0"/>
          </a:p>
        </p:txBody>
      </p:sp>
      <p:sp>
        <p:nvSpPr>
          <p:cNvPr id="10" name="Explosion 1 9"/>
          <p:cNvSpPr/>
          <p:nvPr/>
        </p:nvSpPr>
        <p:spPr>
          <a:xfrm>
            <a:off x="5651500" y="4149725"/>
            <a:ext cx="3348038" cy="22320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 smtClean="0"/>
              <a:t>Diagnostic rétrospectif</a:t>
            </a:r>
            <a:endParaRPr lang="fr-FR" sz="2000" dirty="0"/>
          </a:p>
        </p:txBody>
      </p:sp>
      <p:sp>
        <p:nvSpPr>
          <p:cNvPr id="12297" name="ZoneTexte 10"/>
          <p:cNvSpPr txBox="1">
            <a:spLocks noChangeArrowheads="1"/>
          </p:cNvSpPr>
          <p:nvPr/>
        </p:nvSpPr>
        <p:spPr bwMode="auto">
          <a:xfrm>
            <a:off x="107504" y="5952182"/>
            <a:ext cx="69135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 dirty="0" err="1"/>
              <a:t>Debiec</a:t>
            </a:r>
            <a:r>
              <a:rPr lang="fr-FR" sz="1600" i="1" dirty="0"/>
              <a:t> and </a:t>
            </a:r>
            <a:r>
              <a:rPr lang="fr-FR" sz="1600" i="1" dirty="0" err="1"/>
              <a:t>Ronco</a:t>
            </a:r>
            <a:r>
              <a:rPr lang="fr-FR" sz="1600" i="1" dirty="0"/>
              <a:t>, New </a:t>
            </a:r>
            <a:r>
              <a:rPr lang="fr-FR" sz="1600" i="1" dirty="0" err="1"/>
              <a:t>Engl</a:t>
            </a:r>
            <a:r>
              <a:rPr lang="fr-FR" sz="1600" i="1" dirty="0"/>
              <a:t> J Med, 2011, 364 :689 ; </a:t>
            </a:r>
            <a:r>
              <a:rPr lang="fr-FR" sz="1600" i="1" dirty="0" err="1"/>
              <a:t>Svobodova</a:t>
            </a:r>
            <a:r>
              <a:rPr lang="fr-FR" sz="1600" i="1" dirty="0"/>
              <a:t> et al, NDT, </a:t>
            </a:r>
          </a:p>
          <a:p>
            <a:r>
              <a:rPr lang="fr-FR" sz="1600" i="1" dirty="0"/>
              <a:t>2013, 28:1839 ; </a:t>
            </a:r>
            <a:r>
              <a:rPr lang="fr-FR" sz="1600" i="1" dirty="0" err="1"/>
              <a:t>Hofstra</a:t>
            </a:r>
            <a:r>
              <a:rPr lang="fr-FR" sz="1600" i="1" dirty="0"/>
              <a:t> et al, J Am Soc </a:t>
            </a:r>
            <a:r>
              <a:rPr lang="fr-FR" sz="1600" i="1" dirty="0" err="1"/>
              <a:t>Nephrol</a:t>
            </a:r>
            <a:r>
              <a:rPr lang="fr-FR" sz="1600" i="1" dirty="0"/>
              <a:t>, 2012, 23:1735 ; </a:t>
            </a:r>
          </a:p>
          <a:p>
            <a:r>
              <a:rPr lang="fr-FR" sz="1600" i="1" dirty="0" err="1" smtClean="0"/>
              <a:t>Ruggenenti</a:t>
            </a:r>
            <a:r>
              <a:rPr lang="fr-FR" sz="1600" i="1" dirty="0" smtClean="0"/>
              <a:t> </a:t>
            </a:r>
            <a:r>
              <a:rPr lang="fr-FR" sz="1600" i="1" dirty="0"/>
              <a:t>et al, J Am Soc </a:t>
            </a:r>
            <a:r>
              <a:rPr lang="fr-FR" sz="1600" i="1" dirty="0" err="1"/>
              <a:t>Nephrol</a:t>
            </a:r>
            <a:r>
              <a:rPr lang="fr-FR" sz="1600" i="1" dirty="0"/>
              <a:t>, 2015, March 24</a:t>
            </a:r>
          </a:p>
          <a:p>
            <a:endParaRPr lang="fr-FR" sz="1600" i="1" dirty="0"/>
          </a:p>
        </p:txBody>
      </p:sp>
      <p:pic>
        <p:nvPicPr>
          <p:cNvPr id="122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568700"/>
            <a:ext cx="25622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786063" y="4994275"/>
            <a:ext cx="2016125" cy="14446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48060" y="3304034"/>
            <a:ext cx="129614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b="1" dirty="0" smtClean="0"/>
              <a:t>Anti-PLA2R positif</a:t>
            </a:r>
            <a:endParaRPr lang="fr-FR" sz="8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339752" y="3301876"/>
            <a:ext cx="129614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b="1" dirty="0" smtClean="0"/>
              <a:t>Anti-PLA2R négatif</a:t>
            </a:r>
            <a:endParaRPr lang="fr-FR" sz="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995936" y="3297684"/>
            <a:ext cx="129614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b="1" dirty="0" smtClean="0"/>
              <a:t>Anti-PLA2R négatif</a:t>
            </a:r>
            <a:endParaRPr lang="fr-FR" sz="8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555776" y="3933056"/>
            <a:ext cx="9361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Nombre de patients</a:t>
            </a:r>
            <a:endParaRPr lang="fr-FR" sz="12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491880" y="3933056"/>
            <a:ext cx="9361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Réactivité des sérums</a:t>
            </a:r>
            <a:endParaRPr lang="fr-FR" sz="12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4283968" y="3933056"/>
            <a:ext cx="72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Biopsie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72989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990000"/>
                </a:solidFill>
              </a:rPr>
              <a:t>Cinétique</a:t>
            </a:r>
            <a:r>
              <a:rPr lang="en-US" sz="3200" dirty="0" smtClean="0">
                <a:solidFill>
                  <a:srgbClr val="990000"/>
                </a:solidFill>
              </a:rPr>
              <a:t> de la </a:t>
            </a:r>
            <a:r>
              <a:rPr lang="en-US" sz="3200" dirty="0" err="1" smtClean="0">
                <a:solidFill>
                  <a:srgbClr val="990000"/>
                </a:solidFill>
              </a:rPr>
              <a:t>récidive</a:t>
            </a:r>
            <a:r>
              <a:rPr lang="en-US" sz="3200" dirty="0" smtClean="0">
                <a:solidFill>
                  <a:srgbClr val="990000"/>
                </a:solidFill>
              </a:rPr>
              <a:t> de GEM après transplantation</a:t>
            </a:r>
            <a:br>
              <a:rPr lang="en-US" sz="3200" dirty="0" smtClean="0">
                <a:solidFill>
                  <a:srgbClr val="990000"/>
                </a:solidFill>
              </a:rPr>
            </a:br>
            <a:endParaRPr lang="fr-FR" sz="3200" dirty="0">
              <a:solidFill>
                <a:srgbClr val="99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55776" y="5877272"/>
            <a:ext cx="427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Debiec</a:t>
            </a:r>
            <a:r>
              <a:rPr lang="fr-FR" i="1" dirty="0" smtClean="0"/>
              <a:t> et al, Am J Transplant 2011, 11:2144</a:t>
            </a:r>
          </a:p>
          <a:p>
            <a:r>
              <a:rPr lang="fr-FR" i="1" dirty="0" smtClean="0"/>
              <a:t>Gupta et al, Clin Transplant 2016, 30:461</a:t>
            </a:r>
            <a:endParaRPr lang="fr-FR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05" y="1783829"/>
            <a:ext cx="8314659" cy="344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319046" y="5301208"/>
            <a:ext cx="250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Récidive clinique tardive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436096" y="5301208"/>
            <a:ext cx="258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Récidive clinique précoce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800000"/>
                </a:solidFill>
              </a:rPr>
              <a:t>Conclusions: pourquoi le dosage des anticorps anti-PLA2R </a:t>
            </a:r>
            <a:br>
              <a:rPr lang="fr-FR" sz="2800" dirty="0" smtClean="0">
                <a:solidFill>
                  <a:srgbClr val="800000"/>
                </a:solidFill>
              </a:rPr>
            </a:br>
            <a:r>
              <a:rPr lang="fr-FR" sz="2800" dirty="0" smtClean="0">
                <a:solidFill>
                  <a:srgbClr val="800000"/>
                </a:solidFill>
              </a:rPr>
              <a:t>est-il indispensable en Afrique… et ailleurs ?</a:t>
            </a:r>
            <a:endParaRPr lang="fr-FR" sz="2800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fr-FR" dirty="0" smtClean="0"/>
              <a:t>Peut dispenser de la biopsie rénale</a:t>
            </a:r>
          </a:p>
          <a:p>
            <a:pPr marL="514350" indent="-514350"/>
            <a:r>
              <a:rPr lang="fr-FR" dirty="0" smtClean="0"/>
              <a:t>Permet de suivre l’évolution (activité immunologique), de choisir les indications du traitement immunosuppresseur, et d’en mesurer l’efficacité</a:t>
            </a:r>
          </a:p>
          <a:p>
            <a:pPr marL="514350" indent="-514350"/>
            <a:r>
              <a:rPr lang="fr-FR" dirty="0" smtClean="0"/>
              <a:t>Un traitement approprié doit éviter l’évolution vers l’insuffisance rénale 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251520" y="1340768"/>
            <a:ext cx="8640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899592" y="5805264"/>
            <a:ext cx="529728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sym typeface="Wingdings"/>
              </a:rPr>
              <a:t> Economie budgétaire et de souffrance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800000"/>
                </a:solidFill>
              </a:rPr>
              <a:t>Quoi de neuf sur le traitement ?</a:t>
            </a:r>
            <a:endParaRPr lang="fr-FR" sz="3600" dirty="0">
              <a:solidFill>
                <a:srgbClr val="8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662113"/>
            <a:ext cx="86582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71500" y="188913"/>
            <a:ext cx="8072438" cy="382587"/>
          </a:xfrm>
        </p:spPr>
        <p:txBody>
          <a:bodyPr/>
          <a:lstStyle/>
          <a:p>
            <a:pPr>
              <a:defRPr/>
            </a:pPr>
            <a:r>
              <a:rPr lang="fr-FR" sz="3600" dirty="0" smtClean="0">
                <a:solidFill>
                  <a:srgbClr val="800000"/>
                </a:solidFill>
                <a:latin typeface="Calibri" pitchFamily="34" charset="0"/>
              </a:rPr>
              <a:t>Schéma du protocole d’étude</a:t>
            </a:r>
            <a:endParaRPr lang="en-GB" sz="36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12750" y="-24288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fr-FR" sz="3600" spc="300" dirty="0">
              <a:solidFill>
                <a:srgbClr val="99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Groupe 6"/>
          <p:cNvGrpSpPr>
            <a:grpSpLocks/>
          </p:cNvGrpSpPr>
          <p:nvPr/>
        </p:nvGrpSpPr>
        <p:grpSpPr bwMode="auto">
          <a:xfrm>
            <a:off x="215900" y="908050"/>
            <a:ext cx="8748713" cy="3700463"/>
            <a:chOff x="216100" y="908720"/>
            <a:chExt cx="8748388" cy="3699668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025871" y="2529210"/>
              <a:ext cx="682600" cy="2999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lIns="61265" tIns="30632" rIns="61265" bIns="30632"/>
            <a:lstStyle/>
            <a:p>
              <a:pPr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+mj-lt"/>
                </a:rPr>
                <a:t>NIAT</a:t>
              </a:r>
              <a:endParaRPr lang="fr-FR" sz="1400" b="1" dirty="0">
                <a:latin typeface="+mj-lt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025871" y="3591019"/>
              <a:ext cx="1617603" cy="414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lIns="61265" tIns="30632" rIns="61265" bIns="30632"/>
            <a:lstStyle/>
            <a:p>
              <a:pPr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+mj-lt"/>
                </a:rPr>
                <a:t>NIAT+ </a:t>
              </a:r>
              <a:r>
                <a:rPr lang="fr-FR" sz="1200" b="1" dirty="0" err="1">
                  <a:solidFill>
                    <a:srgbClr val="000000"/>
                  </a:solidFill>
                  <a:latin typeface="+mj-lt"/>
                </a:rPr>
                <a:t>Rituximab</a:t>
              </a:r>
              <a:r>
                <a:rPr lang="fr-FR" sz="1200" b="1" dirty="0">
                  <a:solidFill>
                    <a:srgbClr val="000000"/>
                  </a:solidFill>
                  <a:latin typeface="+mj-lt"/>
                </a:rPr>
                <a:t> </a:t>
              </a:r>
            </a:p>
            <a:p>
              <a:pPr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+mj-lt"/>
                </a:rPr>
                <a:t>375 mg/m² IV</a:t>
              </a:r>
            </a:p>
            <a:p>
              <a:pPr>
                <a:defRPr/>
              </a:pPr>
              <a:endParaRPr lang="fr-FR" b="1" dirty="0">
                <a:latin typeface="+mj-lt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873652" y="2518099"/>
              <a:ext cx="290502" cy="1469709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761032" y="2518099"/>
              <a:ext cx="438134" cy="1469709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538527" y="3046624"/>
              <a:ext cx="341299" cy="411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1265" tIns="30632" rIns="61265" bIns="30632" anchor="ctr"/>
            <a:lstStyle/>
            <a:p>
              <a:pPr algn="ctr">
                <a:defRPr/>
              </a:pPr>
              <a:r>
                <a:rPr lang="fr-FR" sz="1200">
                  <a:solidFill>
                    <a:srgbClr val="000000"/>
                  </a:solidFill>
                  <a:latin typeface="+mj-lt"/>
                </a:rPr>
                <a:t>R</a:t>
              </a:r>
              <a:endParaRPr lang="fr-FR">
                <a:latin typeface="+mj-lt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2781405" y="2518099"/>
              <a:ext cx="242879" cy="5285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781405" y="3457697"/>
              <a:ext cx="242879" cy="5301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921100" y="1578501"/>
              <a:ext cx="642914" cy="2999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1265" tIns="30632" rIns="61265" bIns="30632"/>
            <a:lstStyle/>
            <a:p>
              <a:pPr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+mj-lt"/>
                </a:rPr>
                <a:t>J0</a:t>
              </a:r>
              <a:endParaRPr lang="fr-FR" sz="1400" b="1" dirty="0">
                <a:latin typeface="+mj-lt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305260" y="1578501"/>
              <a:ext cx="373049" cy="2999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1265" tIns="30632" rIns="61265" bIns="30632"/>
            <a:lstStyle/>
            <a:p>
              <a:pPr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+mj-lt"/>
                </a:rPr>
                <a:t>J1</a:t>
              </a:r>
              <a:endParaRPr lang="fr-FR" sz="1400" b="1" dirty="0">
                <a:latin typeface="+mj-lt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694184" y="1578501"/>
              <a:ext cx="439721" cy="2999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1265" tIns="30632" rIns="61265" bIns="30632"/>
            <a:lstStyle/>
            <a:p>
              <a:pPr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+mj-lt"/>
                </a:rPr>
                <a:t>J8</a:t>
              </a:r>
              <a:endParaRPr lang="fr-FR" sz="1400" b="1" dirty="0">
                <a:latin typeface="+mj-lt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019521" y="1165840"/>
              <a:ext cx="123820" cy="25077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1265" tIns="30632" rIns="61265" bIns="30632"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024284" y="3987808"/>
              <a:ext cx="34018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572038" y="1586437"/>
              <a:ext cx="936590" cy="8713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1265" tIns="30632" rIns="61265" bIns="30632"/>
            <a:lstStyle/>
            <a:p>
              <a:pPr algn="ctr"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+mj-lt"/>
                </a:rPr>
                <a:t>Mois 3</a:t>
              </a:r>
            </a:p>
            <a:p>
              <a:pPr>
                <a:defRPr/>
              </a:pPr>
              <a:endParaRPr lang="fr-FR" sz="1400" b="1" dirty="0">
                <a:latin typeface="+mj-lt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472118" y="1413437"/>
              <a:ext cx="1331863" cy="10443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1265" tIns="30632" rIns="61265" bIns="30632"/>
            <a:lstStyle/>
            <a:p>
              <a:pPr algn="ctr"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+mj-lt"/>
                </a:rPr>
                <a:t>Mois 6 </a:t>
              </a:r>
            </a:p>
            <a:p>
              <a:pPr algn="ctr"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+mj-lt"/>
                </a:rPr>
                <a:t>« End points »</a:t>
              </a: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073494" y="2226062"/>
              <a:ext cx="33050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3024284" y="1929264"/>
              <a:ext cx="146045" cy="234900"/>
            </a:xfrm>
            <a:prstGeom prst="downArrow">
              <a:avLst>
                <a:gd name="adj1" fmla="val 50000"/>
                <a:gd name="adj2" fmla="val 4021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3413206" y="1929264"/>
              <a:ext cx="146045" cy="234900"/>
            </a:xfrm>
            <a:prstGeom prst="downArrow">
              <a:avLst>
                <a:gd name="adj1" fmla="val 50000"/>
                <a:gd name="adj2" fmla="val 4021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3802130" y="1929264"/>
              <a:ext cx="146045" cy="234900"/>
            </a:xfrm>
            <a:prstGeom prst="downArrow">
              <a:avLst>
                <a:gd name="adj1" fmla="val 50000"/>
                <a:gd name="adj2" fmla="val 4021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>
              <a:off x="4921275" y="1929264"/>
              <a:ext cx="146045" cy="234900"/>
            </a:xfrm>
            <a:prstGeom prst="downArrow">
              <a:avLst>
                <a:gd name="adj1" fmla="val 50000"/>
                <a:gd name="adj2" fmla="val 4021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5905489" y="1929264"/>
              <a:ext cx="146045" cy="234900"/>
            </a:xfrm>
            <a:prstGeom prst="downArrow">
              <a:avLst>
                <a:gd name="adj1" fmla="val 50000"/>
                <a:gd name="adj2" fmla="val 4021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 rot="-5400000">
              <a:off x="5383341" y="3037062"/>
              <a:ext cx="1353846" cy="43337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eaVert" lIns="61265" tIns="30632" rIns="61265" bIns="30632"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 rot="-5400000">
              <a:off x="4322136" y="3128340"/>
              <a:ext cx="1350672" cy="2476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eaVert" lIns="61265" tIns="30632" rIns="61265" bIns="30632"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3462417" y="3987808"/>
              <a:ext cx="146045" cy="233313"/>
            </a:xfrm>
            <a:prstGeom prst="upArrow">
              <a:avLst>
                <a:gd name="adj1" fmla="val 50000"/>
                <a:gd name="adj2" fmla="val 39946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3851340" y="3987808"/>
              <a:ext cx="146045" cy="233313"/>
            </a:xfrm>
            <a:prstGeom prst="upArrow">
              <a:avLst>
                <a:gd name="adj1" fmla="val 50000"/>
                <a:gd name="adj2" fmla="val 39946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3024284" y="3987808"/>
              <a:ext cx="34018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3024284" y="2518099"/>
              <a:ext cx="34018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78011" y="1407088"/>
              <a:ext cx="146045" cy="184110"/>
            </a:xfrm>
            <a:custGeom>
              <a:avLst/>
              <a:gdLst>
                <a:gd name="T0" fmla="*/ 239 w 239"/>
                <a:gd name="T1" fmla="*/ 120 h 239"/>
                <a:gd name="T2" fmla="*/ 204 w 239"/>
                <a:gd name="T3" fmla="*/ 85 h 239"/>
                <a:gd name="T4" fmla="*/ 204 w 239"/>
                <a:gd name="T5" fmla="*/ 35 h 239"/>
                <a:gd name="T6" fmla="*/ 154 w 239"/>
                <a:gd name="T7" fmla="*/ 35 h 239"/>
                <a:gd name="T8" fmla="*/ 119 w 239"/>
                <a:gd name="T9" fmla="*/ 0 h 239"/>
                <a:gd name="T10" fmla="*/ 84 w 239"/>
                <a:gd name="T11" fmla="*/ 35 h 239"/>
                <a:gd name="T12" fmla="*/ 34 w 239"/>
                <a:gd name="T13" fmla="*/ 35 h 239"/>
                <a:gd name="T14" fmla="*/ 34 w 239"/>
                <a:gd name="T15" fmla="*/ 85 h 239"/>
                <a:gd name="T16" fmla="*/ 0 w 239"/>
                <a:gd name="T17" fmla="*/ 120 h 239"/>
                <a:gd name="T18" fmla="*/ 34 w 239"/>
                <a:gd name="T19" fmla="*/ 155 h 239"/>
                <a:gd name="T20" fmla="*/ 34 w 239"/>
                <a:gd name="T21" fmla="*/ 204 h 239"/>
                <a:gd name="T22" fmla="*/ 84 w 239"/>
                <a:gd name="T23" fmla="*/ 204 h 239"/>
                <a:gd name="T24" fmla="*/ 119 w 239"/>
                <a:gd name="T25" fmla="*/ 239 h 239"/>
                <a:gd name="T26" fmla="*/ 154 w 239"/>
                <a:gd name="T27" fmla="*/ 204 h 239"/>
                <a:gd name="T28" fmla="*/ 204 w 239"/>
                <a:gd name="T29" fmla="*/ 204 h 239"/>
                <a:gd name="T30" fmla="*/ 204 w 239"/>
                <a:gd name="T31" fmla="*/ 155 h 239"/>
                <a:gd name="T32" fmla="*/ 239 w 239"/>
                <a:gd name="T33" fmla="*/ 12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239">
                  <a:moveTo>
                    <a:pt x="239" y="120"/>
                  </a:moveTo>
                  <a:lnTo>
                    <a:pt x="204" y="85"/>
                  </a:lnTo>
                  <a:lnTo>
                    <a:pt x="204" y="35"/>
                  </a:lnTo>
                  <a:lnTo>
                    <a:pt x="154" y="35"/>
                  </a:lnTo>
                  <a:lnTo>
                    <a:pt x="119" y="0"/>
                  </a:lnTo>
                  <a:lnTo>
                    <a:pt x="84" y="35"/>
                  </a:lnTo>
                  <a:lnTo>
                    <a:pt x="34" y="35"/>
                  </a:lnTo>
                  <a:lnTo>
                    <a:pt x="34" y="85"/>
                  </a:lnTo>
                  <a:lnTo>
                    <a:pt x="0" y="120"/>
                  </a:lnTo>
                  <a:lnTo>
                    <a:pt x="34" y="155"/>
                  </a:lnTo>
                  <a:lnTo>
                    <a:pt x="34" y="204"/>
                  </a:lnTo>
                  <a:lnTo>
                    <a:pt x="84" y="204"/>
                  </a:lnTo>
                  <a:lnTo>
                    <a:pt x="119" y="239"/>
                  </a:lnTo>
                  <a:lnTo>
                    <a:pt x="154" y="204"/>
                  </a:lnTo>
                  <a:lnTo>
                    <a:pt x="204" y="204"/>
                  </a:lnTo>
                  <a:lnTo>
                    <a:pt x="204" y="155"/>
                  </a:lnTo>
                  <a:lnTo>
                    <a:pt x="239" y="1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10278" name="Rectangle 39"/>
            <p:cNvSpPr>
              <a:spLocks noChangeArrowheads="1"/>
            </p:cNvSpPr>
            <p:nvPr/>
          </p:nvSpPr>
          <p:spPr bwMode="auto">
            <a:xfrm>
              <a:off x="539552" y="980728"/>
              <a:ext cx="2455863" cy="30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 anchor="ctr"/>
            <a:lstStyle/>
            <a:p>
              <a:r>
                <a:rPr lang="fr-FR" sz="1200" b="1">
                  <a:solidFill>
                    <a:srgbClr val="000000"/>
                  </a:solidFill>
                </a:rPr>
                <a:t>Anti-PLA2R-Ab</a:t>
              </a:r>
              <a:endParaRPr lang="fr-FR" sz="1200" b="1"/>
            </a:p>
          </p:txBody>
        </p:sp>
        <p:pic>
          <p:nvPicPr>
            <p:cNvPr id="10279" name="Picture 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4899" y="2209949"/>
              <a:ext cx="18732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44"/>
            <p:cNvSpPr>
              <a:spLocks noChangeArrowheads="1"/>
            </p:cNvSpPr>
            <p:nvPr/>
          </p:nvSpPr>
          <p:spPr bwMode="auto">
            <a:xfrm>
              <a:off x="539938" y="1269006"/>
              <a:ext cx="2712937" cy="5237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1265" tIns="30632" rIns="61265" bIns="30632" anchor="ctr"/>
            <a:lstStyle/>
            <a:p>
              <a:pPr>
                <a:defRPr/>
              </a:pPr>
              <a:r>
                <a:rPr lang="fr-FR" sz="1200" b="1" dirty="0">
                  <a:latin typeface="+mj-lt"/>
                </a:rPr>
                <a:t>CD19 </a:t>
              </a:r>
            </a:p>
          </p:txBody>
        </p:sp>
        <p:sp>
          <p:nvSpPr>
            <p:cNvPr id="38" name="Rectangle 45"/>
            <p:cNvSpPr>
              <a:spLocks noChangeArrowheads="1"/>
            </p:cNvSpPr>
            <p:nvPr/>
          </p:nvSpPr>
          <p:spPr bwMode="auto">
            <a:xfrm>
              <a:off x="3462417" y="4346506"/>
              <a:ext cx="146045" cy="174587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>
              <a:off x="3425906" y="4306828"/>
              <a:ext cx="279390" cy="2999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1265" tIns="30632" rIns="61265" bIns="30632"/>
            <a:lstStyle/>
            <a:p>
              <a:pPr>
                <a:defRPr/>
              </a:pPr>
              <a:r>
                <a:rPr lang="fr-FR" sz="1200" dirty="0">
                  <a:solidFill>
                    <a:srgbClr val="000000"/>
                  </a:solidFill>
                  <a:latin typeface="+mj-lt"/>
                </a:rPr>
                <a:t>R </a:t>
              </a:r>
              <a:endParaRPr lang="fr-FR" dirty="0">
                <a:latin typeface="+mj-lt"/>
              </a:endParaRPr>
            </a:p>
          </p:txBody>
        </p:sp>
        <p:sp>
          <p:nvSpPr>
            <p:cNvPr id="40" name="Rectangle 47"/>
            <p:cNvSpPr>
              <a:spLocks noChangeArrowheads="1"/>
            </p:cNvSpPr>
            <p:nvPr/>
          </p:nvSpPr>
          <p:spPr bwMode="auto">
            <a:xfrm>
              <a:off x="3851340" y="4346506"/>
              <a:ext cx="146045" cy="174587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>
              <a:off x="3825941" y="4308414"/>
              <a:ext cx="279390" cy="2999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1265" tIns="30632" rIns="61265" bIns="30632"/>
            <a:lstStyle/>
            <a:p>
              <a:pPr>
                <a:defRPr/>
              </a:pPr>
              <a:r>
                <a:rPr lang="fr-FR" sz="1200" dirty="0">
                  <a:solidFill>
                    <a:srgbClr val="000000"/>
                  </a:solidFill>
                  <a:latin typeface="+mj-lt"/>
                </a:rPr>
                <a:t>R </a:t>
              </a:r>
              <a:endParaRPr lang="fr-FR" dirty="0">
                <a:latin typeface="+mj-lt"/>
              </a:endParaRPr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4472030" y="3630698"/>
              <a:ext cx="146045" cy="174587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4437106" y="3591019"/>
              <a:ext cx="279390" cy="2999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1265" tIns="30632" rIns="61265" bIns="30632"/>
            <a:lstStyle/>
            <a:p>
              <a:pPr>
                <a:defRPr/>
              </a:pPr>
              <a:r>
                <a:rPr lang="fr-FR" sz="1200" dirty="0">
                  <a:solidFill>
                    <a:srgbClr val="000000"/>
                  </a:solidFill>
                  <a:latin typeface="+mj-lt"/>
                </a:rPr>
                <a:t>R </a:t>
              </a:r>
              <a:endParaRPr lang="fr-FR" dirty="0">
                <a:latin typeface="+mj-lt"/>
              </a:endParaRPr>
            </a:p>
          </p:txBody>
        </p:sp>
        <p:pic>
          <p:nvPicPr>
            <p:cNvPr id="10287" name="Picture 4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009774"/>
              <a:ext cx="18732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8" name="Picture 4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1307" y="2201069"/>
              <a:ext cx="18732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9" name="Picture 4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15903" y="2201069"/>
              <a:ext cx="18732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000647" y="2241934"/>
              <a:ext cx="146045" cy="184110"/>
            </a:xfrm>
            <a:custGeom>
              <a:avLst/>
              <a:gdLst>
                <a:gd name="T0" fmla="*/ 239 w 239"/>
                <a:gd name="T1" fmla="*/ 120 h 239"/>
                <a:gd name="T2" fmla="*/ 204 w 239"/>
                <a:gd name="T3" fmla="*/ 85 h 239"/>
                <a:gd name="T4" fmla="*/ 204 w 239"/>
                <a:gd name="T5" fmla="*/ 35 h 239"/>
                <a:gd name="T6" fmla="*/ 154 w 239"/>
                <a:gd name="T7" fmla="*/ 35 h 239"/>
                <a:gd name="T8" fmla="*/ 119 w 239"/>
                <a:gd name="T9" fmla="*/ 0 h 239"/>
                <a:gd name="T10" fmla="*/ 84 w 239"/>
                <a:gd name="T11" fmla="*/ 35 h 239"/>
                <a:gd name="T12" fmla="*/ 34 w 239"/>
                <a:gd name="T13" fmla="*/ 35 h 239"/>
                <a:gd name="T14" fmla="*/ 34 w 239"/>
                <a:gd name="T15" fmla="*/ 85 h 239"/>
                <a:gd name="T16" fmla="*/ 0 w 239"/>
                <a:gd name="T17" fmla="*/ 120 h 239"/>
                <a:gd name="T18" fmla="*/ 34 w 239"/>
                <a:gd name="T19" fmla="*/ 155 h 239"/>
                <a:gd name="T20" fmla="*/ 34 w 239"/>
                <a:gd name="T21" fmla="*/ 204 h 239"/>
                <a:gd name="T22" fmla="*/ 84 w 239"/>
                <a:gd name="T23" fmla="*/ 204 h 239"/>
                <a:gd name="T24" fmla="*/ 119 w 239"/>
                <a:gd name="T25" fmla="*/ 239 h 239"/>
                <a:gd name="T26" fmla="*/ 154 w 239"/>
                <a:gd name="T27" fmla="*/ 204 h 239"/>
                <a:gd name="T28" fmla="*/ 204 w 239"/>
                <a:gd name="T29" fmla="*/ 204 h 239"/>
                <a:gd name="T30" fmla="*/ 204 w 239"/>
                <a:gd name="T31" fmla="*/ 155 h 239"/>
                <a:gd name="T32" fmla="*/ 239 w 239"/>
                <a:gd name="T33" fmla="*/ 12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239">
                  <a:moveTo>
                    <a:pt x="239" y="120"/>
                  </a:moveTo>
                  <a:lnTo>
                    <a:pt x="204" y="85"/>
                  </a:lnTo>
                  <a:lnTo>
                    <a:pt x="204" y="35"/>
                  </a:lnTo>
                  <a:lnTo>
                    <a:pt x="154" y="35"/>
                  </a:lnTo>
                  <a:lnTo>
                    <a:pt x="119" y="0"/>
                  </a:lnTo>
                  <a:lnTo>
                    <a:pt x="84" y="35"/>
                  </a:lnTo>
                  <a:lnTo>
                    <a:pt x="34" y="35"/>
                  </a:lnTo>
                  <a:lnTo>
                    <a:pt x="34" y="85"/>
                  </a:lnTo>
                  <a:lnTo>
                    <a:pt x="0" y="120"/>
                  </a:lnTo>
                  <a:lnTo>
                    <a:pt x="34" y="155"/>
                  </a:lnTo>
                  <a:lnTo>
                    <a:pt x="34" y="204"/>
                  </a:lnTo>
                  <a:lnTo>
                    <a:pt x="84" y="204"/>
                  </a:lnTo>
                  <a:lnTo>
                    <a:pt x="119" y="239"/>
                  </a:lnTo>
                  <a:lnTo>
                    <a:pt x="154" y="204"/>
                  </a:lnTo>
                  <a:lnTo>
                    <a:pt x="204" y="204"/>
                  </a:lnTo>
                  <a:lnTo>
                    <a:pt x="204" y="155"/>
                  </a:lnTo>
                  <a:lnTo>
                    <a:pt x="239" y="1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pic>
          <p:nvPicPr>
            <p:cNvPr id="10291" name="Picture 4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77531" y="2209577"/>
              <a:ext cx="18732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5962637" y="2249870"/>
              <a:ext cx="146045" cy="184110"/>
            </a:xfrm>
            <a:custGeom>
              <a:avLst/>
              <a:gdLst>
                <a:gd name="T0" fmla="*/ 239 w 239"/>
                <a:gd name="T1" fmla="*/ 120 h 239"/>
                <a:gd name="T2" fmla="*/ 204 w 239"/>
                <a:gd name="T3" fmla="*/ 85 h 239"/>
                <a:gd name="T4" fmla="*/ 204 w 239"/>
                <a:gd name="T5" fmla="*/ 35 h 239"/>
                <a:gd name="T6" fmla="*/ 154 w 239"/>
                <a:gd name="T7" fmla="*/ 35 h 239"/>
                <a:gd name="T8" fmla="*/ 119 w 239"/>
                <a:gd name="T9" fmla="*/ 0 h 239"/>
                <a:gd name="T10" fmla="*/ 84 w 239"/>
                <a:gd name="T11" fmla="*/ 35 h 239"/>
                <a:gd name="T12" fmla="*/ 34 w 239"/>
                <a:gd name="T13" fmla="*/ 35 h 239"/>
                <a:gd name="T14" fmla="*/ 34 w 239"/>
                <a:gd name="T15" fmla="*/ 85 h 239"/>
                <a:gd name="T16" fmla="*/ 0 w 239"/>
                <a:gd name="T17" fmla="*/ 120 h 239"/>
                <a:gd name="T18" fmla="*/ 34 w 239"/>
                <a:gd name="T19" fmla="*/ 155 h 239"/>
                <a:gd name="T20" fmla="*/ 34 w 239"/>
                <a:gd name="T21" fmla="*/ 204 h 239"/>
                <a:gd name="T22" fmla="*/ 84 w 239"/>
                <a:gd name="T23" fmla="*/ 204 h 239"/>
                <a:gd name="T24" fmla="*/ 119 w 239"/>
                <a:gd name="T25" fmla="*/ 239 h 239"/>
                <a:gd name="T26" fmla="*/ 154 w 239"/>
                <a:gd name="T27" fmla="*/ 204 h 239"/>
                <a:gd name="T28" fmla="*/ 204 w 239"/>
                <a:gd name="T29" fmla="*/ 204 h 239"/>
                <a:gd name="T30" fmla="*/ 204 w 239"/>
                <a:gd name="T31" fmla="*/ 155 h 239"/>
                <a:gd name="T32" fmla="*/ 239 w 239"/>
                <a:gd name="T33" fmla="*/ 12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239">
                  <a:moveTo>
                    <a:pt x="239" y="120"/>
                  </a:moveTo>
                  <a:lnTo>
                    <a:pt x="204" y="85"/>
                  </a:lnTo>
                  <a:lnTo>
                    <a:pt x="204" y="35"/>
                  </a:lnTo>
                  <a:lnTo>
                    <a:pt x="154" y="35"/>
                  </a:lnTo>
                  <a:lnTo>
                    <a:pt x="119" y="0"/>
                  </a:lnTo>
                  <a:lnTo>
                    <a:pt x="84" y="35"/>
                  </a:lnTo>
                  <a:lnTo>
                    <a:pt x="34" y="35"/>
                  </a:lnTo>
                  <a:lnTo>
                    <a:pt x="34" y="85"/>
                  </a:lnTo>
                  <a:lnTo>
                    <a:pt x="0" y="120"/>
                  </a:lnTo>
                  <a:lnTo>
                    <a:pt x="34" y="155"/>
                  </a:lnTo>
                  <a:lnTo>
                    <a:pt x="34" y="204"/>
                  </a:lnTo>
                  <a:lnTo>
                    <a:pt x="84" y="204"/>
                  </a:lnTo>
                  <a:lnTo>
                    <a:pt x="119" y="239"/>
                  </a:lnTo>
                  <a:lnTo>
                    <a:pt x="154" y="204"/>
                  </a:lnTo>
                  <a:lnTo>
                    <a:pt x="204" y="204"/>
                  </a:lnTo>
                  <a:lnTo>
                    <a:pt x="204" y="155"/>
                  </a:lnTo>
                  <a:lnTo>
                    <a:pt x="239" y="1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6640474" y="1599135"/>
              <a:ext cx="936590" cy="8713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1265" tIns="30632" rIns="61265" bIns="30632"/>
            <a:lstStyle/>
            <a:p>
              <a:pPr algn="ctr">
                <a:defRPr/>
              </a:pPr>
              <a:endParaRPr lang="fr-FR" sz="1400" b="1" dirty="0">
                <a:solidFill>
                  <a:srgbClr val="000000"/>
                </a:solidFill>
                <a:latin typeface="+mj-lt"/>
              </a:endParaRPr>
            </a:p>
            <a:p>
              <a:pPr>
                <a:defRPr/>
              </a:pPr>
              <a:endParaRPr lang="fr-FR" sz="1400" b="1" dirty="0">
                <a:latin typeface="+mj-lt"/>
              </a:endParaRP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7792957" y="1603896"/>
              <a:ext cx="1171531" cy="8713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1265" tIns="30632" rIns="61265" bIns="30632"/>
            <a:lstStyle/>
            <a:p>
              <a:pPr algn="ctr"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+mj-lt"/>
                </a:rPr>
                <a:t>Mois 24</a:t>
              </a:r>
            </a:p>
            <a:p>
              <a:pPr>
                <a:defRPr/>
              </a:pPr>
              <a:endParaRPr lang="fr-FR" sz="1400" b="1" dirty="0">
                <a:latin typeface="+mj-lt"/>
              </a:endParaRPr>
            </a:p>
          </p:txBody>
        </p:sp>
        <p:cxnSp>
          <p:nvCxnSpPr>
            <p:cNvPr id="52" name="Connecteur droit 51"/>
            <p:cNvCxnSpPr/>
            <p:nvPr/>
          </p:nvCxnSpPr>
          <p:spPr>
            <a:xfrm>
              <a:off x="6438869" y="2514925"/>
              <a:ext cx="2376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6419820" y="2233998"/>
              <a:ext cx="2376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6432519" y="3981460"/>
              <a:ext cx="2376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H="1">
              <a:off x="395481" y="3249780"/>
              <a:ext cx="20700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395481" y="3176771"/>
              <a:ext cx="0" cy="1444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216100" y="2889494"/>
              <a:ext cx="1547756" cy="3158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1265" tIns="30632" rIns="61265" bIns="30632"/>
            <a:lstStyle/>
            <a:p>
              <a:pPr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+mj-lt"/>
                </a:rPr>
                <a:t> - 6 mois</a:t>
              </a:r>
              <a:endParaRPr lang="fr-FR" sz="1400" b="1" dirty="0">
                <a:latin typeface="+mj-lt"/>
              </a:endParaRPr>
            </a:p>
          </p:txBody>
        </p:sp>
        <p:cxnSp>
          <p:nvCxnSpPr>
            <p:cNvPr id="60" name="Connecteur droit avec flèche 59"/>
            <p:cNvCxnSpPr/>
            <p:nvPr/>
          </p:nvCxnSpPr>
          <p:spPr>
            <a:xfrm>
              <a:off x="2987772" y="1269006"/>
              <a:ext cx="3384424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/>
            <p:nvPr/>
          </p:nvCxnSpPr>
          <p:spPr>
            <a:xfrm>
              <a:off x="6694447" y="1269006"/>
              <a:ext cx="2089072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20"/>
            <p:cNvSpPr>
              <a:spLocks noChangeArrowheads="1"/>
            </p:cNvSpPr>
            <p:nvPr/>
          </p:nvSpPr>
          <p:spPr bwMode="auto">
            <a:xfrm>
              <a:off x="3203664" y="908720"/>
              <a:ext cx="2952640" cy="8713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1265" tIns="30632" rIns="61265" bIns="30632"/>
            <a:lstStyle/>
            <a:p>
              <a:pPr algn="ctr">
                <a:defRPr/>
              </a:pPr>
              <a:r>
                <a:rPr lang="fr-FR" sz="1400" b="1" dirty="0">
                  <a:solidFill>
                    <a:srgbClr val="0070C0"/>
                  </a:solidFill>
                </a:rPr>
                <a:t>Essai randomisé contrôle</a:t>
              </a:r>
            </a:p>
            <a:p>
              <a:pPr>
                <a:defRPr/>
              </a:pPr>
              <a:endParaRPr lang="fr-FR" sz="1400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63" name="Rectangle 20"/>
            <p:cNvSpPr>
              <a:spLocks noChangeArrowheads="1"/>
            </p:cNvSpPr>
            <p:nvPr/>
          </p:nvSpPr>
          <p:spPr bwMode="auto">
            <a:xfrm>
              <a:off x="6516654" y="908720"/>
              <a:ext cx="2447834" cy="8713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1265" tIns="30632" rIns="61265" bIns="30632"/>
            <a:lstStyle/>
            <a:p>
              <a:pPr algn="ctr">
                <a:defRPr/>
              </a:pPr>
              <a:r>
                <a:rPr lang="fr-FR" sz="1400" b="1" dirty="0">
                  <a:solidFill>
                    <a:srgbClr val="0070C0"/>
                  </a:solidFill>
                </a:rPr>
                <a:t>Etude observationnelle</a:t>
              </a:r>
            </a:p>
            <a:p>
              <a:pPr>
                <a:defRPr/>
              </a:pPr>
              <a:endParaRPr lang="fr-FR" sz="1400" b="1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10245" name="ZoneTexte 63"/>
          <p:cNvSpPr txBox="1">
            <a:spLocks noChangeArrowheads="1"/>
          </p:cNvSpPr>
          <p:nvPr/>
        </p:nvSpPr>
        <p:spPr bwMode="auto">
          <a:xfrm>
            <a:off x="5470525" y="6453188"/>
            <a:ext cx="340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/>
              <a:t>Dahan et al, JASN 2016 on line</a:t>
            </a:r>
          </a:p>
        </p:txBody>
      </p:sp>
      <p:sp>
        <p:nvSpPr>
          <p:cNvPr id="10246" name="ZoneTexte 64"/>
          <p:cNvSpPr txBox="1">
            <a:spLocks noChangeArrowheads="1"/>
          </p:cNvSpPr>
          <p:nvPr/>
        </p:nvSpPr>
        <p:spPr bwMode="auto">
          <a:xfrm>
            <a:off x="179388" y="3357563"/>
            <a:ext cx="4105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00"/>
                </a:solidFill>
              </a:rPr>
              <a:t>Période de pré-inclusion </a:t>
            </a:r>
            <a:endParaRPr lang="fr-FR" sz="1600" b="1"/>
          </a:p>
        </p:txBody>
      </p:sp>
      <p:sp>
        <p:nvSpPr>
          <p:cNvPr id="10247" name="Text Box 17"/>
          <p:cNvSpPr txBox="1">
            <a:spLocks noChangeArrowheads="1"/>
          </p:cNvSpPr>
          <p:nvPr/>
        </p:nvSpPr>
        <p:spPr bwMode="auto">
          <a:xfrm>
            <a:off x="206375" y="3716338"/>
            <a:ext cx="23399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265" tIns="30632" rIns="61265" bIns="30632"/>
          <a:lstStyle/>
          <a:p>
            <a:r>
              <a:rPr lang="fr-FR" sz="1600" b="1">
                <a:solidFill>
                  <a:srgbClr val="000000"/>
                </a:solidFill>
              </a:rPr>
              <a:t>NIAT optimisé</a:t>
            </a:r>
            <a:endParaRPr lang="fr-FR" sz="1600" b="1"/>
          </a:p>
        </p:txBody>
      </p:sp>
      <p:sp>
        <p:nvSpPr>
          <p:cNvPr id="10248" name="ZoneTexte 63"/>
          <p:cNvSpPr txBox="1">
            <a:spLocks noChangeArrowheads="1"/>
          </p:cNvSpPr>
          <p:nvPr/>
        </p:nvSpPr>
        <p:spPr bwMode="auto">
          <a:xfrm>
            <a:off x="468313" y="4411663"/>
            <a:ext cx="30527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Critères d’inclusion : </a:t>
            </a:r>
          </a:p>
          <a:p>
            <a:pPr>
              <a:buFont typeface="Arial" charset="0"/>
              <a:buChar char="•"/>
            </a:pPr>
            <a:r>
              <a:rPr lang="fr-FR"/>
              <a:t> &gt; 18 ans</a:t>
            </a:r>
          </a:p>
          <a:p>
            <a:pPr>
              <a:buFont typeface="Arial" charset="0"/>
              <a:buChar char="•"/>
            </a:pPr>
            <a:r>
              <a:rPr lang="fr-FR"/>
              <a:t> GEM idiopathique</a:t>
            </a:r>
          </a:p>
          <a:p>
            <a:pPr>
              <a:buFont typeface="Arial" charset="0"/>
              <a:buChar char="•"/>
            </a:pPr>
            <a:r>
              <a:rPr lang="fr-FR"/>
              <a:t> SN &gt; 6 mois</a:t>
            </a:r>
          </a:p>
          <a:p>
            <a:pPr>
              <a:buFont typeface="Arial" charset="0"/>
              <a:buChar char="•"/>
            </a:pPr>
            <a:r>
              <a:rPr lang="fr-FR"/>
              <a:t> eGFR &gt; 30 ml/min/1.73 m²</a:t>
            </a:r>
          </a:p>
          <a:p>
            <a:pPr>
              <a:buFont typeface="Arial" charset="0"/>
              <a:buChar char="•"/>
            </a:pPr>
            <a:r>
              <a:rPr lang="fr-FR"/>
              <a:t> 2 mesures de protéinurie</a:t>
            </a:r>
          </a:p>
        </p:txBody>
      </p:sp>
      <p:sp>
        <p:nvSpPr>
          <p:cNvPr id="10249" name="ZoneTexte 64"/>
          <p:cNvSpPr txBox="1">
            <a:spLocks noChangeArrowheads="1"/>
          </p:cNvSpPr>
          <p:nvPr/>
        </p:nvSpPr>
        <p:spPr bwMode="auto">
          <a:xfrm>
            <a:off x="5765800" y="4405313"/>
            <a:ext cx="31130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C00000"/>
                </a:solidFill>
              </a:rPr>
              <a:t>Critères d’exclusion : </a:t>
            </a:r>
          </a:p>
          <a:p>
            <a:pPr>
              <a:buFont typeface="Arial" charset="0"/>
              <a:buChar char="•"/>
            </a:pPr>
            <a:r>
              <a:rPr lang="fr-FR"/>
              <a:t> GEM secondaire</a:t>
            </a:r>
          </a:p>
          <a:p>
            <a:pPr>
              <a:buFont typeface="Arial" charset="0"/>
              <a:buChar char="•"/>
            </a:pPr>
            <a:r>
              <a:rPr lang="fr-FR"/>
              <a:t> Grossesse/allaitement</a:t>
            </a:r>
          </a:p>
          <a:p>
            <a:pPr>
              <a:buFont typeface="Arial" charset="0"/>
              <a:buChar char="•"/>
            </a:pPr>
            <a:r>
              <a:rPr lang="fr-FR"/>
              <a:t> IS dans les 3 derniers mois</a:t>
            </a:r>
          </a:p>
          <a:p>
            <a:pPr>
              <a:buFont typeface="Arial" charset="0"/>
              <a:buChar char="•"/>
            </a:pPr>
            <a:r>
              <a:rPr lang="fr-FR"/>
              <a:t> Infection active</a:t>
            </a:r>
          </a:p>
        </p:txBody>
      </p:sp>
      <p:sp>
        <p:nvSpPr>
          <p:cNvPr id="10250" name="ZoneTexte 68"/>
          <p:cNvSpPr txBox="1">
            <a:spLocks noChangeArrowheads="1"/>
          </p:cNvSpPr>
          <p:nvPr/>
        </p:nvSpPr>
        <p:spPr bwMode="auto">
          <a:xfrm>
            <a:off x="179388" y="1844675"/>
            <a:ext cx="254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/>
              <a:t>NIAT = Non Immunosuppressive</a:t>
            </a:r>
          </a:p>
          <a:p>
            <a:r>
              <a:rPr lang="fr-FR" sz="1200" b="1"/>
              <a:t> Antiproteinuric treatment</a:t>
            </a:r>
            <a:endParaRPr lang="fr-FR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sz="3600" smtClean="0">
                <a:solidFill>
                  <a:srgbClr val="990000"/>
                </a:solidFill>
              </a:rPr>
              <a:t>Résultats au dernier suivi</a:t>
            </a:r>
            <a:endParaRPr lang="fr-FR" sz="3600" smtClean="0">
              <a:solidFill>
                <a:srgbClr val="990000"/>
              </a:solidFill>
            </a:endParaRPr>
          </a:p>
        </p:txBody>
      </p:sp>
      <p:sp>
        <p:nvSpPr>
          <p:cNvPr id="16387" name="ZoneTexte 4"/>
          <p:cNvSpPr txBox="1">
            <a:spLocks noChangeArrowheads="1"/>
          </p:cNvSpPr>
          <p:nvPr/>
        </p:nvSpPr>
        <p:spPr bwMode="auto">
          <a:xfrm>
            <a:off x="2700338" y="5876925"/>
            <a:ext cx="376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i="1"/>
              <a:t>Dahan et al, JASN 2016 on line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50825" y="2003425"/>
          <a:ext cx="8640961" cy="3153082"/>
        </p:xfrm>
        <a:graphic>
          <a:graphicData uri="http://schemas.openxmlformats.org/drawingml/2006/table">
            <a:tbl>
              <a:tblPr/>
              <a:tblGrid>
                <a:gridCol w="2664298"/>
                <a:gridCol w="2448272"/>
                <a:gridCol w="2226347"/>
                <a:gridCol w="170424"/>
                <a:gridCol w="1131620"/>
              </a:tblGrid>
              <a:tr h="63702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End point</a:t>
                      </a:r>
                      <a:endParaRPr lang="fr-FR" sz="14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NIAT-</a:t>
                      </a:r>
                      <a:r>
                        <a:rPr lang="en-GB" sz="1400" b="1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rituximab</a:t>
                      </a:r>
                      <a:r>
                        <a:rPr lang="en-GB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group</a:t>
                      </a: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(N=37)</a:t>
                      </a: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NIAT group</a:t>
                      </a:r>
                      <a:endParaRPr lang="fr-FR" sz="14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 pitchFamily="34" charset="0"/>
                          <a:ea typeface="Times New Roman"/>
                          <a:cs typeface="Times New Roman"/>
                        </a:rPr>
                        <a:t>(N=38)</a:t>
                      </a:r>
                      <a:endParaRPr lang="fr-FR" sz="14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P Value</a:t>
                      </a: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37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Remission,</a:t>
                      </a:r>
                      <a:r>
                        <a:rPr lang="en-GB" sz="1400" b="1" baseline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complete </a:t>
                      </a:r>
                      <a:r>
                        <a:rPr lang="en-GB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and </a:t>
                      </a:r>
                      <a:r>
                        <a:rPr lang="en-GB" sz="14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partial</a:t>
                      </a:r>
                      <a:r>
                        <a:rPr lang="en-GB" sz="1400" b="1" baseline="300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GB" sz="14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24 (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64.9</a:t>
                      </a:r>
                      <a:r>
                        <a:rPr lang="en-GB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[49.5; 80.2])</a:t>
                      </a: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13 (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34.2</a:t>
                      </a:r>
                      <a:r>
                        <a:rPr lang="en-GB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[19.1; 49.3])</a:t>
                      </a: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&lt;0.01</a:t>
                      </a: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7907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Protein</a:t>
                      </a:r>
                      <a:r>
                        <a:rPr lang="en-GB" sz="1400" b="1" baseline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-to-</a:t>
                      </a:r>
                      <a:r>
                        <a:rPr lang="en-GB" sz="1400" b="1" dirty="0" err="1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creatinine</a:t>
                      </a:r>
                      <a:r>
                        <a:rPr lang="en-GB" sz="1400" b="1" baseline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ratio </a:t>
                      </a:r>
                      <a:r>
                        <a:rPr lang="fr-FR" sz="14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mg/g</a:t>
                      </a: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2194.8 (1309.8; 5310.0)</a:t>
                      </a: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4701.1 </a:t>
                      </a:r>
                      <a:r>
                        <a:rPr lang="en-GB" sz="140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2027.8</a:t>
                      </a:r>
                      <a:r>
                        <a:rPr lang="en-GB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8265.3</a:t>
                      </a:r>
                      <a:r>
                        <a:rPr lang="en-GB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0.02</a:t>
                      </a: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Serum </a:t>
                      </a:r>
                      <a:r>
                        <a:rPr lang="de-DE" sz="1400" b="1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albumin</a:t>
                      </a:r>
                      <a:r>
                        <a:rPr lang="de-DE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b="1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level</a:t>
                      </a:r>
                      <a:r>
                        <a:rPr lang="de-DE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- g/L</a:t>
                      </a: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32 (26 ; 35)</a:t>
                      </a:r>
                      <a:endParaRPr lang="fr-FR" sz="14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27 (20 ; 30)</a:t>
                      </a: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0.03</a:t>
                      </a: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Serum </a:t>
                      </a:r>
                      <a:r>
                        <a:rPr lang="en-GB" sz="1400" b="1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creatinine</a:t>
                      </a:r>
                      <a:r>
                        <a:rPr lang="en-GB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- µmol/L</a:t>
                      </a: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101 (87 ; 135)  </a:t>
                      </a: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97.2 (78.5 ; 133.5)</a:t>
                      </a: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0.50</a:t>
                      </a: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7860" marR="47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fr-FR" sz="1400" b="1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eGFR</a:t>
                      </a:r>
                      <a:r>
                        <a:rPr lang="fr-FR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fr-FR" sz="1400" b="1" baseline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ml/min/1.73 m²</a:t>
                      </a: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61.1 (48.7 ; 83.4)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73.1</a:t>
                      </a:r>
                      <a:r>
                        <a:rPr lang="fr-FR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50.4</a:t>
                      </a:r>
                      <a:r>
                        <a:rPr lang="fr-FR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90.5</a:t>
                      </a:r>
                      <a:r>
                        <a:rPr lang="fr-FR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0.48</a:t>
                      </a: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772">
                <a:tc gridSpan="5"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800000"/>
                </a:solidFill>
              </a:rPr>
              <a:t>Conclusion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Même taux de rémission avec le </a:t>
            </a:r>
            <a:r>
              <a:rPr lang="fr-FR" dirty="0" err="1" smtClean="0"/>
              <a:t>rituximab</a:t>
            </a:r>
            <a:r>
              <a:rPr lang="fr-FR" dirty="0" smtClean="0"/>
              <a:t> qu’avec le protocole </a:t>
            </a:r>
            <a:r>
              <a:rPr lang="fr-FR" dirty="0" err="1" smtClean="0"/>
              <a:t>Ponticelli</a:t>
            </a:r>
            <a:r>
              <a:rPr lang="fr-FR" dirty="0" smtClean="0"/>
              <a:t> et les anti-</a:t>
            </a:r>
            <a:r>
              <a:rPr lang="fr-FR" dirty="0" err="1" smtClean="0"/>
              <a:t>calcineurines</a:t>
            </a:r>
            <a:endParaRPr lang="fr-FR" dirty="0" smtClean="0"/>
          </a:p>
          <a:p>
            <a:r>
              <a:rPr lang="fr-FR" dirty="0" smtClean="0"/>
              <a:t>Probablement pas supérieur en terme d’efficacité (MENTOR en attente)</a:t>
            </a:r>
          </a:p>
          <a:p>
            <a:r>
              <a:rPr lang="fr-FR" dirty="0" smtClean="0"/>
              <a:t>Mais moins de complications du traitement (K, infections)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rgbClr val="800000"/>
                </a:solidFill>
                <a:sym typeface="Wingdings"/>
              </a:rPr>
              <a:t> Opinion personnelle : pas de perte de chance si le </a:t>
            </a:r>
            <a:r>
              <a:rPr lang="fr-FR" dirty="0" err="1" smtClean="0">
                <a:solidFill>
                  <a:srgbClr val="800000"/>
                </a:solidFill>
                <a:sym typeface="Wingdings"/>
              </a:rPr>
              <a:t>rituximab</a:t>
            </a:r>
            <a:r>
              <a:rPr lang="fr-FR" dirty="0" smtClean="0">
                <a:solidFill>
                  <a:srgbClr val="800000"/>
                </a:solidFill>
                <a:sym typeface="Wingdings"/>
              </a:rPr>
              <a:t> n’est pas disponible (coût +++)</a:t>
            </a:r>
            <a:endParaRPr lang="fr-FR" dirty="0" smtClean="0">
              <a:solidFill>
                <a:srgbClr val="800000"/>
              </a:solidFill>
            </a:endParaRPr>
          </a:p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18" y="980728"/>
            <a:ext cx="890547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800000"/>
                </a:solidFill>
              </a:rPr>
              <a:t>Epidémiologie de la HSF en Afrique</a:t>
            </a:r>
            <a:endParaRPr lang="fr-FR" sz="3600" dirty="0">
              <a:solidFill>
                <a:srgbClr val="800000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68" y="2095500"/>
            <a:ext cx="8285696" cy="298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699792" y="6165304"/>
            <a:ext cx="412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 smtClean="0"/>
              <a:t>Okpechi</a:t>
            </a:r>
            <a:r>
              <a:rPr lang="fr-FR" sz="2000" i="1" dirty="0" smtClean="0"/>
              <a:t> et al, </a:t>
            </a:r>
            <a:r>
              <a:rPr lang="fr-FR" sz="2000" i="1" dirty="0" err="1" smtClean="0"/>
              <a:t>PlosOne</a:t>
            </a:r>
            <a:r>
              <a:rPr lang="fr-FR" sz="2000" i="1" dirty="0" smtClean="0"/>
              <a:t>, 2016, Mars 24</a:t>
            </a:r>
            <a:endParaRPr lang="fr-FR" sz="2000" i="1" dirty="0"/>
          </a:p>
        </p:txBody>
      </p:sp>
      <p:sp>
        <p:nvSpPr>
          <p:cNvPr id="7" name="Ellipse 6"/>
          <p:cNvSpPr/>
          <p:nvPr/>
        </p:nvSpPr>
        <p:spPr>
          <a:xfrm>
            <a:off x="1785918" y="2276872"/>
            <a:ext cx="504056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800000"/>
                </a:solidFill>
              </a:rPr>
              <a:t>Classification des HSF</a:t>
            </a:r>
            <a:endParaRPr lang="fr-FR" sz="3600" dirty="0">
              <a:solidFill>
                <a:srgbClr val="800000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51520" y="836712"/>
            <a:ext cx="8640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699792" y="6341258"/>
            <a:ext cx="3953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/>
              <a:t>D’Agati et al, NEJM 2011, 365 : 2398</a:t>
            </a:r>
            <a:endParaRPr lang="fr-FR" sz="2000" i="1" dirty="0"/>
          </a:p>
        </p:txBody>
      </p:sp>
      <p:grpSp>
        <p:nvGrpSpPr>
          <p:cNvPr id="16" name="Groupe 15"/>
          <p:cNvGrpSpPr/>
          <p:nvPr/>
        </p:nvGrpSpPr>
        <p:grpSpPr>
          <a:xfrm>
            <a:off x="6011016" y="3611156"/>
            <a:ext cx="3096344" cy="2456988"/>
            <a:chOff x="64750" y="981304"/>
            <a:chExt cx="3096344" cy="2456988"/>
          </a:xfrm>
        </p:grpSpPr>
        <p:sp>
          <p:nvSpPr>
            <p:cNvPr id="10" name="ZoneTexte 9"/>
            <p:cNvSpPr txBox="1"/>
            <p:nvPr/>
          </p:nvSpPr>
          <p:spPr>
            <a:xfrm>
              <a:off x="1279057" y="3068960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NOS</a:t>
              </a:r>
              <a:endParaRPr lang="fr-FR" dirty="0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50" y="981304"/>
              <a:ext cx="3096344" cy="2122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e 18"/>
          <p:cNvGrpSpPr/>
          <p:nvPr/>
        </p:nvGrpSpPr>
        <p:grpSpPr>
          <a:xfrm>
            <a:off x="106360" y="3610580"/>
            <a:ext cx="2865298" cy="2457564"/>
            <a:chOff x="3232198" y="980728"/>
            <a:chExt cx="2865298" cy="2457564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2198" y="980728"/>
              <a:ext cx="2865298" cy="2107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4211960" y="3068960"/>
              <a:ext cx="965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Perihilar</a:t>
              </a:r>
              <a:endParaRPr lang="fr-FR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5076056" y="1124744"/>
            <a:ext cx="2933191" cy="2404359"/>
            <a:chOff x="1115616" y="3616929"/>
            <a:chExt cx="2933191" cy="2404359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3616929"/>
              <a:ext cx="2933191" cy="2035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2051720" y="5651956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Cellular</a:t>
              </a:r>
              <a:endParaRPr lang="fr-FR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047980" y="3610580"/>
            <a:ext cx="2880320" cy="2529572"/>
            <a:chOff x="6173818" y="980728"/>
            <a:chExt cx="2880320" cy="2529572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3818" y="980728"/>
              <a:ext cx="2880320" cy="2130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ZoneTexte 16"/>
            <p:cNvSpPr txBox="1"/>
            <p:nvPr/>
          </p:nvSpPr>
          <p:spPr>
            <a:xfrm>
              <a:off x="7340756" y="3140968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Tip</a:t>
              </a:r>
              <a:endParaRPr lang="fr-FR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331640" y="1124744"/>
            <a:ext cx="2845381" cy="2457564"/>
            <a:chOff x="5148064" y="3573016"/>
            <a:chExt cx="2845381" cy="2457564"/>
          </a:xfrm>
        </p:grpSpPr>
        <p:sp>
          <p:nvSpPr>
            <p:cNvPr id="18" name="ZoneTexte 17"/>
            <p:cNvSpPr txBox="1"/>
            <p:nvPr/>
          </p:nvSpPr>
          <p:spPr>
            <a:xfrm>
              <a:off x="6084168" y="5661248"/>
              <a:ext cx="972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Collapse</a:t>
              </a:r>
              <a:endParaRPr lang="fr-FR" dirty="0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48064" y="3573016"/>
              <a:ext cx="2845381" cy="2110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800000"/>
                </a:solidFill>
              </a:rPr>
              <a:t>Classification des HSF et risque de progression</a:t>
            </a:r>
            <a:endParaRPr lang="fr-FR" sz="3600" dirty="0">
              <a:solidFill>
                <a:srgbClr val="800000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699792" y="6381328"/>
            <a:ext cx="4033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/>
              <a:t>Rosenberg et al, Clin JASN Mars 2017</a:t>
            </a:r>
            <a:endParaRPr lang="fr-FR" sz="2000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613" y="764704"/>
            <a:ext cx="4854575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619672" y="5085184"/>
            <a:ext cx="9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Cellular </a:t>
            </a:r>
          </a:p>
          <a:p>
            <a:r>
              <a:rPr lang="fr-FR" dirty="0" smtClean="0"/>
              <a:t>variant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Evaluation d’un</a:t>
            </a:r>
            <a:r>
              <a:rPr kumimoji="0" lang="fr-FR" sz="36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patient avec le diagnostic histologique de FSGS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51520" y="1484784"/>
          <a:ext cx="8640960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Histoire clinique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Données biologiques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Lésions histologiques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Antécédents familiaux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Albumine sérique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Variant de HSF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Poids de naissance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Prot</a:t>
                      </a:r>
                      <a:r>
                        <a:rPr lang="fr-FR" dirty="0" smtClean="0"/>
                        <a:t>/</a:t>
                      </a:r>
                      <a:r>
                        <a:rPr lang="fr-FR" dirty="0" err="1" smtClean="0"/>
                        <a:t>creat</a:t>
                      </a:r>
                      <a:r>
                        <a:rPr lang="fr-FR" dirty="0" smtClean="0"/>
                        <a:t> urinaire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AVANT traitement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Taille des glomérules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Drépanocytose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Prot</a:t>
                      </a:r>
                      <a:r>
                        <a:rPr lang="fr-FR" dirty="0" smtClean="0"/>
                        <a:t>/</a:t>
                      </a:r>
                      <a:r>
                        <a:rPr lang="fr-FR" dirty="0" err="1" smtClean="0"/>
                        <a:t>creat</a:t>
                      </a:r>
                      <a:r>
                        <a:rPr lang="fr-FR" dirty="0" smtClean="0"/>
                        <a:t> urinaire</a:t>
                      </a:r>
                    </a:p>
                    <a:p>
                      <a:r>
                        <a:rPr lang="fr-FR" dirty="0" smtClean="0"/>
                        <a:t>après blocage optimal du SRA + régime sans sel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 : étendue de la rétractation</a:t>
                      </a:r>
                      <a:r>
                        <a:rPr lang="fr-FR" baseline="0" dirty="0" smtClean="0"/>
                        <a:t> des pédicelles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Inclusions </a:t>
                      </a:r>
                      <a:r>
                        <a:rPr lang="fr-FR" dirty="0" err="1" smtClean="0"/>
                        <a:t>tubuloréticulaires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Reflux </a:t>
                      </a:r>
                      <a:r>
                        <a:rPr lang="fr-FR" dirty="0" err="1" smtClean="0"/>
                        <a:t>vésico</a:t>
                      </a:r>
                      <a:r>
                        <a:rPr lang="fr-FR" dirty="0" smtClean="0"/>
                        <a:t>-urétéral ou réduction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néphronique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Prot</a:t>
                      </a:r>
                      <a:r>
                        <a:rPr lang="fr-FR" dirty="0" smtClean="0"/>
                        <a:t>/</a:t>
                      </a:r>
                      <a:r>
                        <a:rPr lang="fr-FR" dirty="0" err="1" smtClean="0"/>
                        <a:t>creat</a:t>
                      </a:r>
                      <a:r>
                        <a:rPr lang="fr-FR" dirty="0" smtClean="0"/>
                        <a:t> urinaire</a:t>
                      </a:r>
                    </a:p>
                    <a:p>
                      <a:r>
                        <a:rPr lang="fr-FR" dirty="0" smtClean="0"/>
                        <a:t>après traitement </a:t>
                      </a:r>
                      <a:r>
                        <a:rPr lang="fr-FR" dirty="0" err="1" smtClean="0"/>
                        <a:t>corticoide</a:t>
                      </a:r>
                      <a:r>
                        <a:rPr lang="fr-FR" dirty="0" smtClean="0"/>
                        <a:t> (IS)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Obésité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Infection</a:t>
                      </a:r>
                      <a:r>
                        <a:rPr lang="fr-FR" baseline="0" dirty="0" smtClean="0"/>
                        <a:t> virale : HIV, CMV, 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Traitement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smtClean="0"/>
                        <a:t>: Interféron</a:t>
                      </a:r>
                      <a:r>
                        <a:rPr lang="fr-FR" baseline="0" dirty="0" smtClean="0"/>
                        <a:t>, lithium, </a:t>
                      </a:r>
                      <a:r>
                        <a:rPr lang="fr-FR" baseline="0" dirty="0" err="1" smtClean="0"/>
                        <a:t>biphosphonate</a:t>
                      </a:r>
                      <a:r>
                        <a:rPr lang="fr-FR" baseline="0" dirty="0" smtClean="0"/>
                        <a:t>, androgènes…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699792" y="6381328"/>
            <a:ext cx="4033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/>
              <a:t>Rosenberg et al, Clin JASN Mars 2017</a:t>
            </a:r>
            <a:endParaRPr lang="fr-F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800000"/>
                </a:solidFill>
              </a:rPr>
              <a:t>Les six formes de HSF</a:t>
            </a:r>
            <a:endParaRPr lang="fr-FR" sz="3600" dirty="0">
              <a:solidFill>
                <a:srgbClr val="80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287601" cy="45379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699792" y="6381328"/>
            <a:ext cx="4033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/>
              <a:t>Rosenberg et al, Clin JASN Mars 2017</a:t>
            </a:r>
            <a:endParaRPr lang="fr-FR" sz="2000" i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899592" y="2132856"/>
            <a:ext cx="15559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HSF génétique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355976" y="1340768"/>
            <a:ext cx="14116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HSF primaire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436096" y="2852936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HSF « virale »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652120" y="3429000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HSF « toxique »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580112" y="5579948"/>
            <a:ext cx="16199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HSF adaptative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99592" y="5661248"/>
            <a:ext cx="17940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HSF liée à APOL1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800000"/>
                </a:solidFill>
              </a:rPr>
              <a:t>Caractéristiques cliniques et pathologiques </a:t>
            </a:r>
            <a:br>
              <a:rPr lang="fr-FR" sz="2800" dirty="0" smtClean="0">
                <a:solidFill>
                  <a:srgbClr val="800000"/>
                </a:solidFill>
              </a:rPr>
            </a:br>
            <a:r>
              <a:rPr lang="fr-FR" sz="2800" dirty="0" smtClean="0">
                <a:solidFill>
                  <a:srgbClr val="800000"/>
                </a:solidFill>
              </a:rPr>
              <a:t>des 6 formes de HSF</a:t>
            </a:r>
            <a:endParaRPr lang="fr-FR" sz="2800" dirty="0">
              <a:solidFill>
                <a:srgbClr val="80000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63331" y="1178535"/>
          <a:ext cx="8964488" cy="4752528"/>
        </p:xfrm>
        <a:graphic>
          <a:graphicData uri="http://schemas.openxmlformats.org/drawingml/2006/table">
            <a:tbl>
              <a:tblPr/>
              <a:tblGrid>
                <a:gridCol w="1052285"/>
                <a:gridCol w="1508997"/>
                <a:gridCol w="1280641"/>
                <a:gridCol w="1280641"/>
                <a:gridCol w="1182966"/>
                <a:gridCol w="1378317"/>
                <a:gridCol w="1280641"/>
              </a:tblGrid>
              <a:tr h="286297"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Caractéristiques</a:t>
                      </a:r>
                      <a:endParaRPr lang="fr-FR" sz="1100" b="1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 smtClean="0"/>
                        <a:t>HSF primitive</a:t>
                      </a:r>
                      <a:endParaRPr lang="fr-FR" sz="1100" b="1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 smtClean="0"/>
                        <a:t>HSF adaptative</a:t>
                      </a:r>
                      <a:endParaRPr lang="fr-FR" sz="1100" b="1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 smtClean="0"/>
                        <a:t>HSF APOL1</a:t>
                      </a:r>
                      <a:endParaRPr lang="fr-FR" sz="1100" b="1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 smtClean="0"/>
                        <a:t>HSF génétique</a:t>
                      </a:r>
                      <a:endParaRPr lang="fr-FR" sz="1100" b="1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 smtClean="0"/>
                        <a:t>HSF « virale »</a:t>
                      </a:r>
                      <a:endParaRPr lang="fr-FR" sz="1100" b="1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 smtClean="0"/>
                        <a:t>HSF « toxique</a:t>
                      </a:r>
                      <a:endParaRPr lang="fr-FR" sz="1100" b="1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273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Mécanisme de l’atteinte </a:t>
                      </a:r>
                    </a:p>
                    <a:p>
                      <a:r>
                        <a:rPr lang="fr-FR" sz="1100" dirty="0" err="1" smtClean="0"/>
                        <a:t>podocytaire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Facteur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circulant</a:t>
                      </a:r>
                      <a:endParaRPr lang="en-US" sz="1100" dirty="0" smtClean="0"/>
                    </a:p>
                    <a:p>
                      <a:r>
                        <a:rPr lang="en-US" sz="1100" dirty="0" smtClean="0"/>
                        <a:t>Cytokine?</a:t>
                      </a:r>
                      <a:endParaRPr lang="en-US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Surcharge </a:t>
                      </a:r>
                      <a:r>
                        <a:rPr lang="en-US" sz="1100" dirty="0" err="1" smtClean="0"/>
                        <a:t>glomérulaire</a:t>
                      </a:r>
                      <a:endParaRPr lang="en-US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Inflammation 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Pénétrance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élevée</a:t>
                      </a:r>
                      <a:endParaRPr lang="en-US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Rôle</a:t>
                      </a:r>
                      <a:r>
                        <a:rPr lang="en-US" sz="1100" dirty="0" smtClean="0"/>
                        <a:t> possible</a:t>
                      </a:r>
                    </a:p>
                    <a:p>
                      <a:r>
                        <a:rPr lang="en-US" sz="1100" dirty="0" smtClean="0"/>
                        <a:t>de </a:t>
                      </a:r>
                      <a:r>
                        <a:rPr lang="en-US" sz="1100" dirty="0" err="1" smtClean="0"/>
                        <a:t>l’IFN</a:t>
                      </a:r>
                      <a:r>
                        <a:rPr lang="en-US" sz="1100" dirty="0" smtClean="0"/>
                        <a:t> et </a:t>
                      </a:r>
                      <a:r>
                        <a:rPr lang="en-US" sz="1100" dirty="0" err="1" smtClean="0"/>
                        <a:t>d’autres</a:t>
                      </a:r>
                      <a:r>
                        <a:rPr lang="en-US" sz="1100" dirty="0" smtClean="0"/>
                        <a:t> cytokines</a:t>
                      </a:r>
                      <a:endParaRPr lang="en-US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Effet</a:t>
                      </a:r>
                      <a:r>
                        <a:rPr lang="en-US" sz="1100" dirty="0" smtClean="0"/>
                        <a:t> direct </a:t>
                      </a:r>
                      <a:r>
                        <a:rPr lang="en-US" sz="1100" dirty="0" err="1" smtClean="0"/>
                        <a:t>sur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podocytes</a:t>
                      </a:r>
                      <a:endParaRPr lang="en-US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61622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Histoire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Syndrome </a:t>
                      </a:r>
                      <a:r>
                        <a:rPr lang="fr-FR" sz="1100" dirty="0" err="1" smtClean="0"/>
                        <a:t>oedemateux</a:t>
                      </a:r>
                      <a:r>
                        <a:rPr lang="fr-FR" sz="1100" baseline="0" dirty="0" smtClean="0"/>
                        <a:t> brutal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Réduction </a:t>
                      </a:r>
                      <a:r>
                        <a:rPr lang="fr-FR" sz="1100" dirty="0" err="1" smtClean="0"/>
                        <a:t>néphronique</a:t>
                      </a:r>
                      <a:r>
                        <a:rPr lang="fr-FR" sz="1100" dirty="0" smtClean="0"/>
                        <a:t> : petit poids de naissance, RVU, obésité morbide, cardiopathie, cyanogène, drépanocytose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Antécédents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familiaux</a:t>
                      </a:r>
                      <a:r>
                        <a:rPr lang="en-US" sz="1100" baseline="0" dirty="0" smtClean="0"/>
                        <a:t> variables</a:t>
                      </a:r>
                      <a:endParaRPr lang="en-US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Antécédents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familiaux</a:t>
                      </a:r>
                      <a:r>
                        <a:rPr lang="en-US" sz="1100" baseline="0" dirty="0" smtClean="0"/>
                        <a:t> variables (dominant </a:t>
                      </a:r>
                      <a:r>
                        <a:rPr lang="en-US" sz="1100" baseline="0" dirty="0" err="1" smtClean="0"/>
                        <a:t>ou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récessif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HIV, CMV, </a:t>
                      </a:r>
                      <a:endParaRPr lang="fr-FR" sz="1100" dirty="0" smtClean="0"/>
                    </a:p>
                    <a:p>
                      <a:r>
                        <a:rPr lang="fr-FR" sz="1100" dirty="0" smtClean="0"/>
                        <a:t>parvovirus </a:t>
                      </a:r>
                      <a:r>
                        <a:rPr lang="fr-FR" sz="1100" dirty="0"/>
                        <a:t>B19, </a:t>
                      </a:r>
                      <a:r>
                        <a:rPr lang="fr-FR" sz="1100" dirty="0" smtClean="0"/>
                        <a:t>maladie de </a:t>
                      </a:r>
                      <a:r>
                        <a:rPr lang="fr-FR" sz="1100" dirty="0" err="1" smtClean="0"/>
                        <a:t>Still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Bisphosphonate</a:t>
                      </a:r>
                      <a:r>
                        <a:rPr lang="fr-FR" sz="1100" dirty="0"/>
                        <a:t>, lithium</a:t>
                      </a:r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0402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Biologie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Néphrotique</a:t>
                      </a:r>
                      <a:endParaRPr lang="en-US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Protéinurie</a:t>
                      </a:r>
                      <a:r>
                        <a:rPr lang="en-US" sz="1100" dirty="0" smtClean="0"/>
                        <a:t> variable</a:t>
                      </a:r>
                    </a:p>
                    <a:p>
                      <a:r>
                        <a:rPr lang="en-US" sz="1100" dirty="0" err="1" smtClean="0"/>
                        <a:t>Albumine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sérique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normale</a:t>
                      </a:r>
                      <a:endParaRPr lang="en-US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Protéinurie </a:t>
                      </a:r>
                    </a:p>
                    <a:p>
                      <a:r>
                        <a:rPr lang="fr-FR" sz="1100" dirty="0" smtClean="0"/>
                        <a:t>variable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Protéinurie </a:t>
                      </a:r>
                    </a:p>
                    <a:p>
                      <a:r>
                        <a:rPr lang="fr-FR" sz="1100" dirty="0" smtClean="0"/>
                        <a:t>variable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Protéinurie </a:t>
                      </a:r>
                    </a:p>
                    <a:p>
                      <a:r>
                        <a:rPr lang="fr-FR" sz="1100" dirty="0" smtClean="0"/>
                        <a:t>variable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Protéinurie </a:t>
                      </a:r>
                    </a:p>
                    <a:p>
                      <a:r>
                        <a:rPr lang="fr-FR" sz="1100" dirty="0" smtClean="0"/>
                        <a:t>variable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8345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Pathologie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Effacement diffus </a:t>
                      </a:r>
                    </a:p>
                    <a:p>
                      <a:r>
                        <a:rPr lang="fr-FR" sz="1100" dirty="0" smtClean="0"/>
                        <a:t>des pédicelles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Gros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glomérules</a:t>
                      </a:r>
                      <a:r>
                        <a:rPr lang="en-US" sz="1100" dirty="0" smtClean="0"/>
                        <a:t>,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variante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perihilaire</a:t>
                      </a:r>
                      <a:r>
                        <a:rPr lang="en-US" sz="1100" baseline="0" dirty="0" smtClean="0"/>
                        <a:t>, effacement </a:t>
                      </a:r>
                      <a:r>
                        <a:rPr lang="en-US" sz="1100" baseline="0" dirty="0" err="1" smtClean="0"/>
                        <a:t>partiel</a:t>
                      </a:r>
                      <a:r>
                        <a:rPr lang="en-US" sz="1100" baseline="0" dirty="0" smtClean="0"/>
                        <a:t> des </a:t>
                      </a:r>
                      <a:r>
                        <a:rPr lang="en-US" sz="1100" baseline="0" dirty="0" err="1" smtClean="0"/>
                        <a:t>pédicelles</a:t>
                      </a:r>
                      <a:endParaRPr lang="en-US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HSF primitive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r>
                        <a:rPr lang="en-US" sz="1100" baseline="0" dirty="0" err="1" smtClean="0"/>
                        <a:t>ou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adaptative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ou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collapsante</a:t>
                      </a:r>
                      <a:endParaRPr lang="en-US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Variable</a:t>
                      </a:r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Variable, </a:t>
                      </a:r>
                      <a:r>
                        <a:rPr lang="fr-FR" sz="1100" dirty="0" err="1" smtClean="0"/>
                        <a:t>collapsante</a:t>
                      </a:r>
                      <a:r>
                        <a:rPr lang="fr-FR" sz="1100" dirty="0" smtClean="0"/>
                        <a:t> 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Variable</a:t>
                      </a:r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273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Réponse au traitement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Réponse possible </a:t>
                      </a:r>
                      <a:r>
                        <a:rPr lang="fr-FR" sz="1100" dirty="0" err="1" smtClean="0"/>
                        <a:t>corticoides</a:t>
                      </a:r>
                      <a:r>
                        <a:rPr lang="fr-FR" sz="1100" dirty="0" smtClean="0"/>
                        <a:t>/IS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Bonne </a:t>
                      </a:r>
                      <a:r>
                        <a:rPr lang="en-US" sz="1100" dirty="0" err="1" smtClean="0"/>
                        <a:t>réponse</a:t>
                      </a:r>
                      <a:r>
                        <a:rPr lang="en-US" sz="1100" dirty="0" smtClean="0"/>
                        <a:t> au </a:t>
                      </a:r>
                      <a:r>
                        <a:rPr lang="en-US" sz="1100" dirty="0" err="1" smtClean="0"/>
                        <a:t>bloccage</a:t>
                      </a:r>
                      <a:r>
                        <a:rPr lang="en-US" sz="1100" dirty="0" smtClean="0"/>
                        <a:t> du SRA</a:t>
                      </a:r>
                      <a:endParaRPr lang="en-US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Réponse</a:t>
                      </a:r>
                      <a:r>
                        <a:rPr lang="en-US" sz="1100" dirty="0" smtClean="0"/>
                        <a:t> possible </a:t>
                      </a:r>
                      <a:r>
                        <a:rPr lang="en-US" sz="1100" dirty="0" err="1" smtClean="0"/>
                        <a:t>corticoide</a:t>
                      </a:r>
                      <a:r>
                        <a:rPr lang="en-US" sz="1100" dirty="0" smtClean="0"/>
                        <a:t>/IS</a:t>
                      </a:r>
                      <a:endParaRPr lang="en-US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Pas de </a:t>
                      </a:r>
                      <a:r>
                        <a:rPr lang="en-US" sz="1100" dirty="0" err="1" smtClean="0"/>
                        <a:t>réponse</a:t>
                      </a:r>
                      <a:r>
                        <a:rPr lang="en-US" sz="1100" baseline="0" dirty="0" smtClean="0"/>
                        <a:t> aux </a:t>
                      </a:r>
                      <a:r>
                        <a:rPr lang="en-US" sz="1100" baseline="0" dirty="0" err="1" smtClean="0"/>
                        <a:t>corticoides</a:t>
                      </a:r>
                      <a:r>
                        <a:rPr lang="en-US" sz="1100" baseline="0" dirty="0" smtClean="0"/>
                        <a:t>/IS</a:t>
                      </a:r>
                      <a:endParaRPr lang="en-US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Réponse aléatoire  traitement antiviral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Arrêt du médicament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0402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Récidive après transplantation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Possible</a:t>
                      </a:r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Non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Possible</a:t>
                      </a:r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Non 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Possible </a:t>
                      </a:r>
                      <a:r>
                        <a:rPr lang="fr-FR" sz="1100" dirty="0" smtClean="0"/>
                        <a:t>si </a:t>
                      </a:r>
                      <a:r>
                        <a:rPr lang="fr-FR" sz="1100" dirty="0"/>
                        <a:t>infection/inflammation </a:t>
                      </a:r>
                      <a:r>
                        <a:rPr lang="fr-FR" sz="1100" dirty="0" smtClean="0"/>
                        <a:t>persistent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Non</a:t>
                      </a:r>
                      <a:endParaRPr lang="fr-FR" sz="1100" dirty="0"/>
                    </a:p>
                  </a:txBody>
                  <a:tcPr marL="13368" marR="13368" marT="6684" marB="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43608" y="3573016"/>
            <a:ext cx="115212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82671" y="3546121"/>
            <a:ext cx="122413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300192" y="4221088"/>
            <a:ext cx="133229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43608" y="4859907"/>
            <a:ext cx="122413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573701" y="4860483"/>
            <a:ext cx="122413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119761" y="4860195"/>
            <a:ext cx="122413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1455</Words>
  <Application>Microsoft Office PowerPoint</Application>
  <PresentationFormat>Affichage à l'écran (4:3)</PresentationFormat>
  <Paragraphs>407</Paragraphs>
  <Slides>27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Wingdings</vt:lpstr>
      <vt:lpstr>Thème Office</vt:lpstr>
      <vt:lpstr>Présentation PowerPoint</vt:lpstr>
      <vt:lpstr>La hyalinose segmentaire et focale : une lésion,  pas un syndrome, et encore moins une maladie! </vt:lpstr>
      <vt:lpstr>Présentation PowerPoint</vt:lpstr>
      <vt:lpstr>Epidémiologie de la HSF en Afrique</vt:lpstr>
      <vt:lpstr>Classification des HSF</vt:lpstr>
      <vt:lpstr>Classification des HSF et risque de progression</vt:lpstr>
      <vt:lpstr>Présentation PowerPoint</vt:lpstr>
      <vt:lpstr>Les six formes de HSF</vt:lpstr>
      <vt:lpstr>Caractéristiques cliniques et pathologiques  des 6 formes de HSF</vt:lpstr>
      <vt:lpstr>Le cas des HSF associés à des variants à risque APOL1 : une découverte  majeure ?</vt:lpstr>
      <vt:lpstr>Conclusions d’un groupe d’expert de l’AST</vt:lpstr>
      <vt:lpstr>Algorithme de traitement</vt:lpstr>
      <vt:lpstr>Epidémiologie de la GEM en Afrique</vt:lpstr>
      <vt:lpstr>Schéma physiopathologique des GEM</vt:lpstr>
      <vt:lpstr>Etiologies des glomérulopathies extramembraneuses</vt:lpstr>
      <vt:lpstr>Présentation PowerPoint</vt:lpstr>
      <vt:lpstr>Structure moléculaire des auto-antigènes  </vt:lpstr>
      <vt:lpstr>Un rôle pour les anticorps anti-THSD7A  dans les GEM paranéoplasiques?</vt:lpstr>
      <vt:lpstr>Développement de tests diagnostiques  et pronostiques </vt:lpstr>
      <vt:lpstr>Présentation PowerPoint</vt:lpstr>
      <vt:lpstr>La détection de l’antigène PLA2R dans la biopsie est plus sensible que la sérologie  </vt:lpstr>
      <vt:lpstr>Cinétique de la récidive de GEM après transplantation </vt:lpstr>
      <vt:lpstr>Conclusions: pourquoi le dosage des anticorps anti-PLA2R  est-il indispensable en Afrique… et ailleurs ?</vt:lpstr>
      <vt:lpstr>Quoi de neuf sur le traitement ?</vt:lpstr>
      <vt:lpstr>Présentation PowerPoint</vt:lpstr>
      <vt:lpstr>Résultats au dernier suivi</vt:lpstr>
      <vt:lpstr>Conclusion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cburgos</dc:creator>
  <cp:lastModifiedBy>Dr Justine BUKABAU</cp:lastModifiedBy>
  <cp:revision>56</cp:revision>
  <dcterms:created xsi:type="dcterms:W3CDTF">2017-02-28T12:17:22Z</dcterms:created>
  <dcterms:modified xsi:type="dcterms:W3CDTF">2017-05-09T06:23:38Z</dcterms:modified>
</cp:coreProperties>
</file>