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7" r:id="rId2"/>
    <p:sldId id="256" r:id="rId3"/>
    <p:sldId id="257" r:id="rId4"/>
    <p:sldId id="260" r:id="rId5"/>
    <p:sldId id="262" r:id="rId6"/>
    <p:sldId id="259" r:id="rId7"/>
    <p:sldId id="263" r:id="rId8"/>
    <p:sldId id="265" r:id="rId9"/>
    <p:sldId id="264" r:id="rId10"/>
    <p:sldId id="266" r:id="rId11"/>
    <p:sldId id="261" r:id="rId12"/>
    <p:sldId id="267" r:id="rId13"/>
    <p:sldId id="272" r:id="rId14"/>
    <p:sldId id="269" r:id="rId15"/>
    <p:sldId id="273" r:id="rId16"/>
    <p:sldId id="274" r:id="rId17"/>
    <p:sldId id="276" r:id="rId18"/>
    <p:sldId id="268" r:id="rId19"/>
    <p:sldId id="278" r:id="rId20"/>
    <p:sldId id="281" r:id="rId21"/>
    <p:sldId id="280" r:id="rId22"/>
    <p:sldId id="282" r:id="rId23"/>
    <p:sldId id="306" r:id="rId24"/>
    <p:sldId id="288" r:id="rId25"/>
    <p:sldId id="290" r:id="rId26"/>
    <p:sldId id="296" r:id="rId27"/>
    <p:sldId id="302" r:id="rId28"/>
    <p:sldId id="308" r:id="rId29"/>
    <p:sldId id="303" r:id="rId30"/>
    <p:sldId id="309" r:id="rId31"/>
    <p:sldId id="311" r:id="rId32"/>
    <p:sldId id="310" r:id="rId33"/>
    <p:sldId id="312" r:id="rId34"/>
    <p:sldId id="313" r:id="rId35"/>
    <p:sldId id="320" r:id="rId36"/>
    <p:sldId id="321" r:id="rId37"/>
    <p:sldId id="319" r:id="rId38"/>
    <p:sldId id="323" r:id="rId39"/>
    <p:sldId id="324" r:id="rId40"/>
    <p:sldId id="326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92D4-37D8-4C59-A971-963EF37574B3}" type="datetimeFigureOut">
              <a:rPr lang="fr-BE" smtClean="0"/>
              <a:t>07-05-17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4069-6337-4BF0-ABC9-6F2ACA71133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436844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92D4-37D8-4C59-A971-963EF37574B3}" type="datetimeFigureOut">
              <a:rPr lang="fr-BE" smtClean="0"/>
              <a:t>07-05-17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4069-6337-4BF0-ABC9-6F2ACA71133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7455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92D4-37D8-4C59-A971-963EF37574B3}" type="datetimeFigureOut">
              <a:rPr lang="fr-BE" smtClean="0"/>
              <a:t>07-05-17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4069-6337-4BF0-ABC9-6F2ACA71133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782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92D4-37D8-4C59-A971-963EF37574B3}" type="datetimeFigureOut">
              <a:rPr lang="fr-BE" smtClean="0"/>
              <a:t>07-05-17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4069-6337-4BF0-ABC9-6F2ACA71133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0240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92D4-37D8-4C59-A971-963EF37574B3}" type="datetimeFigureOut">
              <a:rPr lang="fr-BE" smtClean="0"/>
              <a:t>07-05-17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4069-6337-4BF0-ABC9-6F2ACA71133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136343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92D4-37D8-4C59-A971-963EF37574B3}" type="datetimeFigureOut">
              <a:rPr lang="fr-BE" smtClean="0"/>
              <a:t>07-05-17</a:t>
            </a:fld>
            <a:endParaRPr lang="fr-B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4069-6337-4BF0-ABC9-6F2ACA71133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5477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92D4-37D8-4C59-A971-963EF37574B3}" type="datetimeFigureOut">
              <a:rPr lang="fr-BE" smtClean="0"/>
              <a:t>07-05-17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4069-6337-4BF0-ABC9-6F2ACA711330}" type="slidenum">
              <a:rPr lang="fr-BE" smtClean="0"/>
              <a:t>‹N°›</a:t>
            </a:fld>
            <a:endParaRPr lang="fr-B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68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92D4-37D8-4C59-A971-963EF37574B3}" type="datetimeFigureOut">
              <a:rPr lang="fr-BE" smtClean="0"/>
              <a:t>07-05-17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4069-6337-4BF0-ABC9-6F2ACA71133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65279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92D4-37D8-4C59-A971-963EF37574B3}" type="datetimeFigureOut">
              <a:rPr lang="fr-BE" smtClean="0"/>
              <a:t>07-05-17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4069-6337-4BF0-ABC9-6F2ACA71133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566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92D4-37D8-4C59-A971-963EF37574B3}" type="datetimeFigureOut">
              <a:rPr lang="fr-BE" smtClean="0"/>
              <a:t>07-05-17</a:t>
            </a:fld>
            <a:endParaRPr lang="fr-B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fr-B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4069-6337-4BF0-ABC9-6F2ACA71133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5473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84092D4-37D8-4C59-A971-963EF37574B3}" type="datetimeFigureOut">
              <a:rPr lang="fr-BE" smtClean="0"/>
              <a:t>07-05-17</a:t>
            </a:fld>
            <a:endParaRPr lang="fr-B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fr-B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4069-6337-4BF0-ABC9-6F2ACA71133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5916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84092D4-37D8-4C59-A971-963EF37574B3}" type="datetimeFigureOut">
              <a:rPr lang="fr-BE" smtClean="0"/>
              <a:t>07-05-17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5B2D4069-6337-4BF0-ABC9-6F2ACA71133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7963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RESTITUTION CONGRES AFRAN2017 </a:t>
            </a:r>
            <a:r>
              <a:rPr lang="fr-FR" sz="3600" dirty="0" err="1" smtClean="0"/>
              <a:t>yaounde</a:t>
            </a:r>
            <a:endParaRPr lang="fr-FR" sz="3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73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758950" y="1485520"/>
            <a:ext cx="7793038" cy="4772025"/>
            <a:chOff x="544" y="930"/>
            <a:chExt cx="4652" cy="3004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544" y="930"/>
            <a:ext cx="4652" cy="30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9" name="Diagramm" r:id="rId3" imgW="4629526" imgH="2486453" progId="Excel.Chart.8">
                    <p:embed/>
                  </p:oleObj>
                </mc:Choice>
                <mc:Fallback>
                  <p:oleObj name="Diagramm" r:id="rId3" imgW="4629526" imgH="2486453" progId="Excel.Chart.8">
                    <p:embed/>
                    <p:pic>
                      <p:nvPicPr>
                        <p:cNvPr id="6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4" y="930"/>
                          <a:ext cx="4652" cy="30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2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297" y="1253"/>
              <a:ext cx="11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75000"/>
                </a:lnSpc>
                <a:spcBef>
                  <a:spcPct val="50000"/>
                </a:spcBef>
                <a:buFontTx/>
                <a:buNone/>
              </a:pPr>
              <a:r>
                <a:rPr lang="de-DE" altLang="fr-FR" sz="1400" b="1"/>
                <a:t>Serum cystatin C</a:t>
              </a:r>
            </a:p>
            <a:p>
              <a:pPr>
                <a:lnSpc>
                  <a:spcPct val="75000"/>
                </a:lnSpc>
                <a:spcBef>
                  <a:spcPct val="50000"/>
                </a:spcBef>
                <a:buFontTx/>
                <a:buNone/>
              </a:pPr>
              <a:r>
                <a:rPr lang="de-DE" altLang="fr-FR" sz="1400" b="1"/>
                <a:t>Serum creatinine</a:t>
              </a: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118" y="1192"/>
              <a:ext cx="200" cy="241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BE" altLang="fr-FR" sz="1800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118" y="1368"/>
              <a:ext cx="200" cy="241"/>
            </a:xfrm>
            <a:prstGeom prst="rect">
              <a:avLst/>
            </a:prstGeom>
            <a:solidFill>
              <a:srgbClr val="C0C0C0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BE" altLang="fr-FR" sz="1800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3900" y="1648"/>
              <a:ext cx="0" cy="296"/>
            </a:xfrm>
            <a:prstGeom prst="line">
              <a:avLst/>
            </a:prstGeom>
            <a:noFill/>
            <a:ln w="63500">
              <a:solidFill>
                <a:srgbClr val="FFCC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2064" y="1819"/>
              <a:ext cx="0" cy="296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3685" y="1444"/>
              <a:ext cx="42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de-DE" altLang="fr-FR" sz="1800" b="1">
                  <a:solidFill>
                    <a:srgbClr val="FFCCCC"/>
                  </a:solidFill>
                </a:rPr>
                <a:t>AKI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1791" y="1592"/>
              <a:ext cx="54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de-DE" altLang="fr-FR" sz="2000" b="1">
                  <a:solidFill>
                    <a:srgbClr val="FF0000"/>
                  </a:solidFill>
                </a:rPr>
                <a:t>AKI</a:t>
              </a: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3533" y="1602"/>
              <a:ext cx="194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DE" altLang="fr-FR" sz="2100" b="1"/>
                <a:t>*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2752" y="1951"/>
              <a:ext cx="171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DE" altLang="fr-FR" sz="2100" b="1"/>
                <a:t>*</a:t>
              </a: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1980" y="2198"/>
              <a:ext cx="194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DE" altLang="fr-FR" sz="2100" b="1"/>
                <a:t>*</a:t>
              </a: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3810" y="1930"/>
              <a:ext cx="194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de-DE" altLang="fr-FR" sz="2100" b="1"/>
                <a:t>*</a:t>
              </a:r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1247" y="3483"/>
              <a:ext cx="349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fr-FR" sz="1600" b="1" dirty="0"/>
                <a:t>Day –3        Day –2         Day –1          Day 0          Day +1</a:t>
              </a:r>
            </a:p>
          </p:txBody>
        </p:sp>
      </p:grp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1676400" y="6248401"/>
            <a:ext cx="88969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fr-FR" sz="1800" i="1" dirty="0"/>
              <a:t>Herget-Rosenthal et al., </a:t>
            </a:r>
            <a:r>
              <a:rPr lang="de-DE" altLang="fr-FR" sz="1800" i="1" dirty="0" err="1"/>
              <a:t>Kidney</a:t>
            </a:r>
            <a:r>
              <a:rPr lang="de-DE" altLang="fr-FR" sz="1800" i="1" dirty="0"/>
              <a:t> </a:t>
            </a:r>
            <a:r>
              <a:rPr lang="de-DE" altLang="fr-FR" sz="1800" i="1" dirty="0" err="1"/>
              <a:t>Int</a:t>
            </a:r>
            <a:r>
              <a:rPr lang="de-DE" altLang="fr-FR" sz="1800" i="1" dirty="0"/>
              <a:t> 2004    </a:t>
            </a:r>
            <a:r>
              <a:rPr lang="de-DE" altLang="fr-FR" sz="1600" dirty="0"/>
              <a:t>85 </a:t>
            </a:r>
            <a:r>
              <a:rPr lang="de-DE" altLang="fr-FR" sz="1600" dirty="0" smtClean="0"/>
              <a:t>adultes, </a:t>
            </a:r>
            <a:r>
              <a:rPr lang="de-DE" altLang="fr-FR" sz="1600" dirty="0" err="1" smtClean="0"/>
              <a:t>general</a:t>
            </a:r>
            <a:r>
              <a:rPr lang="de-DE" altLang="fr-FR" sz="1600" dirty="0" smtClean="0"/>
              <a:t> </a:t>
            </a:r>
            <a:r>
              <a:rPr lang="de-DE" altLang="fr-FR" sz="1600" dirty="0"/>
              <a:t>ICU, S-</a:t>
            </a:r>
            <a:r>
              <a:rPr lang="de-DE" altLang="fr-FR" sz="1600" dirty="0" err="1"/>
              <a:t>creatinine</a:t>
            </a:r>
            <a:r>
              <a:rPr lang="de-DE" altLang="fr-FR" sz="1600" dirty="0"/>
              <a:t> </a:t>
            </a:r>
            <a:r>
              <a:rPr lang="de-DE" altLang="fr-FR" sz="1600" dirty="0" err="1"/>
              <a:t>rise</a:t>
            </a:r>
            <a:r>
              <a:rPr lang="de-DE" altLang="fr-FR" sz="1600" dirty="0"/>
              <a:t> &gt; 50%</a:t>
            </a:r>
          </a:p>
        </p:txBody>
      </p:sp>
      <p:sp>
        <p:nvSpPr>
          <p:cNvPr id="22" name="Titre 1"/>
          <p:cNvSpPr txBox="1">
            <a:spLocks/>
          </p:cNvSpPr>
          <p:nvPr/>
        </p:nvSpPr>
        <p:spPr>
          <a:xfrm>
            <a:off x="1676400" y="332303"/>
            <a:ext cx="7729728" cy="11887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FF0000"/>
                </a:solidFill>
              </a:rPr>
              <a:t>Détection plus précoce de l’IRA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44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>
                <a:solidFill>
                  <a:srgbClr val="FF0000"/>
                </a:solidFill>
              </a:rPr>
              <a:t>Cystatine</a:t>
            </a:r>
            <a:r>
              <a:rPr lang="fr-BE" dirty="0" smtClean="0">
                <a:solidFill>
                  <a:srgbClr val="FF0000"/>
                </a:solidFill>
              </a:rPr>
              <a:t> C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31136" y="2793492"/>
            <a:ext cx="7729728" cy="3101983"/>
          </a:xfrm>
        </p:spPr>
        <p:txBody>
          <a:bodyPr/>
          <a:lstStyle/>
          <a:p>
            <a:r>
              <a:rPr lang="fr-BE" dirty="0" smtClean="0"/>
              <a:t>Potentiellement intéressant en tant que marqueur du DFG en situation aigue</a:t>
            </a:r>
          </a:p>
          <a:p>
            <a:r>
              <a:rPr lang="fr-BE" dirty="0" smtClean="0"/>
              <a:t>Relativement peu d’études</a:t>
            </a:r>
          </a:p>
          <a:p>
            <a:r>
              <a:rPr lang="fr-BE" dirty="0" err="1" smtClean="0"/>
              <a:t>Cystatine</a:t>
            </a:r>
            <a:r>
              <a:rPr lang="fr-BE" dirty="0" smtClean="0"/>
              <a:t> C aussi influencée par des déterminants autres que le DFG</a:t>
            </a:r>
          </a:p>
          <a:p>
            <a:r>
              <a:rPr lang="fr-BE" dirty="0" smtClean="0"/>
              <a:t>Surcoût</a:t>
            </a:r>
          </a:p>
          <a:p>
            <a:r>
              <a:rPr lang="fr-BE" dirty="0" smtClean="0"/>
              <a:t>Balance coût-bénéfice en IRA non prouvée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6627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Quid des formules d’estimation?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sz="4000" dirty="0" smtClean="0"/>
              <a:t>Valide en situation d’équilibre</a:t>
            </a:r>
            <a:endParaRPr lang="fr-BE" sz="4000" dirty="0"/>
          </a:p>
        </p:txBody>
      </p:sp>
    </p:spTree>
    <p:extLst>
      <p:ext uri="{BB962C8B-B14F-4D97-AF65-F5344CB8AC3E}">
        <p14:creationId xmlns:p14="http://schemas.microsoft.com/office/powerpoint/2010/main" val="342137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38400" y="332656"/>
            <a:ext cx="7772400" cy="724942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Statistiques</a:t>
            </a:r>
            <a:endParaRPr lang="fr-FR" dirty="0">
              <a:solidFill>
                <a:srgbClr val="FF0000"/>
              </a:solidFill>
            </a:endParaRPr>
          </a:p>
        </p:txBody>
      </p:sp>
      <p:grpSp>
        <p:nvGrpSpPr>
          <p:cNvPr id="3" name="Group 126"/>
          <p:cNvGrpSpPr>
            <a:grpSpLocks/>
          </p:cNvGrpSpPr>
          <p:nvPr/>
        </p:nvGrpSpPr>
        <p:grpSpPr bwMode="auto">
          <a:xfrm>
            <a:off x="1919660" y="3943128"/>
            <a:ext cx="7758114" cy="1500866"/>
            <a:chOff x="22" y="1525"/>
            <a:chExt cx="4887" cy="1184"/>
          </a:xfrm>
        </p:grpSpPr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1174" y="2028"/>
              <a:ext cx="0" cy="680"/>
            </a:xfrm>
            <a:prstGeom prst="line">
              <a:avLst/>
            </a:prstGeom>
            <a:noFill/>
            <a:ln w="28575">
              <a:solidFill>
                <a:srgbClr val="09F73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 Box 27"/>
            <p:cNvSpPr txBox="1">
              <a:spLocks noChangeArrowheads="1"/>
            </p:cNvSpPr>
            <p:nvPr/>
          </p:nvSpPr>
          <p:spPr bwMode="auto">
            <a:xfrm>
              <a:off x="22" y="2244"/>
              <a:ext cx="798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>
                  <a:solidFill>
                    <a:srgbClr val="FF3300"/>
                  </a:solidFill>
                  <a:latin typeface="Comic Sans MS" pitchFamily="66" charset="0"/>
                </a:rPr>
                <a:t> DFG estimé</a:t>
              </a:r>
            </a:p>
          </p:txBody>
        </p:sp>
        <p:sp>
          <p:nvSpPr>
            <p:cNvPr id="8" name="Line 33"/>
            <p:cNvSpPr>
              <a:spLocks noChangeShapeType="1"/>
            </p:cNvSpPr>
            <p:nvPr/>
          </p:nvSpPr>
          <p:spPr bwMode="auto">
            <a:xfrm>
              <a:off x="1065" y="2028"/>
              <a:ext cx="0" cy="680"/>
            </a:xfrm>
            <a:prstGeom prst="line">
              <a:avLst/>
            </a:prstGeom>
            <a:noFill/>
            <a:ln w="1905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34"/>
            <p:cNvSpPr>
              <a:spLocks noChangeShapeType="1"/>
            </p:cNvSpPr>
            <p:nvPr/>
          </p:nvSpPr>
          <p:spPr bwMode="auto">
            <a:xfrm>
              <a:off x="1292" y="2028"/>
              <a:ext cx="0" cy="680"/>
            </a:xfrm>
            <a:prstGeom prst="line">
              <a:avLst/>
            </a:prstGeom>
            <a:noFill/>
            <a:ln w="1905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Box 35"/>
            <p:cNvSpPr txBox="1">
              <a:spLocks noChangeArrowheads="1"/>
            </p:cNvSpPr>
            <p:nvPr/>
          </p:nvSpPr>
          <p:spPr bwMode="auto">
            <a:xfrm>
              <a:off x="776" y="1525"/>
              <a:ext cx="829" cy="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70C0"/>
                  </a:solidFill>
                  <a:latin typeface="Comic Sans MS" pitchFamily="66" charset="0"/>
                </a:rPr>
                <a:t>Pas de biais/</a:t>
              </a:r>
            </a:p>
            <a:p>
              <a:pPr algn="ctr"/>
              <a:r>
                <a:rPr lang="fr-FR" sz="1400" b="1" dirty="0">
                  <a:solidFill>
                    <a:srgbClr val="0070C0"/>
                  </a:solidFill>
                  <a:latin typeface="Comic Sans MS" pitchFamily="66" charset="0"/>
                </a:rPr>
                <a:t>précis</a:t>
              </a:r>
            </a:p>
          </p:txBody>
        </p:sp>
        <p:sp>
          <p:nvSpPr>
            <p:cNvPr id="11" name="Text Box 36"/>
            <p:cNvSpPr txBox="1">
              <a:spLocks noChangeArrowheads="1"/>
            </p:cNvSpPr>
            <p:nvPr/>
          </p:nvSpPr>
          <p:spPr bwMode="auto">
            <a:xfrm>
              <a:off x="675" y="1881"/>
              <a:ext cx="415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>
                  <a:solidFill>
                    <a:srgbClr val="0070C0"/>
                  </a:solidFill>
                  <a:latin typeface="Comic Sans MS" pitchFamily="66" charset="0"/>
                </a:rPr>
                <a:t>-30%</a:t>
              </a:r>
            </a:p>
          </p:txBody>
        </p:sp>
        <p:sp>
          <p:nvSpPr>
            <p:cNvPr id="12" name="Text Box 37"/>
            <p:cNvSpPr txBox="1">
              <a:spLocks noChangeArrowheads="1"/>
            </p:cNvSpPr>
            <p:nvPr/>
          </p:nvSpPr>
          <p:spPr bwMode="auto">
            <a:xfrm>
              <a:off x="1246" y="1881"/>
              <a:ext cx="415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>
                  <a:solidFill>
                    <a:srgbClr val="0070C0"/>
                  </a:solidFill>
                  <a:latin typeface="Comic Sans MS" pitchFamily="66" charset="0"/>
                </a:rPr>
                <a:t>+30%</a:t>
              </a:r>
            </a:p>
          </p:txBody>
        </p:sp>
        <p:grpSp>
          <p:nvGrpSpPr>
            <p:cNvPr id="4" name="Group 45"/>
            <p:cNvGrpSpPr>
              <a:grpSpLocks/>
            </p:cNvGrpSpPr>
            <p:nvPr/>
          </p:nvGrpSpPr>
          <p:grpSpPr bwMode="auto">
            <a:xfrm>
              <a:off x="2790" y="2084"/>
              <a:ext cx="180" cy="510"/>
              <a:chOff x="2246" y="2829"/>
              <a:chExt cx="180" cy="510"/>
            </a:xfrm>
          </p:grpSpPr>
          <p:sp>
            <p:nvSpPr>
              <p:cNvPr id="54" name="Oval 9"/>
              <p:cNvSpPr>
                <a:spLocks noChangeArrowheads="1"/>
              </p:cNvSpPr>
              <p:nvPr/>
            </p:nvSpPr>
            <p:spPr bwMode="auto">
              <a:xfrm>
                <a:off x="2291" y="2829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Oval 10"/>
              <p:cNvSpPr>
                <a:spLocks noChangeArrowheads="1"/>
              </p:cNvSpPr>
              <p:nvPr/>
            </p:nvSpPr>
            <p:spPr bwMode="auto">
              <a:xfrm>
                <a:off x="2246" y="2920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Oval 11"/>
              <p:cNvSpPr>
                <a:spLocks noChangeArrowheads="1"/>
              </p:cNvSpPr>
              <p:nvPr/>
            </p:nvSpPr>
            <p:spPr bwMode="auto">
              <a:xfrm>
                <a:off x="2290" y="3011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Oval 12"/>
              <p:cNvSpPr>
                <a:spLocks noChangeArrowheads="1"/>
              </p:cNvSpPr>
              <p:nvPr/>
            </p:nvSpPr>
            <p:spPr bwMode="auto">
              <a:xfrm>
                <a:off x="2246" y="3101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Oval 13"/>
              <p:cNvSpPr>
                <a:spLocks noChangeArrowheads="1"/>
              </p:cNvSpPr>
              <p:nvPr/>
            </p:nvSpPr>
            <p:spPr bwMode="auto">
              <a:xfrm>
                <a:off x="2291" y="3192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Oval 38"/>
              <p:cNvSpPr>
                <a:spLocks noChangeArrowheads="1"/>
              </p:cNvSpPr>
              <p:nvPr/>
            </p:nvSpPr>
            <p:spPr bwMode="auto">
              <a:xfrm>
                <a:off x="2336" y="2931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Oval 39"/>
              <p:cNvSpPr>
                <a:spLocks noChangeArrowheads="1"/>
              </p:cNvSpPr>
              <p:nvPr/>
            </p:nvSpPr>
            <p:spPr bwMode="auto">
              <a:xfrm>
                <a:off x="2381" y="3022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Oval 40"/>
              <p:cNvSpPr>
                <a:spLocks noChangeArrowheads="1"/>
              </p:cNvSpPr>
              <p:nvPr/>
            </p:nvSpPr>
            <p:spPr bwMode="auto">
              <a:xfrm>
                <a:off x="2336" y="3113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Oval 41"/>
              <p:cNvSpPr>
                <a:spLocks noChangeArrowheads="1"/>
              </p:cNvSpPr>
              <p:nvPr/>
            </p:nvSpPr>
            <p:spPr bwMode="auto">
              <a:xfrm>
                <a:off x="2381" y="3249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Oval 42"/>
              <p:cNvSpPr>
                <a:spLocks noChangeArrowheads="1"/>
              </p:cNvSpPr>
              <p:nvPr/>
            </p:nvSpPr>
            <p:spPr bwMode="auto">
              <a:xfrm>
                <a:off x="2290" y="3294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Oval 43"/>
              <p:cNvSpPr>
                <a:spLocks noChangeArrowheads="1"/>
              </p:cNvSpPr>
              <p:nvPr/>
            </p:nvSpPr>
            <p:spPr bwMode="auto">
              <a:xfrm>
                <a:off x="2381" y="2840"/>
                <a:ext cx="45" cy="4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Oval 44"/>
              <p:cNvSpPr>
                <a:spLocks noChangeArrowheads="1"/>
              </p:cNvSpPr>
              <p:nvPr/>
            </p:nvSpPr>
            <p:spPr bwMode="auto">
              <a:xfrm>
                <a:off x="2381" y="3158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" name="Group 46"/>
            <p:cNvGrpSpPr>
              <a:grpSpLocks/>
            </p:cNvGrpSpPr>
            <p:nvPr/>
          </p:nvGrpSpPr>
          <p:grpSpPr bwMode="auto">
            <a:xfrm>
              <a:off x="1066" y="2084"/>
              <a:ext cx="180" cy="510"/>
              <a:chOff x="2246" y="2829"/>
              <a:chExt cx="180" cy="510"/>
            </a:xfrm>
          </p:grpSpPr>
          <p:sp>
            <p:nvSpPr>
              <p:cNvPr id="42" name="Oval 47"/>
              <p:cNvSpPr>
                <a:spLocks noChangeArrowheads="1"/>
              </p:cNvSpPr>
              <p:nvPr/>
            </p:nvSpPr>
            <p:spPr bwMode="auto">
              <a:xfrm>
                <a:off x="2291" y="2829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Oval 48"/>
              <p:cNvSpPr>
                <a:spLocks noChangeArrowheads="1"/>
              </p:cNvSpPr>
              <p:nvPr/>
            </p:nvSpPr>
            <p:spPr bwMode="auto">
              <a:xfrm>
                <a:off x="2246" y="2920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Oval 49"/>
              <p:cNvSpPr>
                <a:spLocks noChangeArrowheads="1"/>
              </p:cNvSpPr>
              <p:nvPr/>
            </p:nvSpPr>
            <p:spPr bwMode="auto">
              <a:xfrm>
                <a:off x="2290" y="3011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Oval 50"/>
              <p:cNvSpPr>
                <a:spLocks noChangeArrowheads="1"/>
              </p:cNvSpPr>
              <p:nvPr/>
            </p:nvSpPr>
            <p:spPr bwMode="auto">
              <a:xfrm>
                <a:off x="2246" y="3101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Oval 51"/>
              <p:cNvSpPr>
                <a:spLocks noChangeArrowheads="1"/>
              </p:cNvSpPr>
              <p:nvPr/>
            </p:nvSpPr>
            <p:spPr bwMode="auto">
              <a:xfrm>
                <a:off x="2291" y="3192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Oval 52"/>
              <p:cNvSpPr>
                <a:spLocks noChangeArrowheads="1"/>
              </p:cNvSpPr>
              <p:nvPr/>
            </p:nvSpPr>
            <p:spPr bwMode="auto">
              <a:xfrm>
                <a:off x="2336" y="2931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Oval 53"/>
              <p:cNvSpPr>
                <a:spLocks noChangeArrowheads="1"/>
              </p:cNvSpPr>
              <p:nvPr/>
            </p:nvSpPr>
            <p:spPr bwMode="auto">
              <a:xfrm>
                <a:off x="2381" y="3022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Oval 54"/>
              <p:cNvSpPr>
                <a:spLocks noChangeArrowheads="1"/>
              </p:cNvSpPr>
              <p:nvPr/>
            </p:nvSpPr>
            <p:spPr bwMode="auto">
              <a:xfrm>
                <a:off x="2336" y="3113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Oval 55"/>
              <p:cNvSpPr>
                <a:spLocks noChangeArrowheads="1"/>
              </p:cNvSpPr>
              <p:nvPr/>
            </p:nvSpPr>
            <p:spPr bwMode="auto">
              <a:xfrm>
                <a:off x="2381" y="3249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Oval 56"/>
              <p:cNvSpPr>
                <a:spLocks noChangeArrowheads="1"/>
              </p:cNvSpPr>
              <p:nvPr/>
            </p:nvSpPr>
            <p:spPr bwMode="auto">
              <a:xfrm>
                <a:off x="2290" y="3294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Oval 57"/>
              <p:cNvSpPr>
                <a:spLocks noChangeArrowheads="1"/>
              </p:cNvSpPr>
              <p:nvPr/>
            </p:nvSpPr>
            <p:spPr bwMode="auto">
              <a:xfrm>
                <a:off x="2381" y="2840"/>
                <a:ext cx="45" cy="4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Oval 58"/>
              <p:cNvSpPr>
                <a:spLocks noChangeArrowheads="1"/>
              </p:cNvSpPr>
              <p:nvPr/>
            </p:nvSpPr>
            <p:spPr bwMode="auto">
              <a:xfrm>
                <a:off x="2381" y="3158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" name="Group 72"/>
            <p:cNvGrpSpPr>
              <a:grpSpLocks/>
            </p:cNvGrpSpPr>
            <p:nvPr/>
          </p:nvGrpSpPr>
          <p:grpSpPr bwMode="auto">
            <a:xfrm>
              <a:off x="4180" y="2039"/>
              <a:ext cx="453" cy="590"/>
              <a:chOff x="2835" y="3203"/>
              <a:chExt cx="453" cy="590"/>
            </a:xfrm>
          </p:grpSpPr>
          <p:sp>
            <p:nvSpPr>
              <p:cNvPr id="30" name="Oval 60"/>
              <p:cNvSpPr>
                <a:spLocks noChangeArrowheads="1"/>
              </p:cNvSpPr>
              <p:nvPr/>
            </p:nvSpPr>
            <p:spPr bwMode="auto">
              <a:xfrm>
                <a:off x="3016" y="3203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Oval 61"/>
              <p:cNvSpPr>
                <a:spLocks noChangeArrowheads="1"/>
              </p:cNvSpPr>
              <p:nvPr/>
            </p:nvSpPr>
            <p:spPr bwMode="auto">
              <a:xfrm>
                <a:off x="2880" y="3249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Oval 62"/>
              <p:cNvSpPr>
                <a:spLocks noChangeArrowheads="1"/>
              </p:cNvSpPr>
              <p:nvPr/>
            </p:nvSpPr>
            <p:spPr bwMode="auto">
              <a:xfrm>
                <a:off x="2925" y="3430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Oval 63"/>
              <p:cNvSpPr>
                <a:spLocks noChangeArrowheads="1"/>
              </p:cNvSpPr>
              <p:nvPr/>
            </p:nvSpPr>
            <p:spPr bwMode="auto">
              <a:xfrm>
                <a:off x="2835" y="3521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Oval 64"/>
              <p:cNvSpPr>
                <a:spLocks noChangeArrowheads="1"/>
              </p:cNvSpPr>
              <p:nvPr/>
            </p:nvSpPr>
            <p:spPr bwMode="auto">
              <a:xfrm>
                <a:off x="2880" y="3612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Oval 65"/>
              <p:cNvSpPr>
                <a:spLocks noChangeArrowheads="1"/>
              </p:cNvSpPr>
              <p:nvPr/>
            </p:nvSpPr>
            <p:spPr bwMode="auto">
              <a:xfrm>
                <a:off x="3061" y="3305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Oval 66"/>
              <p:cNvSpPr>
                <a:spLocks noChangeArrowheads="1"/>
              </p:cNvSpPr>
              <p:nvPr/>
            </p:nvSpPr>
            <p:spPr bwMode="auto">
              <a:xfrm>
                <a:off x="3243" y="3385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Oval 67"/>
              <p:cNvSpPr>
                <a:spLocks noChangeArrowheads="1"/>
              </p:cNvSpPr>
              <p:nvPr/>
            </p:nvSpPr>
            <p:spPr bwMode="auto">
              <a:xfrm>
                <a:off x="3107" y="3430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Oval 68"/>
              <p:cNvSpPr>
                <a:spLocks noChangeArrowheads="1"/>
              </p:cNvSpPr>
              <p:nvPr/>
            </p:nvSpPr>
            <p:spPr bwMode="auto">
              <a:xfrm>
                <a:off x="3198" y="3748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Oval 69"/>
              <p:cNvSpPr>
                <a:spLocks noChangeArrowheads="1"/>
              </p:cNvSpPr>
              <p:nvPr/>
            </p:nvSpPr>
            <p:spPr bwMode="auto">
              <a:xfrm>
                <a:off x="3015" y="3668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Oval 70"/>
              <p:cNvSpPr>
                <a:spLocks noChangeArrowheads="1"/>
              </p:cNvSpPr>
              <p:nvPr/>
            </p:nvSpPr>
            <p:spPr bwMode="auto">
              <a:xfrm>
                <a:off x="3106" y="3214"/>
                <a:ext cx="45" cy="4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Oval 71"/>
              <p:cNvSpPr>
                <a:spLocks noChangeArrowheads="1"/>
              </p:cNvSpPr>
              <p:nvPr/>
            </p:nvSpPr>
            <p:spPr bwMode="auto">
              <a:xfrm>
                <a:off x="3198" y="3612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" name="Line 73"/>
            <p:cNvSpPr>
              <a:spLocks noChangeShapeType="1"/>
            </p:cNvSpPr>
            <p:nvPr/>
          </p:nvSpPr>
          <p:spPr bwMode="auto">
            <a:xfrm>
              <a:off x="2759" y="2029"/>
              <a:ext cx="0" cy="680"/>
            </a:xfrm>
            <a:prstGeom prst="line">
              <a:avLst/>
            </a:prstGeom>
            <a:noFill/>
            <a:ln w="28575">
              <a:solidFill>
                <a:srgbClr val="09F73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75"/>
            <p:cNvSpPr>
              <a:spLocks noChangeShapeType="1"/>
            </p:cNvSpPr>
            <p:nvPr/>
          </p:nvSpPr>
          <p:spPr bwMode="auto">
            <a:xfrm>
              <a:off x="2650" y="2029"/>
              <a:ext cx="0" cy="680"/>
            </a:xfrm>
            <a:prstGeom prst="line">
              <a:avLst/>
            </a:prstGeom>
            <a:noFill/>
            <a:ln w="1905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76"/>
            <p:cNvSpPr>
              <a:spLocks noChangeShapeType="1"/>
            </p:cNvSpPr>
            <p:nvPr/>
          </p:nvSpPr>
          <p:spPr bwMode="auto">
            <a:xfrm>
              <a:off x="2877" y="2029"/>
              <a:ext cx="0" cy="680"/>
            </a:xfrm>
            <a:prstGeom prst="line">
              <a:avLst/>
            </a:prstGeom>
            <a:noFill/>
            <a:ln w="1905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78"/>
            <p:cNvSpPr txBox="1">
              <a:spLocks noChangeArrowheads="1"/>
            </p:cNvSpPr>
            <p:nvPr/>
          </p:nvSpPr>
          <p:spPr bwMode="auto">
            <a:xfrm>
              <a:off x="2260" y="1882"/>
              <a:ext cx="415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>
                  <a:solidFill>
                    <a:srgbClr val="0070C0"/>
                  </a:solidFill>
                  <a:latin typeface="Comic Sans MS" pitchFamily="66" charset="0"/>
                </a:rPr>
                <a:t>-30%</a:t>
              </a:r>
            </a:p>
          </p:txBody>
        </p:sp>
        <p:sp>
          <p:nvSpPr>
            <p:cNvPr id="21" name="Text Box 79"/>
            <p:cNvSpPr txBox="1">
              <a:spLocks noChangeArrowheads="1"/>
            </p:cNvSpPr>
            <p:nvPr/>
          </p:nvSpPr>
          <p:spPr bwMode="auto">
            <a:xfrm>
              <a:off x="2831" y="1882"/>
              <a:ext cx="415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>
                  <a:solidFill>
                    <a:srgbClr val="0070C0"/>
                  </a:solidFill>
                  <a:latin typeface="Comic Sans MS" pitchFamily="66" charset="0"/>
                </a:rPr>
                <a:t>+30%</a:t>
              </a:r>
            </a:p>
          </p:txBody>
        </p:sp>
        <p:sp>
          <p:nvSpPr>
            <p:cNvPr id="22" name="Line 80"/>
            <p:cNvSpPr>
              <a:spLocks noChangeShapeType="1"/>
            </p:cNvSpPr>
            <p:nvPr/>
          </p:nvSpPr>
          <p:spPr bwMode="auto">
            <a:xfrm>
              <a:off x="4422" y="2028"/>
              <a:ext cx="0" cy="680"/>
            </a:xfrm>
            <a:prstGeom prst="line">
              <a:avLst/>
            </a:prstGeom>
            <a:noFill/>
            <a:ln w="28575">
              <a:solidFill>
                <a:srgbClr val="09F73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82"/>
            <p:cNvSpPr>
              <a:spLocks noChangeShapeType="1"/>
            </p:cNvSpPr>
            <p:nvPr/>
          </p:nvSpPr>
          <p:spPr bwMode="auto">
            <a:xfrm>
              <a:off x="4313" y="2028"/>
              <a:ext cx="0" cy="680"/>
            </a:xfrm>
            <a:prstGeom prst="line">
              <a:avLst/>
            </a:prstGeom>
            <a:noFill/>
            <a:ln w="1905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83"/>
            <p:cNvSpPr>
              <a:spLocks noChangeShapeType="1"/>
            </p:cNvSpPr>
            <p:nvPr/>
          </p:nvSpPr>
          <p:spPr bwMode="auto">
            <a:xfrm>
              <a:off x="4540" y="2028"/>
              <a:ext cx="0" cy="680"/>
            </a:xfrm>
            <a:prstGeom prst="line">
              <a:avLst/>
            </a:prstGeom>
            <a:noFill/>
            <a:ln w="19050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85"/>
            <p:cNvSpPr txBox="1">
              <a:spLocks noChangeArrowheads="1"/>
            </p:cNvSpPr>
            <p:nvPr/>
          </p:nvSpPr>
          <p:spPr bwMode="auto">
            <a:xfrm>
              <a:off x="3923" y="1881"/>
              <a:ext cx="415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>
                  <a:solidFill>
                    <a:srgbClr val="0070C0"/>
                  </a:solidFill>
                  <a:latin typeface="Comic Sans MS" pitchFamily="66" charset="0"/>
                </a:rPr>
                <a:t>-30%</a:t>
              </a:r>
            </a:p>
          </p:txBody>
        </p:sp>
        <p:sp>
          <p:nvSpPr>
            <p:cNvPr id="27" name="Text Box 86"/>
            <p:cNvSpPr txBox="1">
              <a:spLocks noChangeArrowheads="1"/>
            </p:cNvSpPr>
            <p:nvPr/>
          </p:nvSpPr>
          <p:spPr bwMode="auto">
            <a:xfrm>
              <a:off x="4494" y="1881"/>
              <a:ext cx="415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>
                  <a:solidFill>
                    <a:srgbClr val="0070C0"/>
                  </a:solidFill>
                  <a:latin typeface="Comic Sans MS" pitchFamily="66" charset="0"/>
                </a:rPr>
                <a:t>+30%</a:t>
              </a:r>
            </a:p>
          </p:txBody>
        </p:sp>
        <p:sp>
          <p:nvSpPr>
            <p:cNvPr id="28" name="Text Box 87"/>
            <p:cNvSpPr txBox="1">
              <a:spLocks noChangeArrowheads="1"/>
            </p:cNvSpPr>
            <p:nvPr/>
          </p:nvSpPr>
          <p:spPr bwMode="auto">
            <a:xfrm>
              <a:off x="2543" y="1539"/>
              <a:ext cx="440" cy="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70C0"/>
                  </a:solidFill>
                  <a:latin typeface="Comic Sans MS" pitchFamily="66" charset="0"/>
                </a:rPr>
                <a:t>biais/</a:t>
              </a:r>
            </a:p>
            <a:p>
              <a:pPr algn="ctr"/>
              <a:r>
                <a:rPr lang="fr-FR" sz="1400" b="1" dirty="0">
                  <a:solidFill>
                    <a:srgbClr val="0070C0"/>
                  </a:solidFill>
                  <a:latin typeface="Comic Sans MS" pitchFamily="66" charset="0"/>
                </a:rPr>
                <a:t>précis</a:t>
              </a:r>
            </a:p>
          </p:txBody>
        </p:sp>
        <p:sp>
          <p:nvSpPr>
            <p:cNvPr id="29" name="Text Box 88"/>
            <p:cNvSpPr txBox="1">
              <a:spLocks noChangeArrowheads="1"/>
            </p:cNvSpPr>
            <p:nvPr/>
          </p:nvSpPr>
          <p:spPr bwMode="auto">
            <a:xfrm>
              <a:off x="4026" y="1539"/>
              <a:ext cx="829" cy="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70C0"/>
                  </a:solidFill>
                  <a:latin typeface="Comic Sans MS" pitchFamily="66" charset="0"/>
                </a:rPr>
                <a:t>Pas de biais/</a:t>
              </a:r>
            </a:p>
            <a:p>
              <a:pPr algn="ctr"/>
              <a:r>
                <a:rPr lang="fr-FR" sz="1400" b="1" dirty="0">
                  <a:solidFill>
                    <a:srgbClr val="0070C0"/>
                  </a:solidFill>
                  <a:latin typeface="Comic Sans MS" pitchFamily="66" charset="0"/>
                </a:rPr>
                <a:t>imprécis</a:t>
              </a:r>
            </a:p>
          </p:txBody>
        </p:sp>
      </p:grpSp>
      <p:sp>
        <p:nvSpPr>
          <p:cNvPr id="66" name="Text Box 27"/>
          <p:cNvSpPr txBox="1">
            <a:spLocks noChangeArrowheads="1"/>
          </p:cNvSpPr>
          <p:nvPr/>
        </p:nvSpPr>
        <p:spPr bwMode="auto">
          <a:xfrm>
            <a:off x="3026790" y="5588029"/>
            <a:ext cx="13115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dirty="0">
                <a:solidFill>
                  <a:srgbClr val="FF3300"/>
                </a:solidFill>
                <a:latin typeface="Comic Sans MS" pitchFamily="66" charset="0"/>
              </a:rPr>
              <a:t> DFG mesuré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1703512" y="1689482"/>
            <a:ext cx="8964488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corrélation</a:t>
            </a:r>
            <a:r>
              <a:rPr lang="fr-FR" sz="2300" dirty="0">
                <a:latin typeface="Arial" pitchFamily="34" charset="0"/>
                <a:cs typeface="Arial" pitchFamily="34" charset="0"/>
              </a:rPr>
              <a:t>: une condition “</a:t>
            </a:r>
            <a:r>
              <a:rPr lang="fr-FR" sz="2300" i="1" dirty="0">
                <a:latin typeface="Arial" pitchFamily="34" charset="0"/>
                <a:cs typeface="Arial" pitchFamily="34" charset="0"/>
              </a:rPr>
              <a:t>sine qua non” </a:t>
            </a:r>
            <a:r>
              <a:rPr lang="fr-FR" sz="2300" dirty="0">
                <a:latin typeface="Arial" pitchFamily="34" charset="0"/>
                <a:cs typeface="Arial" pitchFamily="34" charset="0"/>
              </a:rPr>
              <a:t>mais insuffisante!</a:t>
            </a: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fr-FR" sz="2300" i="1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2300" dirty="0">
                <a:latin typeface="Arial" pitchFamily="34" charset="0"/>
                <a:cs typeface="Arial" pitchFamily="34" charset="0"/>
              </a:rPr>
              <a:t>Biais: différence moyenne entre 2 valeurs = erreur systématique</a:t>
            </a: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fr-FR" sz="2300" dirty="0">
                <a:latin typeface="Arial" pitchFamily="34" charset="0"/>
                <a:cs typeface="Arial" pitchFamily="34" charset="0"/>
              </a:rPr>
              <a:t> Précision: SD autour de ce biais = erreur aléatoire</a:t>
            </a: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fr-FR" sz="2300" dirty="0">
                <a:latin typeface="Arial" pitchFamily="34" charset="0"/>
                <a:cs typeface="Arial" pitchFamily="34" charset="0"/>
              </a:rPr>
              <a:t> Exactitude 30% = % du DFG estimée dans ± 30% du DFG mesuré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3935760" y="6165304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Bland JM, Altman DG, Lancet, 1986, 8476, 307</a:t>
            </a:r>
          </a:p>
          <a:p>
            <a:r>
              <a:rPr lang="en-US" sz="1400" b="1" i="1" dirty="0"/>
              <a:t>Delanaye P, </a:t>
            </a:r>
            <a:r>
              <a:rPr lang="en-US" sz="1400" b="1" i="1" dirty="0" err="1"/>
              <a:t>Nephrol</a:t>
            </a:r>
            <a:r>
              <a:rPr lang="en-US" sz="1400" b="1" i="1" dirty="0"/>
              <a:t> Dial Transplant, 2013, 28, 1396  </a:t>
            </a:r>
          </a:p>
        </p:txBody>
      </p:sp>
      <p:sp>
        <p:nvSpPr>
          <p:cNvPr id="69" name="Text Box 27"/>
          <p:cNvSpPr txBox="1">
            <a:spLocks noChangeArrowheads="1"/>
          </p:cNvSpPr>
          <p:nvPr/>
        </p:nvSpPr>
        <p:spPr bwMode="auto">
          <a:xfrm>
            <a:off x="5631866" y="5641043"/>
            <a:ext cx="13115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dirty="0">
                <a:solidFill>
                  <a:srgbClr val="FF3300"/>
                </a:solidFill>
                <a:latin typeface="Comic Sans MS" pitchFamily="66" charset="0"/>
              </a:rPr>
              <a:t> DFG mesuré</a:t>
            </a:r>
          </a:p>
        </p:txBody>
      </p:sp>
      <p:sp>
        <p:nvSpPr>
          <p:cNvPr id="70" name="Text Box 27"/>
          <p:cNvSpPr txBox="1">
            <a:spLocks noChangeArrowheads="1"/>
          </p:cNvSpPr>
          <p:nvPr/>
        </p:nvSpPr>
        <p:spPr bwMode="auto">
          <a:xfrm>
            <a:off x="8213622" y="5682308"/>
            <a:ext cx="13115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dirty="0">
                <a:solidFill>
                  <a:srgbClr val="FF3300"/>
                </a:solidFill>
                <a:latin typeface="Comic Sans MS" pitchFamily="66" charset="0"/>
              </a:rPr>
              <a:t> DFG mesuré</a:t>
            </a:r>
          </a:p>
        </p:txBody>
      </p:sp>
    </p:spTree>
    <p:extLst>
      <p:ext uri="{BB962C8B-B14F-4D97-AF65-F5344CB8AC3E}">
        <p14:creationId xmlns:p14="http://schemas.microsoft.com/office/powerpoint/2010/main" val="252067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264" y="0"/>
            <a:ext cx="9144000" cy="403044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88" y="4670117"/>
            <a:ext cx="915040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44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2149856" y="3539604"/>
            <a:ext cx="7416824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r-FR" sz="2400" dirty="0" smtClean="0"/>
              <a:t>Equations habituelles ne fonctionnent pas si la créatinine change rapidement</a:t>
            </a:r>
            <a:endParaRPr lang="fr-FR" sz="2400" dirty="0"/>
          </a:p>
          <a:p>
            <a:pPr marL="342900" indent="-342900">
              <a:buFontTx/>
              <a:buChar char="-"/>
            </a:pPr>
            <a:r>
              <a:rPr lang="fr-FR" sz="2400" dirty="0" smtClean="0"/>
              <a:t>« </a:t>
            </a:r>
            <a:r>
              <a:rPr lang="fr-FR" sz="2400" dirty="0" err="1" smtClean="0"/>
              <a:t>Kinetic</a:t>
            </a:r>
            <a:r>
              <a:rPr lang="fr-FR" sz="2400" dirty="0" smtClean="0"/>
              <a:t> </a:t>
            </a:r>
            <a:r>
              <a:rPr lang="fr-FR" sz="2400" dirty="0" err="1" smtClean="0"/>
              <a:t>eGFR</a:t>
            </a:r>
            <a:r>
              <a:rPr lang="fr-FR" sz="2400" dirty="0" smtClean="0"/>
              <a:t> »: pour analyser la fonction rénale en situation aigue</a:t>
            </a:r>
            <a:endParaRPr lang="fr-FR" sz="2400" dirty="0"/>
          </a:p>
          <a:p>
            <a:pPr marL="342900" indent="-342900">
              <a:buFontTx/>
              <a:buChar char="-"/>
            </a:pPr>
            <a:r>
              <a:rPr lang="fr-FR" sz="2400" dirty="0" smtClean="0"/>
              <a:t>Créatinine de départ, </a:t>
            </a:r>
            <a:r>
              <a:rPr lang="fr-FR" sz="2400" dirty="0" err="1"/>
              <a:t>Vd</a:t>
            </a:r>
            <a:r>
              <a:rPr lang="fr-FR" sz="2400" dirty="0"/>
              <a:t>, </a:t>
            </a:r>
            <a:r>
              <a:rPr lang="fr-FR" sz="2400" dirty="0" smtClean="0"/>
              <a:t>taux de production de créatinine, différence ce concentrations sur une courte période</a:t>
            </a:r>
            <a:endParaRPr lang="fr-FR" sz="24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279" y="110189"/>
            <a:ext cx="7301401" cy="296173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312" y="1916698"/>
            <a:ext cx="2992800" cy="33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9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99" y="412009"/>
            <a:ext cx="5572801" cy="519273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291" y="412009"/>
            <a:ext cx="5930554" cy="519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8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803" y="3387737"/>
            <a:ext cx="6104005" cy="131436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6803" y="355929"/>
            <a:ext cx="6104005" cy="290733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2736" y="3027790"/>
            <a:ext cx="3578856" cy="23546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6803" y="4694009"/>
            <a:ext cx="3147600" cy="26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4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Conclusions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sz="2800" dirty="0" smtClean="0"/>
              <a:t>Suivre la créatinine</a:t>
            </a:r>
          </a:p>
          <a:p>
            <a:r>
              <a:rPr lang="fr-BE" sz="2800" dirty="0" err="1" smtClean="0"/>
              <a:t>Cystatine</a:t>
            </a:r>
            <a:r>
              <a:rPr lang="fr-BE" sz="2800" dirty="0" smtClean="0"/>
              <a:t>: oui, peut-être</a:t>
            </a:r>
          </a:p>
          <a:p>
            <a:r>
              <a:rPr lang="fr-BE" sz="2800" dirty="0" smtClean="0"/>
              <a:t>Equations d’estimation du DFG: imprécises</a:t>
            </a:r>
          </a:p>
          <a:p>
            <a:r>
              <a:rPr lang="fr-BE" sz="2800" dirty="0" smtClean="0"/>
              <a:t>DFG cinétique: simple, basé sur la créatinine</a:t>
            </a: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278689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MALADIE RENALE CHRONIQUE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31136" y="2948940"/>
            <a:ext cx="7729728" cy="3101983"/>
          </a:xfrm>
        </p:spPr>
        <p:txBody>
          <a:bodyPr/>
          <a:lstStyle/>
          <a:p>
            <a:r>
              <a:rPr lang="fr-FR" dirty="0" smtClean="0"/>
              <a:t>POURQUOI LES FORMULES? 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/>
              <a:t>QUELLES FORMULES?</a:t>
            </a:r>
          </a:p>
          <a:p>
            <a:endParaRPr lang="fr-FR" dirty="0"/>
          </a:p>
          <a:p>
            <a:r>
              <a:rPr lang="fr-FR" dirty="0" smtClean="0"/>
              <a:t>QUID du FACTEUR ETHNIQUE?</a:t>
            </a:r>
            <a:endParaRPr lang="fr-FR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5577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Mesure la fonction rénale</a:t>
            </a:r>
            <a:br>
              <a:rPr lang="fr-BE" dirty="0" smtClean="0"/>
            </a:br>
            <a:r>
              <a:rPr lang="fr-BE" sz="1600" dirty="0" smtClean="0"/>
              <a:t>(en situation aigue et chronique)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fr-BE" sz="2400" dirty="0" smtClean="0"/>
              <a:t>Pierre DELANAYE, MD, PhD</a:t>
            </a:r>
          </a:p>
          <a:p>
            <a:r>
              <a:rPr lang="fr-BE" sz="2400" dirty="0" smtClean="0"/>
              <a:t>Service de Néphrologie, Dialyse et Transplantation</a:t>
            </a:r>
          </a:p>
          <a:p>
            <a:r>
              <a:rPr lang="fr-BE" sz="2400" dirty="0" smtClean="0"/>
              <a:t>CHU-Sart </a:t>
            </a:r>
            <a:r>
              <a:rPr lang="fr-BE" sz="2400" dirty="0" err="1" smtClean="0"/>
              <a:t>Tilman</a:t>
            </a:r>
            <a:endParaRPr lang="fr-BE" sz="2400" dirty="0" smtClean="0"/>
          </a:p>
          <a:p>
            <a:r>
              <a:rPr lang="fr-BE" sz="2400" dirty="0" smtClean="0"/>
              <a:t>Université de Liège</a:t>
            </a:r>
          </a:p>
          <a:p>
            <a:r>
              <a:rPr lang="fr-BE" sz="2400" dirty="0" smtClean="0"/>
              <a:t>BELGIQUE</a:t>
            </a:r>
            <a:endParaRPr lang="fr-BE" sz="2400" dirty="0"/>
          </a:p>
        </p:txBody>
      </p:sp>
      <p:pic>
        <p:nvPicPr>
          <p:cNvPr id="14340" name="Picture 4" descr="http://www.sysbio.de/include/logo_coul_texte_blason_cadre_30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5468112"/>
            <a:ext cx="1906217" cy="1389888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3935760" y="404665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smtClean="0"/>
              <a:t>Yaoundé, 2017</a:t>
            </a:r>
            <a:endParaRPr lang="fr-BE" sz="2400" dirty="0"/>
          </a:p>
        </p:txBody>
      </p:sp>
      <p:pic>
        <p:nvPicPr>
          <p:cNvPr id="1026" name="Picture 2" descr="Résultat de recherche d'images pour &quot;SFNDT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47324" cy="149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RAN20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519" y="5232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19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MALADIE RENALE CHRONIQUE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31136" y="2948940"/>
            <a:ext cx="7729728" cy="3101983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POURQUOI LES FORMULES? </a:t>
            </a:r>
            <a:endParaRPr lang="fr-F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/>
              <a:t>QUELLES FORMULES?</a:t>
            </a:r>
          </a:p>
          <a:p>
            <a:endParaRPr lang="fr-FR" dirty="0"/>
          </a:p>
          <a:p>
            <a:r>
              <a:rPr lang="fr-FR" dirty="0" smtClean="0"/>
              <a:t>QUID du FACTEUR ETHNIQUE?</a:t>
            </a:r>
            <a:endParaRPr lang="fr-FR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5727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03388" y="333375"/>
            <a:ext cx="5905500" cy="5970588"/>
          </a:xfrm>
        </p:spPr>
      </p:pic>
      <p:sp>
        <p:nvSpPr>
          <p:cNvPr id="23556" name="ZoneTexte 5"/>
          <p:cNvSpPr txBox="1">
            <a:spLocks noChangeArrowheads="1"/>
          </p:cNvSpPr>
          <p:nvPr/>
        </p:nvSpPr>
        <p:spPr bwMode="auto">
          <a:xfrm>
            <a:off x="3216275" y="6308725"/>
            <a:ext cx="5183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i="1" dirty="0">
                <a:latin typeface="Perpetua"/>
              </a:rPr>
              <a:t>Avec l’aimable permission de Marc Froissart</a:t>
            </a:r>
          </a:p>
        </p:txBody>
      </p:sp>
      <p:sp>
        <p:nvSpPr>
          <p:cNvPr id="23557" name="ZoneTexte 6"/>
          <p:cNvSpPr txBox="1">
            <a:spLocks noChangeArrowheads="1"/>
          </p:cNvSpPr>
          <p:nvPr/>
        </p:nvSpPr>
        <p:spPr bwMode="auto">
          <a:xfrm>
            <a:off x="7680325" y="1628775"/>
            <a:ext cx="28082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 err="1">
                <a:latin typeface="Perpetua"/>
              </a:rPr>
              <a:t>NephroTest</a:t>
            </a:r>
            <a:r>
              <a:rPr lang="fr-FR" dirty="0">
                <a:latin typeface="Perpetua"/>
              </a:rPr>
              <a:t> </a:t>
            </a:r>
            <a:r>
              <a:rPr lang="fr-FR" dirty="0" err="1">
                <a:latin typeface="Perpetua"/>
              </a:rPr>
              <a:t>Cohort</a:t>
            </a:r>
            <a:r>
              <a:rPr lang="fr-FR" dirty="0">
                <a:latin typeface="Perpetua"/>
              </a:rPr>
              <a:t> (France)</a:t>
            </a:r>
          </a:p>
          <a:p>
            <a:r>
              <a:rPr lang="fr-FR" dirty="0">
                <a:latin typeface="Perpetua"/>
              </a:rPr>
              <a:t>Quel DFG correspond à une créatinine de </a:t>
            </a:r>
            <a:r>
              <a:rPr lang="fr-FR" dirty="0">
                <a:solidFill>
                  <a:srgbClr val="0070C0"/>
                </a:solidFill>
                <a:latin typeface="Perpetua"/>
              </a:rPr>
              <a:t>80 µmol/L (0.9 mg/dL)</a:t>
            </a:r>
            <a:r>
              <a:rPr lang="fr-FR" dirty="0">
                <a:latin typeface="Perpetua"/>
              </a:rPr>
              <a:t>?</a:t>
            </a:r>
          </a:p>
          <a:p>
            <a:endParaRPr lang="fr-FR" dirty="0">
              <a:latin typeface="Perpetua"/>
            </a:endParaRPr>
          </a:p>
          <a:p>
            <a:r>
              <a:rPr lang="fr-FR" sz="1200" dirty="0">
                <a:latin typeface="Perpetua"/>
              </a:rPr>
              <a:t>IC 95% pour sujets&lt;65 ans</a:t>
            </a:r>
          </a:p>
          <a:p>
            <a:r>
              <a:rPr lang="fr-FR" sz="1200" dirty="0">
                <a:solidFill>
                  <a:srgbClr val="FF0000"/>
                </a:solidFill>
                <a:latin typeface="Perpetua"/>
              </a:rPr>
              <a:t>IC 95%  pour sujets&gt;65 ans</a:t>
            </a:r>
          </a:p>
          <a:p>
            <a:endParaRPr lang="fr-FR" sz="1200" dirty="0">
              <a:latin typeface="Perpetua"/>
            </a:endParaRPr>
          </a:p>
          <a:p>
            <a:endParaRPr lang="fr-FR" dirty="0">
              <a:latin typeface="Perpetu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64200" y="5732464"/>
            <a:ext cx="431800" cy="288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559" name="ZoneTexte 8"/>
          <p:cNvSpPr txBox="1">
            <a:spLocks noChangeArrowheads="1"/>
          </p:cNvSpPr>
          <p:nvPr/>
        </p:nvSpPr>
        <p:spPr bwMode="auto">
          <a:xfrm>
            <a:off x="5375920" y="5805264"/>
            <a:ext cx="6477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>
                <a:latin typeface="Perpetua"/>
              </a:rPr>
              <a:t>DFG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64425" y="5084763"/>
            <a:ext cx="215900" cy="3603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ight Brace 8"/>
          <p:cNvSpPr/>
          <p:nvPr/>
        </p:nvSpPr>
        <p:spPr>
          <a:xfrm>
            <a:off x="7464425" y="4508500"/>
            <a:ext cx="215900" cy="433388"/>
          </a:xfrm>
          <a:prstGeom prst="rightBrac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723428" y="4437064"/>
            <a:ext cx="167116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Valeurs normales </a:t>
            </a:r>
          </a:p>
          <a:p>
            <a:pPr algn="ctr">
              <a:defRPr/>
            </a:pP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de créatinine </a:t>
            </a:r>
          </a:p>
        </p:txBody>
      </p:sp>
    </p:spTree>
    <p:extLst>
      <p:ext uri="{BB962C8B-B14F-4D97-AF65-F5344CB8AC3E}">
        <p14:creationId xmlns:p14="http://schemas.microsoft.com/office/powerpoint/2010/main" val="138158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MALADIE RENALE CHRONIQUE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31136" y="2948940"/>
            <a:ext cx="7729728" cy="3101983"/>
          </a:xfrm>
        </p:spPr>
        <p:txBody>
          <a:bodyPr/>
          <a:lstStyle/>
          <a:p>
            <a:r>
              <a:rPr lang="fr-FR" dirty="0" smtClean="0"/>
              <a:t>POURQUOI LES FORMULES? 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>
                <a:solidFill>
                  <a:srgbClr val="FF0000"/>
                </a:solidFill>
              </a:rPr>
              <a:t>QUELLES FORMULES?</a:t>
            </a:r>
          </a:p>
          <a:p>
            <a:endParaRPr lang="fr-FR" dirty="0"/>
          </a:p>
          <a:p>
            <a:r>
              <a:rPr lang="fr-FR" dirty="0" smtClean="0"/>
              <a:t>QUID du FACTEUR ETHNIQUE?</a:t>
            </a:r>
            <a:endParaRPr lang="fr-FR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84111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9576" y="260648"/>
            <a:ext cx="7772400" cy="868958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Cockcroft versus MDRD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91744" y="6165304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Cockcroft  DW, Nephron, 1976, 16, 31</a:t>
            </a:r>
          </a:p>
          <a:p>
            <a:r>
              <a:rPr lang="en-US" sz="1400" b="1" i="1" dirty="0" err="1"/>
              <a:t>Levey</a:t>
            </a:r>
            <a:r>
              <a:rPr lang="en-US" sz="1400" b="1" i="1" dirty="0"/>
              <a:t> AS, Ann Intern Med, 1999, 130, 461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9801" y="1351048"/>
            <a:ext cx="8598929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40475"/>
            <a:ext cx="2962656" cy="21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207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063552" y="908720"/>
            <a:ext cx="8147248" cy="4572000"/>
          </a:xfrm>
        </p:spPr>
        <p:txBody>
          <a:bodyPr/>
          <a:lstStyle/>
          <a:p>
            <a:r>
              <a:rPr lang="fr-FR" sz="2000" dirty="0"/>
              <a:t>Bonne performance en MRC</a:t>
            </a:r>
          </a:p>
          <a:p>
            <a:r>
              <a:rPr lang="fr-FR" sz="2000" dirty="0"/>
              <a:t>Estime le DFG (pas la clairance de créatinine)</a:t>
            </a:r>
          </a:p>
          <a:p>
            <a:r>
              <a:rPr lang="fr-FR" sz="2000" dirty="0"/>
              <a:t>Rendu automatiquement par le laboratoire</a:t>
            </a:r>
          </a:p>
          <a:p>
            <a:r>
              <a:rPr lang="fr-FR" sz="2000" dirty="0"/>
              <a:t>Exactitude à 30% possible: 80-85%</a:t>
            </a:r>
          </a:p>
          <a:p>
            <a:r>
              <a:rPr lang="fr-FR" sz="2000" dirty="0"/>
              <a:t>Adaptation à la créatinine IDMS</a:t>
            </a:r>
          </a:p>
          <a:p>
            <a:r>
              <a:rPr lang="fr-FR" sz="2000" dirty="0"/>
              <a:t>Mieux que Cockcroft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495600" y="3280122"/>
            <a:ext cx="7772400" cy="868958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MDRD: Limitations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063552" y="4293096"/>
            <a:ext cx="8507288" cy="3888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fr-FR" sz="2000" dirty="0"/>
              <a:t>Biais plus important (sous estimation) dans les DFG hauts</a:t>
            </a: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fr-FR" sz="2000" dirty="0" smtClean="0"/>
              <a:t>Moins de </a:t>
            </a:r>
            <a:r>
              <a:rPr lang="fr-FR" sz="2000" dirty="0"/>
              <a:t>précision dans les DFG hauts</a:t>
            </a: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fr-FR" sz="2000" dirty="0"/>
              <a:t>% non négligeable de sujets “sains” classifiés comme MRC (&lt;60 mL/min/1.73 m²) (femmes jeunes)</a:t>
            </a: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fr-FR" sz="2000" dirty="0"/>
              <a:t>Facteurs ethniques pas indiscutables</a:t>
            </a: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endParaRPr lang="fr-FR" sz="2000" dirty="0"/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endParaRPr lang="en-US" sz="2600" dirty="0"/>
          </a:p>
        </p:txBody>
      </p:sp>
      <p:sp>
        <p:nvSpPr>
          <p:cNvPr id="7" name="Rectangle 6"/>
          <p:cNvSpPr/>
          <p:nvPr/>
        </p:nvSpPr>
        <p:spPr>
          <a:xfrm>
            <a:off x="3932523" y="6300029"/>
            <a:ext cx="38376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/>
              <a:t>Delanaye P, Nephron </a:t>
            </a:r>
            <a:r>
              <a:rPr lang="en-US" sz="1400" b="1" i="1" dirty="0" err="1"/>
              <a:t>Clin</a:t>
            </a:r>
            <a:r>
              <a:rPr lang="en-US" sz="1400" b="1" i="1" dirty="0"/>
              <a:t> </a:t>
            </a:r>
            <a:r>
              <a:rPr lang="en-US" sz="1400" b="1" i="1" dirty="0" err="1"/>
              <a:t>Pract</a:t>
            </a:r>
            <a:r>
              <a:rPr lang="en-US" sz="1400" b="1" i="1" dirty="0"/>
              <a:t>, 2006, 110, c48</a:t>
            </a:r>
            <a:endParaRPr lang="fr-FR" sz="1400" b="1" dirty="0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2250976" y="0"/>
            <a:ext cx="7772400" cy="868958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MDRD: </a:t>
            </a:r>
            <a:r>
              <a:rPr lang="en-US" sz="40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Forces</a:t>
            </a:r>
            <a:endParaRPr lang="en-US" sz="40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5791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494856" y="1988840"/>
            <a:ext cx="7921625" cy="289083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fr-FR" sz="2600" dirty="0"/>
              <a:t>CKD-EPI</a:t>
            </a: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fr-FR" sz="2600" dirty="0"/>
              <a:t>Cohorte de développement: n=5504</a:t>
            </a: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fr-FR" sz="2600" dirty="0"/>
              <a:t>Cohorte de validation interne: n=2750</a:t>
            </a: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fr-FR" sz="2600" dirty="0"/>
              <a:t>Cohorte de validation externe: </a:t>
            </a:r>
            <a:r>
              <a:rPr lang="fr-FR" sz="2600" dirty="0" smtClean="0"/>
              <a:t>n=3896</a:t>
            </a: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fr-FR" sz="2600" dirty="0" smtClean="0"/>
              <a:t>Créatinine standardisée</a:t>
            </a:r>
            <a:endParaRPr lang="fr-FR" sz="2600" dirty="0"/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fr-FR" sz="2600" dirty="0"/>
              <a:t>DFG médian = 68 mL/min/1.73 m²</a:t>
            </a: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05415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40864" y="278892"/>
            <a:ext cx="7729728" cy="118872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CKD-EPI: discussion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758952" y="1809328"/>
            <a:ext cx="9909048" cy="4572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FR" sz="2400" dirty="0" smtClean="0"/>
              <a:t>Biais meilleur pour les DFG GFR &gt;60 (90?) ml/min/1.73m²</a:t>
            </a:r>
            <a:r>
              <a:rPr lang="fr-FR" sz="2400" dirty="0"/>
              <a:t>	</a:t>
            </a:r>
            <a:endParaRPr lang="fr-FR" sz="2400" dirty="0" smtClean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400" dirty="0"/>
              <a:t>	</a:t>
            </a:r>
            <a:r>
              <a:rPr lang="fr-FR" sz="2400" dirty="0" smtClean="0"/>
              <a:t>=&gt; </a:t>
            </a:r>
            <a:r>
              <a:rPr lang="fr-FR" sz="2400" dirty="0"/>
              <a:t>Meilleure pour l’épidémiologie (moins de surévaluation de la MRC)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400" dirty="0"/>
              <a:t>		=&gt; Meilleure pour la prédiction de la mortalité cardio-vasculaire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400" dirty="0"/>
              <a:t>		=&gt; Meilleure pour les </a:t>
            </a:r>
            <a:r>
              <a:rPr lang="fr-FR" sz="2400" dirty="0" smtClean="0"/>
              <a:t>DFG entre 60 et 90 </a:t>
            </a:r>
            <a:r>
              <a:rPr lang="fr-FR" sz="2400" dirty="0"/>
              <a:t>mL/min/1.73 m²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fr-FR" sz="2400" dirty="0" smtClean="0"/>
          </a:p>
          <a:p>
            <a:r>
              <a:rPr lang="fr-FR" sz="2400" dirty="0" smtClean="0"/>
              <a:t>Précision et exactitude pas vraiment meilleure					=&gt; </a:t>
            </a:r>
            <a:r>
              <a:rPr lang="fr-FR" sz="2400" dirty="0"/>
              <a:t>Valeur ajoutée discutable au niveau individuel </a:t>
            </a:r>
            <a:endParaRPr lang="fr-FR" sz="2400" dirty="0" smtClean="0"/>
          </a:p>
          <a:p>
            <a:r>
              <a:rPr lang="fr-FR" sz="2400" dirty="0" smtClean="0"/>
              <a:t>Un peu moins performante chez le patient avec un DFG bas</a:t>
            </a:r>
            <a:r>
              <a:rPr lang="fr-FR" sz="2400" dirty="0"/>
              <a:t>	</a:t>
            </a:r>
            <a:r>
              <a:rPr lang="fr-FR" sz="2400" dirty="0" smtClean="0"/>
              <a:t>						</a:t>
            </a:r>
            <a:endParaRPr lang="fr-FR" sz="2400" dirty="0"/>
          </a:p>
          <a:p>
            <a:pPr>
              <a:buNone/>
            </a:pP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1919536" y="5661249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Au mieux, une évolution…pas une révolution</a:t>
            </a:r>
          </a:p>
        </p:txBody>
      </p:sp>
    </p:spTree>
    <p:extLst>
      <p:ext uri="{BB962C8B-B14F-4D97-AF65-F5344CB8AC3E}">
        <p14:creationId xmlns:p14="http://schemas.microsoft.com/office/powerpoint/2010/main" val="325087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47528" y="274638"/>
            <a:ext cx="8363272" cy="114300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MDRD/CKD-EPI limitations = creatinine</a:t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991545" y="1916114"/>
            <a:ext cx="82438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400" dirty="0">
                <a:solidFill>
                  <a:srgbClr val="00B0F0"/>
                </a:solidFill>
              </a:rPr>
              <a:t>Si la créatinine est particulièrement inadaptée pour refléter le DFG (le plus souvent car la masse musculaire est anormale), le résultat des équations ne saurait pas être bon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847528" y="1916832"/>
            <a:ext cx="8568952" cy="193899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rgbClr val="FF0000"/>
                </a:solidFill>
              </a:rPr>
              <a:t>Populations spécifiques: </a:t>
            </a:r>
          </a:p>
          <a:p>
            <a:pPr algn="ctr"/>
            <a:r>
              <a:rPr lang="fr-FR" sz="4000" dirty="0">
                <a:solidFill>
                  <a:srgbClr val="FF0000"/>
                </a:solidFill>
              </a:rPr>
              <a:t>CKD-EPI/MDRD n’est pas magique!!</a:t>
            </a:r>
            <a:br>
              <a:rPr lang="fr-FR" sz="4000" dirty="0">
                <a:solidFill>
                  <a:srgbClr val="FF0000"/>
                </a:solidFill>
              </a:rPr>
            </a:br>
            <a:r>
              <a:rPr lang="fr-FR" sz="4000" dirty="0">
                <a:solidFill>
                  <a:srgbClr val="FF0000"/>
                </a:solidFill>
              </a:rPr>
              <a:t>Gardons notre sens critique!!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08213" y="3789364"/>
            <a:ext cx="8280400" cy="2808287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endParaRPr lang="en-US" sz="2400" dirty="0">
              <a:solidFill>
                <a:schemeClr val="bg1"/>
              </a:solidFill>
            </a:endParaRPr>
          </a:p>
          <a:p>
            <a:pPr marL="274320" indent="-27432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Obèse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Bouquegneau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A, NDT, 2013, 28, iv122)</a:t>
            </a:r>
          </a:p>
          <a:p>
            <a:pPr marL="274320" indent="-27432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Anorexie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mentale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(Delanaye P,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Clin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Nephrol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2009, 71, 482)</a:t>
            </a:r>
          </a:p>
          <a:p>
            <a:pPr marL="274320" indent="-27432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USI (Delanaye P, BMC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Nephrol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2014, 15, 9)</a:t>
            </a:r>
          </a:p>
          <a:p>
            <a:pPr marL="274320" indent="-27432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Greffé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cardiaque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(Delanaye P,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Clin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Transplant, 2006, 20, 596)</a:t>
            </a:r>
          </a:p>
          <a:p>
            <a:pPr marL="274320" indent="-27432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Greffé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rénaux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(Masson I, Transplantation, 2013, 95, 1211)</a:t>
            </a:r>
          </a:p>
          <a:p>
            <a:pPr marL="274320" indent="-27432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Sujet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âgé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(Schaeffner E, Ann Intern Med, 2012, 157, 471)</a:t>
            </a:r>
          </a:p>
          <a:p>
            <a:pPr marL="274320" indent="-27432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Cirrhotique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Skluzacek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PA, Am J Kidney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Dis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2003, 42, 1169)</a:t>
            </a:r>
          </a:p>
          <a:p>
            <a:pPr marL="274320" indent="-27432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“Severely ill” (Poggio ED, Am J Kidney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Dis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2005, 46, 242)</a:t>
            </a:r>
          </a:p>
          <a:p>
            <a:pPr marL="274320" indent="-27432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Hyperfiltrants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diabète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Gaspari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F, Kidney Int, 2013, 84, 164)</a:t>
            </a:r>
          </a:p>
          <a:p>
            <a:pPr marL="274320" indent="-27432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9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40280" y="178308"/>
            <a:ext cx="7729728" cy="1188720"/>
          </a:xfrm>
        </p:spPr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Autres formules…</a:t>
            </a:r>
            <a:endParaRPr lang="fr-BE" dirty="0">
              <a:solidFill>
                <a:srgbClr val="FF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843" y="1576241"/>
            <a:ext cx="8178601" cy="303286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8734" y="5365240"/>
            <a:ext cx="5175037" cy="111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0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Conclusions: un double message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231136" y="2681440"/>
            <a:ext cx="8083296" cy="45720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Pour les généralistes et autres spécialités:					Les formules sont un moyen facile d’estimer le DFG</a:t>
            </a:r>
            <a:endParaRPr lang="fr-FR" sz="2000" dirty="0"/>
          </a:p>
          <a:p>
            <a:pPr marL="0" indent="0">
              <a:buNone/>
            </a:pPr>
            <a:r>
              <a:rPr lang="fr-FR" sz="2000" dirty="0" smtClean="0"/>
              <a:t>	</a:t>
            </a:r>
          </a:p>
          <a:p>
            <a:endParaRPr lang="fr-FR" sz="2000" dirty="0" smtClean="0"/>
          </a:p>
          <a:p>
            <a:r>
              <a:rPr lang="fr-FR" sz="2000" dirty="0" smtClean="0"/>
              <a:t>Pour les néphrologues (et les biologistes):					Les formules ne sont pas magiques, il faut garder son sens critique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33859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31136" y="214884"/>
            <a:ext cx="7729728" cy="1188720"/>
          </a:xfrm>
        </p:spPr>
        <p:txBody>
          <a:bodyPr/>
          <a:lstStyle/>
          <a:p>
            <a:r>
              <a:rPr lang="fr-BE" dirty="0" smtClean="0"/>
              <a:t>Plan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60320" y="2930652"/>
            <a:ext cx="7729728" cy="3101983"/>
          </a:xfrm>
        </p:spPr>
        <p:txBody>
          <a:bodyPr>
            <a:normAutofit/>
          </a:bodyPr>
          <a:lstStyle/>
          <a:p>
            <a:r>
              <a:rPr lang="fr-BE" sz="2800" dirty="0" smtClean="0"/>
              <a:t>Estimation de la fonction rénale en IRA</a:t>
            </a:r>
          </a:p>
          <a:p>
            <a:r>
              <a:rPr lang="fr-BE" sz="2800" dirty="0" smtClean="0"/>
              <a:t>Estimation de la fonction rénale en MRC</a:t>
            </a:r>
          </a:p>
          <a:p>
            <a:r>
              <a:rPr lang="fr-BE" sz="2800" dirty="0" smtClean="0"/>
              <a:t>Définition de la maladie rénale chronique</a:t>
            </a: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339811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MALADIE RENALE CHRONIQUE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31136" y="2948940"/>
            <a:ext cx="7729728" cy="3101983"/>
          </a:xfrm>
        </p:spPr>
        <p:txBody>
          <a:bodyPr/>
          <a:lstStyle/>
          <a:p>
            <a:r>
              <a:rPr lang="fr-FR" dirty="0" smtClean="0"/>
              <a:t>POURQUOI LES FORMULES? 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>
                <a:solidFill>
                  <a:schemeClr val="tx1"/>
                </a:solidFill>
              </a:rPr>
              <a:t>QUELLES FORMULES?</a:t>
            </a:r>
          </a:p>
          <a:p>
            <a:endParaRPr lang="fr-FR" dirty="0"/>
          </a:p>
          <a:p>
            <a:r>
              <a:rPr lang="fr-FR" dirty="0" smtClean="0">
                <a:solidFill>
                  <a:srgbClr val="FF0000"/>
                </a:solidFill>
              </a:rPr>
              <a:t>QUID du FACTEUR ETHNIQUE?</a:t>
            </a:r>
            <a:endParaRPr lang="fr-FR" dirty="0">
              <a:solidFill>
                <a:srgbClr val="FF0000"/>
              </a:solidFill>
            </a:endParaRPr>
          </a:p>
          <a:p>
            <a:endParaRPr lang="fr-B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2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8840" y="333756"/>
            <a:ext cx="8028432" cy="118872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</a:rPr>
              <a:t>MDRD (CKD-EPI):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err="1" smtClean="0">
                <a:solidFill>
                  <a:srgbClr val="FF0000"/>
                </a:solidFill>
              </a:rPr>
              <a:t>Facteur</a:t>
            </a:r>
            <a:r>
              <a:rPr lang="en-US" b="1" dirty="0" smtClean="0">
                <a:solidFill>
                  <a:srgbClr val="FF0000"/>
                </a:solidFill>
              </a:rPr>
              <a:t> de correction “</a:t>
            </a:r>
            <a:r>
              <a:rPr lang="en-US" b="1" dirty="0" err="1" smtClean="0">
                <a:solidFill>
                  <a:srgbClr val="FF0000"/>
                </a:solidFill>
              </a:rPr>
              <a:t>ethnique</a:t>
            </a:r>
            <a:r>
              <a:rPr lang="en-US" b="1" dirty="0" smtClean="0">
                <a:solidFill>
                  <a:srgbClr val="FF0000"/>
                </a:solidFill>
              </a:rPr>
              <a:t>”</a:t>
            </a:r>
            <a:endParaRPr lang="en-US" b="1" dirty="0"/>
          </a:p>
        </p:txBody>
      </p:sp>
      <p:sp>
        <p:nvSpPr>
          <p:cNvPr id="40963" name="Espace réservé du contenu 2"/>
          <p:cNvSpPr>
            <a:spLocks noGrp="1"/>
          </p:cNvSpPr>
          <p:nvPr>
            <p:ph idx="1"/>
          </p:nvPr>
        </p:nvSpPr>
        <p:spPr>
          <a:xfrm>
            <a:off x="2420112" y="2369312"/>
            <a:ext cx="8229600" cy="3852863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err="1" smtClean="0"/>
              <a:t>Facteur</a:t>
            </a:r>
            <a:r>
              <a:rPr lang="en-US" dirty="0" smtClean="0"/>
              <a:t> </a:t>
            </a:r>
            <a:r>
              <a:rPr lang="en-US" dirty="0" err="1" smtClean="0"/>
              <a:t>ethnique</a:t>
            </a:r>
            <a:r>
              <a:rPr lang="en-US" dirty="0" smtClean="0"/>
              <a:t>: Chinois: 1.233    </a:t>
            </a:r>
            <a:r>
              <a:rPr lang="en-US" dirty="0" err="1" smtClean="0"/>
              <a:t>Japonais</a:t>
            </a:r>
            <a:r>
              <a:rPr lang="en-US" dirty="0" smtClean="0"/>
              <a:t>: 0.808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			Comment </a:t>
            </a:r>
            <a:r>
              <a:rPr lang="en-US" dirty="0" err="1" smtClean="0"/>
              <a:t>expliquer</a:t>
            </a:r>
            <a:r>
              <a:rPr lang="en-US" dirty="0" smtClean="0"/>
              <a:t> </a:t>
            </a:r>
            <a:r>
              <a:rPr lang="en-US" dirty="0" err="1" smtClean="0"/>
              <a:t>cette</a:t>
            </a:r>
            <a:r>
              <a:rPr lang="en-US" dirty="0" smtClean="0"/>
              <a:t> </a:t>
            </a:r>
            <a:r>
              <a:rPr lang="en-US" dirty="0" err="1" smtClean="0"/>
              <a:t>différence</a:t>
            </a:r>
            <a:r>
              <a:rPr lang="en-US" dirty="0" smtClean="0"/>
              <a:t>?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				</a:t>
            </a:r>
            <a:r>
              <a:rPr lang="en-US" sz="1400" dirty="0"/>
              <a:t>(Delanaye P, Rule AD, Kidney Int, 2011 80, 439</a:t>
            </a:r>
            <a:r>
              <a:rPr lang="en-US" sz="1400" i="1" dirty="0"/>
              <a:t>)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“African-American factor”: 1.21 (MDRD) 1,15 (CKDEPI)						</a:t>
            </a:r>
            <a:r>
              <a:rPr lang="en-US" dirty="0" err="1" smtClean="0"/>
              <a:t>Facteur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trop haut chez </a:t>
            </a:r>
            <a:r>
              <a:rPr lang="en-US" dirty="0" err="1" smtClean="0"/>
              <a:t>l’AA</a:t>
            </a:r>
            <a:r>
              <a:rPr lang="en-US" dirty="0" smtClean="0"/>
              <a:t> </a:t>
            </a:r>
            <a:r>
              <a:rPr lang="en-US" dirty="0" err="1" smtClean="0"/>
              <a:t>sain</a:t>
            </a:r>
            <a:r>
              <a:rPr lang="en-US" dirty="0" smtClean="0"/>
              <a:t> (</a:t>
            </a:r>
            <a:r>
              <a:rPr lang="en-US" dirty="0" err="1" smtClean="0"/>
              <a:t>en</a:t>
            </a:r>
            <a:r>
              <a:rPr lang="en-US" dirty="0" smtClean="0"/>
              <a:t> population)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				</a:t>
            </a:r>
            <a:r>
              <a:rPr lang="en-US" sz="1400" dirty="0"/>
              <a:t> (Delanaye P, </a:t>
            </a:r>
            <a:r>
              <a:rPr lang="en-US" sz="1400" dirty="0" err="1"/>
              <a:t>Clin</a:t>
            </a:r>
            <a:r>
              <a:rPr lang="en-US" sz="1400" dirty="0"/>
              <a:t> J Am Soc, 2011, 6, 906)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3575050" y="5516564"/>
            <a:ext cx="979488" cy="485775"/>
          </a:xfrm>
          <a:prstGeom prst="rightArrow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4872038" y="5580064"/>
            <a:ext cx="46799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>
                <a:latin typeface="Perpetua" pitchFamily="18" charset="0"/>
              </a:rPr>
              <a:t>Paradox </a:t>
            </a:r>
            <a:r>
              <a:rPr lang="en-US" sz="2800" dirty="0" err="1" smtClean="0">
                <a:latin typeface="Perpetua" pitchFamily="18" charset="0"/>
              </a:rPr>
              <a:t>épidémiologique</a:t>
            </a:r>
            <a:endParaRPr lang="en-US" sz="2800" dirty="0">
              <a:latin typeface="Perpetua" pitchFamily="18" charset="0"/>
            </a:endParaRP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5232400" y="6165851"/>
            <a:ext cx="4248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Perpetua" pitchFamily="18" charset="0"/>
              </a:rPr>
              <a:t>(Peralta CA, NDT, 2010, 25, 3934) </a:t>
            </a:r>
          </a:p>
        </p:txBody>
      </p:sp>
    </p:spTree>
    <p:extLst>
      <p:ext uri="{BB962C8B-B14F-4D97-AF65-F5344CB8AC3E}">
        <p14:creationId xmlns:p14="http://schemas.microsoft.com/office/powerpoint/2010/main" val="144486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31136" y="306324"/>
            <a:ext cx="7729728" cy="1188720"/>
          </a:xfrm>
        </p:spPr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Afro-européens</a:t>
            </a:r>
            <a:endParaRPr lang="fr-BE" dirty="0">
              <a:solidFill>
                <a:srgbClr val="FF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28" y="1665610"/>
            <a:ext cx="2941200" cy="80186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65176" y="2505456"/>
            <a:ext cx="181965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sz="900" dirty="0" smtClean="0"/>
              <a:t>Am J </a:t>
            </a:r>
            <a:r>
              <a:rPr lang="fr-BE" sz="900" dirty="0" err="1" smtClean="0"/>
              <a:t>Kidney</a:t>
            </a:r>
            <a:r>
              <a:rPr lang="fr-BE" sz="900" dirty="0" smtClean="0"/>
              <a:t> Dis, 2013, 62, p179</a:t>
            </a:r>
            <a:endParaRPr lang="fr-BE" sz="9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6995" y="1790174"/>
            <a:ext cx="6707350" cy="189222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951667" y="946765"/>
            <a:ext cx="3044400" cy="87780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960864" y="4690872"/>
            <a:ext cx="792480" cy="10698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Rectangle 2"/>
          <p:cNvSpPr/>
          <p:nvPr/>
        </p:nvSpPr>
        <p:spPr>
          <a:xfrm>
            <a:off x="6419088" y="5294376"/>
            <a:ext cx="274320" cy="1554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ZoneTexte 8"/>
          <p:cNvSpPr txBox="1"/>
          <p:nvPr/>
        </p:nvSpPr>
        <p:spPr>
          <a:xfrm>
            <a:off x="5440680" y="6565392"/>
            <a:ext cx="1755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</a:rPr>
              <a:t>MDRD: 1,09</a:t>
            </a:r>
            <a:endParaRPr lang="fr-B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15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31136" y="269748"/>
            <a:ext cx="7729728" cy="1188720"/>
          </a:xfrm>
        </p:spPr>
        <p:txBody>
          <a:bodyPr/>
          <a:lstStyle/>
          <a:p>
            <a:r>
              <a:rPr lang="fr-BE" dirty="0" err="1" smtClean="0">
                <a:solidFill>
                  <a:srgbClr val="FF0000"/>
                </a:solidFill>
              </a:rPr>
              <a:t>Resultats</a:t>
            </a:r>
            <a:r>
              <a:rPr lang="fr-BE" dirty="0" smtClean="0">
                <a:solidFill>
                  <a:srgbClr val="FF0000"/>
                </a:solidFill>
              </a:rPr>
              <a:t> AFRIQUE DE l’ouest</a:t>
            </a:r>
            <a:endParaRPr lang="fr-BE" dirty="0">
              <a:solidFill>
                <a:srgbClr val="FF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099" y="1790956"/>
            <a:ext cx="8132765" cy="435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6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992" y="313290"/>
            <a:ext cx="4848552" cy="300019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392424" y="411480"/>
            <a:ext cx="2249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N=120 sains</a:t>
            </a:r>
            <a:endParaRPr lang="fr-BE" dirty="0"/>
          </a:p>
        </p:txBody>
      </p:sp>
      <p:sp>
        <p:nvSpPr>
          <p:cNvPr id="6" name="Rectangle 5"/>
          <p:cNvSpPr/>
          <p:nvPr/>
        </p:nvSpPr>
        <p:spPr>
          <a:xfrm>
            <a:off x="1216152" y="1813389"/>
            <a:ext cx="4288536" cy="161715"/>
          </a:xfrm>
          <a:prstGeom prst="rect">
            <a:avLst/>
          </a:prstGeom>
          <a:noFill/>
          <a:ln w="31750">
            <a:solidFill>
              <a:schemeClr val="accent1">
                <a:shade val="50000"/>
                <a:alpha val="9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92" y="4004292"/>
            <a:ext cx="9695040" cy="20856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278624" y="5074920"/>
            <a:ext cx="630936" cy="658368"/>
          </a:xfrm>
          <a:prstGeom prst="rect">
            <a:avLst/>
          </a:prstGeom>
          <a:noFill/>
          <a:ln w="31750">
            <a:solidFill>
              <a:schemeClr val="accent1">
                <a:shade val="50000"/>
                <a:alpha val="9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Rectangle 8"/>
          <p:cNvSpPr/>
          <p:nvPr/>
        </p:nvSpPr>
        <p:spPr>
          <a:xfrm>
            <a:off x="5995416" y="5081016"/>
            <a:ext cx="835152" cy="658368"/>
          </a:xfrm>
          <a:prstGeom prst="rect">
            <a:avLst/>
          </a:prstGeom>
          <a:noFill/>
          <a:ln w="31750">
            <a:solidFill>
              <a:schemeClr val="accent1">
                <a:shade val="50000"/>
                <a:alpha val="9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8976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Conclusions: facteur ethnique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BE" sz="4000" dirty="0" smtClean="0"/>
              <a:t>NON</a:t>
            </a:r>
            <a:endParaRPr lang="fr-BE" sz="4000" dirty="0"/>
          </a:p>
        </p:txBody>
      </p:sp>
    </p:spTree>
    <p:extLst>
      <p:ext uri="{BB962C8B-B14F-4D97-AF65-F5344CB8AC3E}">
        <p14:creationId xmlns:p14="http://schemas.microsoft.com/office/powerpoint/2010/main" val="39106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ésultat de recherche d'images pour &quot;je ne perds jamais soit je gagne soit j'apprend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922" y="1111312"/>
            <a:ext cx="8699258" cy="456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29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67608" y="2097430"/>
            <a:ext cx="712879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600" dirty="0" smtClean="0">
                <a:solidFill>
                  <a:srgbClr val="FF0000"/>
                </a:solidFill>
              </a:rPr>
              <a:t>Merci de</a:t>
            </a:r>
          </a:p>
          <a:p>
            <a:pPr algn="ctr"/>
            <a:r>
              <a:rPr lang="fr-BE" sz="6600" dirty="0" smtClean="0">
                <a:solidFill>
                  <a:srgbClr val="FF0000"/>
                </a:solidFill>
              </a:rPr>
              <a:t> votre attention</a:t>
            </a:r>
          </a:p>
          <a:p>
            <a:pPr algn="ctr"/>
            <a:endParaRPr lang="fr-BE" sz="6600" dirty="0">
              <a:solidFill>
                <a:srgbClr val="FF0000"/>
              </a:solidFill>
            </a:endParaRPr>
          </a:p>
          <a:p>
            <a:pPr algn="ctr"/>
            <a:r>
              <a:rPr lang="fr-BE" sz="4400" dirty="0">
                <a:solidFill>
                  <a:srgbClr val="FF0000"/>
                </a:solidFill>
              </a:rPr>
              <a:t>p</a:t>
            </a:r>
            <a:r>
              <a:rPr lang="fr-BE" sz="4400" dirty="0" smtClean="0">
                <a:solidFill>
                  <a:srgbClr val="FF0000"/>
                </a:solidFill>
              </a:rPr>
              <a:t>ierre_delanaye@yahoo.fr</a:t>
            </a:r>
            <a:endParaRPr lang="fr-B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08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80136" y="51480"/>
            <a:ext cx="7772400" cy="1143000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rgbClr val="FF0000"/>
                </a:solidFill>
              </a:rPr>
              <a:t>The </a:t>
            </a:r>
            <a:r>
              <a:rPr lang="fr-FR" sz="4000" b="1" dirty="0" err="1">
                <a:solidFill>
                  <a:srgbClr val="FF0000"/>
                </a:solidFill>
              </a:rPr>
              <a:t>price</a:t>
            </a:r>
            <a:r>
              <a:rPr lang="fr-FR" sz="4000" b="1" dirty="0">
                <a:solidFill>
                  <a:srgbClr val="FF0000"/>
                </a:solidFill>
              </a:rPr>
              <a:t> to </a:t>
            </a:r>
            <a:r>
              <a:rPr lang="fr-FR" sz="4000" b="1" dirty="0" err="1">
                <a:solidFill>
                  <a:srgbClr val="FF0000"/>
                </a:solidFill>
              </a:rPr>
              <a:t>pay</a:t>
            </a:r>
            <a:r>
              <a:rPr lang="fr-FR" sz="4000" b="1" dirty="0">
                <a:solidFill>
                  <a:srgbClr val="FF0000"/>
                </a:solidFill>
              </a:rPr>
              <a:t>…</a:t>
            </a:r>
            <a:endParaRPr lang="fr-FR" sz="40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22649" y="1251311"/>
            <a:ext cx="7245760" cy="5490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C332-5C59-4F46-A3CF-C88D15B60EF4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40216" y="4149080"/>
            <a:ext cx="36004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2567608" y="4293096"/>
            <a:ext cx="36004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567608" y="4581128"/>
            <a:ext cx="5904656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2927648" y="4941168"/>
            <a:ext cx="5472608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2639616" y="5085184"/>
            <a:ext cx="576064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2567608" y="5237584"/>
            <a:ext cx="576064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99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3875089" y="6165851"/>
            <a:ext cx="452437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 defTabSz="828675" eaLnBrk="0" hangingPunct="0">
              <a:lnSpc>
                <a:spcPct val="97000"/>
              </a:lnSpc>
              <a:buClr>
                <a:srgbClr val="000000"/>
              </a:buClr>
              <a:buSzPct val="100000"/>
              <a:tabLst>
                <a:tab pos="0" algn="l"/>
                <a:tab pos="828675" algn="l"/>
                <a:tab pos="1658938" algn="l"/>
                <a:tab pos="2487613" algn="l"/>
                <a:tab pos="3317875" algn="l"/>
                <a:tab pos="4146550" algn="l"/>
                <a:tab pos="4976813" algn="l"/>
                <a:tab pos="5805488" algn="l"/>
                <a:tab pos="6635750" algn="l"/>
                <a:tab pos="7464425" algn="l"/>
                <a:tab pos="8294688" algn="l"/>
                <a:tab pos="9123363" algn="l"/>
              </a:tabLst>
            </a:pPr>
            <a:r>
              <a:rPr lang="en-GB" sz="1400"/>
              <a:t>Coresh, J. et al. J Am Soc Nephrol 2002;13:2811-2816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524000" y="260649"/>
            <a:ext cx="9777984" cy="10080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MDRD: limitations = creatinine (exp -1.154)</a:t>
            </a:r>
            <a:br>
              <a:rPr lang="en-US" sz="3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r>
              <a:rPr lang="en-US" sz="36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analytical </a:t>
            </a:r>
            <a:r>
              <a:rPr lang="en-US" sz="3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limitation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1524000" y="1600201"/>
            <a:ext cx="8964488" cy="4525963"/>
          </a:xfrm>
        </p:spPr>
        <p:txBody>
          <a:bodyPr/>
          <a:lstStyle/>
          <a:p>
            <a:pPr marL="786384" lvl="2" indent="-182880">
              <a:lnSpc>
                <a:spcPct val="80000"/>
              </a:lnSpc>
              <a:buClr>
                <a:schemeClr val="accent2">
                  <a:tint val="85000"/>
                  <a:satMod val="285000"/>
                </a:schemeClr>
              </a:buClr>
              <a:buFont typeface="Wingdings 2"/>
              <a:buChar char=""/>
              <a:defRPr/>
            </a:pPr>
            <a:r>
              <a:rPr lang="fr-FR" sz="2000" dirty="0"/>
              <a:t>MDRD </a:t>
            </a:r>
            <a:r>
              <a:rPr lang="fr-FR" sz="2000" dirty="0" err="1"/>
              <a:t>study</a:t>
            </a:r>
            <a:r>
              <a:rPr lang="fr-FR" sz="2000" dirty="0"/>
              <a:t> </a:t>
            </a:r>
            <a:r>
              <a:rPr lang="fr-FR" sz="2000" dirty="0" err="1"/>
              <a:t>equation</a:t>
            </a:r>
            <a:r>
              <a:rPr lang="fr-FR" sz="2000" dirty="0"/>
              <a:t>: Cleveland </a:t>
            </a:r>
            <a:r>
              <a:rPr lang="fr-FR" sz="2000" dirty="0" err="1"/>
              <a:t>Laboratory</a:t>
            </a:r>
            <a:r>
              <a:rPr lang="fr-FR" sz="2000" dirty="0"/>
              <a:t> </a:t>
            </a:r>
          </a:p>
          <a:p>
            <a:pPr marL="786384" lvl="2" indent="-182880">
              <a:lnSpc>
                <a:spcPct val="120000"/>
              </a:lnSpc>
              <a:buClr>
                <a:schemeClr val="accent2">
                  <a:tint val="85000"/>
                  <a:satMod val="285000"/>
                </a:schemeClr>
              </a:buClr>
              <a:buNone/>
              <a:defRPr/>
            </a:pPr>
            <a:r>
              <a:rPr lang="fr-FR" sz="2000" dirty="0"/>
              <a:t>			</a:t>
            </a:r>
            <a:r>
              <a:rPr lang="fr-FR" sz="2000" dirty="0" err="1"/>
              <a:t>Modified</a:t>
            </a:r>
            <a:r>
              <a:rPr lang="fr-FR" sz="2000" dirty="0"/>
              <a:t> </a:t>
            </a:r>
            <a:r>
              <a:rPr lang="fr-FR" sz="2000" dirty="0" err="1"/>
              <a:t>Kinetic</a:t>
            </a:r>
            <a:r>
              <a:rPr lang="fr-FR" sz="2000" dirty="0"/>
              <a:t> Jaffe (</a:t>
            </a:r>
            <a:r>
              <a:rPr lang="fr-FR" sz="2000" dirty="0" err="1"/>
              <a:t>Beckman</a:t>
            </a:r>
            <a:r>
              <a:rPr lang="fr-FR" sz="2000" dirty="0"/>
              <a:t> Astra CX3)</a:t>
            </a:r>
          </a:p>
          <a:p>
            <a:pPr marL="786384" lvl="2" indent="-182880">
              <a:spcBef>
                <a:spcPct val="50000"/>
              </a:spcBef>
              <a:buClr>
                <a:schemeClr val="accent2">
                  <a:tint val="85000"/>
                  <a:satMod val="285000"/>
                </a:schemeClr>
              </a:buClr>
              <a:buFont typeface="Wingdings 2"/>
              <a:buChar char=""/>
              <a:defRPr/>
            </a:pPr>
            <a:r>
              <a:rPr lang="fr-FR" sz="2000" dirty="0"/>
              <a:t>NHANES </a:t>
            </a:r>
            <a:r>
              <a:rPr lang="fr-FR" sz="2000" dirty="0" err="1"/>
              <a:t>study</a:t>
            </a:r>
            <a:r>
              <a:rPr lang="fr-FR" sz="2000" dirty="0"/>
              <a:t> :		 						 </a:t>
            </a:r>
            <a:r>
              <a:rPr lang="fr-FR" sz="2000" dirty="0" err="1"/>
              <a:t>Modified</a:t>
            </a:r>
            <a:r>
              <a:rPr lang="fr-FR" sz="2000" dirty="0"/>
              <a:t> </a:t>
            </a:r>
            <a:r>
              <a:rPr lang="fr-FR" sz="2000" dirty="0" err="1"/>
              <a:t>Kinetic</a:t>
            </a:r>
            <a:r>
              <a:rPr lang="fr-FR" sz="2000" dirty="0"/>
              <a:t> Jaffe (Hitachi 737)  </a:t>
            </a:r>
          </a:p>
          <a:p>
            <a:pPr marL="265176" indent="-265176">
              <a:lnSpc>
                <a:spcPct val="80000"/>
              </a:lnSpc>
              <a:spcBef>
                <a:spcPct val="50000"/>
              </a:spcBef>
              <a:buNone/>
              <a:defRPr/>
            </a:pPr>
            <a:r>
              <a:rPr lang="fr-FR" sz="2000" b="1" dirty="0"/>
              <a:t>			</a:t>
            </a:r>
            <a:r>
              <a:rPr lang="fr-FR" sz="2000" b="1" dirty="0" err="1"/>
              <a:t>difference</a:t>
            </a:r>
            <a:r>
              <a:rPr lang="fr-FR" sz="2000" b="1" dirty="0"/>
              <a:t> of 0.23 mg/dl </a:t>
            </a:r>
            <a:r>
              <a:rPr lang="fr-FR" sz="2000" b="1" dirty="0" err="1"/>
              <a:t>between</a:t>
            </a:r>
            <a:r>
              <a:rPr lang="fr-FR" sz="2000" b="1" dirty="0"/>
              <a:t> </a:t>
            </a:r>
            <a:r>
              <a:rPr lang="fr-FR" sz="2000" b="1" dirty="0" err="1"/>
              <a:t>two</a:t>
            </a:r>
            <a:r>
              <a:rPr lang="fr-FR" sz="2000" b="1" dirty="0"/>
              <a:t> </a:t>
            </a:r>
            <a:r>
              <a:rPr lang="fr-FR" sz="2000" b="1" dirty="0" err="1"/>
              <a:t>methods</a:t>
            </a:r>
            <a:r>
              <a:rPr lang="fr-FR" sz="2400" b="1" dirty="0"/>
              <a:t>			</a:t>
            </a:r>
            <a:r>
              <a:rPr lang="fr-FR" sz="1600" b="1" dirty="0"/>
              <a:t>(</a:t>
            </a:r>
            <a:r>
              <a:rPr lang="fr-FR" sz="1600" b="1" dirty="0" err="1"/>
              <a:t>higher</a:t>
            </a:r>
            <a:r>
              <a:rPr lang="fr-FR" sz="1600" b="1" dirty="0"/>
              <a:t> </a:t>
            </a:r>
            <a:r>
              <a:rPr lang="fr-FR" sz="1600" b="1" dirty="0" err="1"/>
              <a:t>results</a:t>
            </a:r>
            <a:r>
              <a:rPr lang="fr-FR" sz="1600" b="1" dirty="0"/>
              <a:t> </a:t>
            </a:r>
            <a:r>
              <a:rPr lang="fr-FR" sz="1600" b="1" dirty="0" err="1"/>
              <a:t>with</a:t>
            </a:r>
            <a:r>
              <a:rPr lang="fr-FR" sz="1600" b="1" dirty="0"/>
              <a:t> Hitachi)</a:t>
            </a:r>
            <a:r>
              <a:rPr lang="fr-FR" sz="2000" dirty="0"/>
              <a:t>	</a:t>
            </a:r>
          </a:p>
          <a:p>
            <a:pPr marL="265176" indent="-265176">
              <a:lnSpc>
                <a:spcPct val="80000"/>
              </a:lnSpc>
              <a:spcBef>
                <a:spcPct val="50000"/>
              </a:spcBef>
              <a:buNone/>
              <a:defRPr/>
            </a:pPr>
            <a:r>
              <a:rPr lang="fr-FR" sz="2000" dirty="0"/>
              <a:t>	If creatinine </a:t>
            </a:r>
            <a:r>
              <a:rPr lang="fr-FR" sz="2000" dirty="0" err="1"/>
              <a:t>is</a:t>
            </a:r>
            <a:r>
              <a:rPr lang="fr-FR" sz="2000" dirty="0"/>
              <a:t> 1 mg/dL: </a:t>
            </a:r>
            <a:r>
              <a:rPr lang="fr-FR" sz="2000" dirty="0" err="1"/>
              <a:t>difference</a:t>
            </a:r>
            <a:r>
              <a:rPr lang="fr-FR" sz="2000" dirty="0"/>
              <a:t> in eGFR </a:t>
            </a:r>
            <a:r>
              <a:rPr lang="fr-FR" sz="2000" dirty="0" err="1"/>
              <a:t>will</a:t>
            </a:r>
            <a:r>
              <a:rPr lang="fr-FR" sz="2000" dirty="0"/>
              <a:t> </a:t>
            </a:r>
            <a:r>
              <a:rPr lang="fr-FR" sz="2000" dirty="0" err="1"/>
              <a:t>be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</a:rPr>
              <a:t>21</a:t>
            </a:r>
            <a:r>
              <a:rPr lang="fr-FR" sz="2000" dirty="0"/>
              <a:t> ml/min/1.73m² </a:t>
            </a:r>
            <a:r>
              <a:rPr lang="fr-FR" sz="2000" dirty="0" err="1"/>
              <a:t>with</a:t>
            </a:r>
            <a:r>
              <a:rPr lang="fr-FR" sz="2000" dirty="0"/>
              <a:t> MDRD</a:t>
            </a:r>
          </a:p>
          <a:p>
            <a:pPr marL="265176" indent="-265176">
              <a:lnSpc>
                <a:spcPct val="80000"/>
              </a:lnSpc>
              <a:spcBef>
                <a:spcPct val="50000"/>
              </a:spcBef>
              <a:buNone/>
              <a:defRPr/>
            </a:pPr>
            <a:r>
              <a:rPr lang="fr-FR" sz="2000" dirty="0"/>
              <a:t>	If creatinine </a:t>
            </a:r>
            <a:r>
              <a:rPr lang="fr-FR" sz="2000" dirty="0" err="1"/>
              <a:t>is</a:t>
            </a:r>
            <a:r>
              <a:rPr lang="fr-FR" sz="2000" dirty="0"/>
              <a:t> 2 mg/dL: </a:t>
            </a:r>
            <a:r>
              <a:rPr lang="fr-FR" sz="2000" dirty="0" err="1"/>
              <a:t>difference</a:t>
            </a:r>
            <a:r>
              <a:rPr lang="fr-FR" sz="2000" dirty="0"/>
              <a:t> in eGFR </a:t>
            </a:r>
            <a:r>
              <a:rPr lang="fr-FR" sz="2000" dirty="0" err="1"/>
              <a:t>will</a:t>
            </a:r>
            <a:r>
              <a:rPr lang="fr-FR" sz="2000" dirty="0"/>
              <a:t> </a:t>
            </a:r>
            <a:r>
              <a:rPr lang="fr-FR" sz="2000" dirty="0" err="1"/>
              <a:t>be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</a:rPr>
              <a:t>6</a:t>
            </a:r>
            <a:r>
              <a:rPr lang="fr-FR" sz="2000" dirty="0"/>
              <a:t> ml/min/1.73m² </a:t>
            </a:r>
            <a:r>
              <a:rPr lang="fr-FR" sz="2000" dirty="0" err="1"/>
              <a:t>with</a:t>
            </a:r>
            <a:r>
              <a:rPr lang="fr-FR" sz="2000" dirty="0"/>
              <a:t> MDRD</a:t>
            </a:r>
          </a:p>
          <a:p>
            <a:pPr marL="265176" indent="-265176">
              <a:lnSpc>
                <a:spcPct val="80000"/>
              </a:lnSpc>
              <a:spcBef>
                <a:spcPct val="50000"/>
              </a:spcBef>
              <a:buNone/>
              <a:defRPr/>
            </a:pPr>
            <a:r>
              <a:rPr lang="fr-FR" sz="1600" dirty="0"/>
              <a:t>	</a:t>
            </a:r>
            <a:endParaRPr lang="en-US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C332-5C59-4F46-A3CF-C88D15B60EF4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Insuffisance rénale aigue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31136" y="2948940"/>
            <a:ext cx="7729728" cy="3101983"/>
          </a:xfrm>
        </p:spPr>
        <p:txBody>
          <a:bodyPr/>
          <a:lstStyle/>
          <a:p>
            <a:r>
              <a:rPr lang="fr-FR" dirty="0" smtClean="0"/>
              <a:t>Fonction rénale </a:t>
            </a:r>
            <a:r>
              <a:rPr lang="fr-FR" dirty="0"/>
              <a:t>= </a:t>
            </a:r>
            <a:r>
              <a:rPr lang="fr-FR" dirty="0" smtClean="0"/>
              <a:t>DEBIT DE FILTRATION GLOMERULAIRE (DFG)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/>
              <a:t>BIOMARQUEURS </a:t>
            </a:r>
            <a:r>
              <a:rPr lang="fr-FR" dirty="0"/>
              <a:t>(</a:t>
            </a:r>
            <a:r>
              <a:rPr lang="fr-FR" b="1" u="sng" dirty="0" smtClean="0"/>
              <a:t>fonctionnels,</a:t>
            </a:r>
            <a:r>
              <a:rPr lang="fr-FR" dirty="0" smtClean="0"/>
              <a:t> NON PAS </a:t>
            </a:r>
            <a:r>
              <a:rPr lang="fr-FR" b="1" u="sng" dirty="0" smtClean="0"/>
              <a:t>lésionnels</a:t>
            </a:r>
            <a:r>
              <a:rPr lang="fr-FR" dirty="0" smtClean="0"/>
              <a:t>)</a:t>
            </a:r>
            <a:endParaRPr lang="fr-FR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12886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47528" y="332656"/>
            <a:ext cx="8568952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MDRD: limitations = creatinine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1) analytical limitations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674845" y="1630438"/>
            <a:ext cx="464864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CRITICAL DIFFERENCE = f(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CVa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CVi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= 13% (enzymatique)</a:t>
            </a:r>
          </a:p>
          <a:p>
            <a:pPr algn="ctr"/>
            <a:r>
              <a:rPr lang="fr-FR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782889" y="2803526"/>
            <a:ext cx="662463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Male,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Caucasian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, 60 y:</a:t>
            </a:r>
          </a:p>
          <a:p>
            <a:pPr algn="ctr"/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Creat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= 1.00 mg/dL</a:t>
            </a:r>
          </a:p>
          <a:p>
            <a:pPr algn="ctr"/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≈ GFR</a:t>
            </a:r>
            <a:r>
              <a:rPr lang="fr-FR" sz="2000" baseline="-25000" dirty="0">
                <a:latin typeface="Times New Roman" pitchFamily="18" charset="0"/>
                <a:cs typeface="Times New Roman" pitchFamily="18" charset="0"/>
              </a:rPr>
              <a:t>MDRD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fr-FR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76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ml/min/1.73m²</a:t>
            </a:r>
          </a:p>
          <a:p>
            <a:endParaRPr lang="fr-FR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 flipH="1">
            <a:off x="5159375" y="4652963"/>
            <a:ext cx="21590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7032625" y="4652963"/>
            <a:ext cx="21590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197405" y="4868863"/>
            <a:ext cx="35157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Creatinine= 0.87  mg/dL</a:t>
            </a:r>
          </a:p>
          <a:p>
            <a:pPr algn="ctr"/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GFR</a:t>
            </a:r>
            <a:r>
              <a:rPr lang="fr-FR" sz="2000" baseline="-25000" dirty="0">
                <a:latin typeface="Times New Roman" pitchFamily="18" charset="0"/>
                <a:cs typeface="Times New Roman" pitchFamily="18" charset="0"/>
              </a:rPr>
              <a:t>MDRD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    ml/min/1,73m²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890363" y="4887913"/>
            <a:ext cx="345158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Creatinine= 1,13       mg/dL</a:t>
            </a:r>
          </a:p>
          <a:p>
            <a:pPr algn="ctr"/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GFR</a:t>
            </a:r>
            <a:r>
              <a:rPr lang="fr-FR" sz="2000" baseline="-25000" dirty="0">
                <a:latin typeface="Times New Roman" pitchFamily="18" charset="0"/>
                <a:cs typeface="Times New Roman" pitchFamily="18" charset="0"/>
              </a:rPr>
              <a:t>MDRD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66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   ml/min/1,73m²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4007769" y="6237312"/>
            <a:ext cx="4957787" cy="5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1639" tIns="40820" rIns="81639" bIns="40820">
            <a:spAutoFit/>
          </a:bodyPr>
          <a:lstStyle/>
          <a:p>
            <a:pPr defTabSz="828675" eaLnBrk="0" hangingPunct="0">
              <a:lnSpc>
                <a:spcPct val="97000"/>
              </a:lnSpc>
              <a:buClr>
                <a:srgbClr val="000000"/>
              </a:buClr>
              <a:buSzPct val="100000"/>
              <a:tabLst>
                <a:tab pos="0" algn="l"/>
                <a:tab pos="828675" algn="l"/>
                <a:tab pos="1658938" algn="l"/>
                <a:tab pos="2487613" algn="l"/>
                <a:tab pos="3317875" algn="l"/>
                <a:tab pos="4146550" algn="l"/>
                <a:tab pos="4976813" algn="l"/>
                <a:tab pos="5805488" algn="l"/>
                <a:tab pos="6635750" algn="l"/>
                <a:tab pos="7464425" algn="l"/>
                <a:tab pos="8294688" algn="l"/>
                <a:tab pos="9123363" algn="l"/>
              </a:tabLst>
            </a:pPr>
            <a:r>
              <a:rPr lang="en-GB" sz="1400" b="1" i="1" dirty="0" err="1"/>
              <a:t>Kuster</a:t>
            </a:r>
            <a:r>
              <a:rPr lang="en-GB" sz="1400" b="1" i="1" dirty="0"/>
              <a:t> N, </a:t>
            </a:r>
            <a:r>
              <a:rPr lang="en-GB" sz="1400" b="1" i="1" dirty="0" err="1"/>
              <a:t>Clinica</a:t>
            </a:r>
            <a:r>
              <a:rPr lang="en-GB" sz="1400" b="1" i="1" dirty="0"/>
              <a:t> </a:t>
            </a:r>
            <a:r>
              <a:rPr lang="en-GB" sz="1400" b="1" i="1" dirty="0" err="1"/>
              <a:t>Chimica</a:t>
            </a:r>
            <a:r>
              <a:rPr lang="en-GB" sz="1400" b="1" i="1" dirty="0"/>
              <a:t> </a:t>
            </a:r>
            <a:r>
              <a:rPr lang="en-GB" sz="1400" b="1" i="1" dirty="0" err="1"/>
              <a:t>Acta</a:t>
            </a:r>
            <a:r>
              <a:rPr lang="en-GB" sz="1400" b="1" i="1" dirty="0"/>
              <a:t>, 2014, 428C, 89</a:t>
            </a:r>
          </a:p>
          <a:p>
            <a:pPr defTabSz="828675" eaLnBrk="0" hangingPunct="0">
              <a:lnSpc>
                <a:spcPct val="97000"/>
              </a:lnSpc>
              <a:buClr>
                <a:srgbClr val="000000"/>
              </a:buClr>
              <a:buSzPct val="100000"/>
              <a:tabLst>
                <a:tab pos="0" algn="l"/>
                <a:tab pos="828675" algn="l"/>
                <a:tab pos="1658938" algn="l"/>
                <a:tab pos="2487613" algn="l"/>
                <a:tab pos="3317875" algn="l"/>
                <a:tab pos="4146550" algn="l"/>
                <a:tab pos="4976813" algn="l"/>
                <a:tab pos="5805488" algn="l"/>
                <a:tab pos="6635750" algn="l"/>
                <a:tab pos="7464425" algn="l"/>
                <a:tab pos="8294688" algn="l"/>
                <a:tab pos="9123363" algn="l"/>
              </a:tabLst>
            </a:pPr>
            <a:r>
              <a:rPr lang="en-GB" sz="1400" b="1" i="1" dirty="0"/>
              <a:t>Delanaye P, J </a:t>
            </a:r>
            <a:r>
              <a:rPr lang="en-GB" sz="1400" b="1" i="1" dirty="0" err="1"/>
              <a:t>Nephrol</a:t>
            </a:r>
            <a:r>
              <a:rPr lang="en-GB" sz="1400" b="1" i="1" dirty="0"/>
              <a:t>, 2014, 27, 467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799856" y="1988840"/>
            <a:ext cx="24486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= 19% (Jaffe)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863752" y="4941168"/>
            <a:ext cx="6480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0.81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8472264" y="4941168"/>
            <a:ext cx="8640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1.19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503712" y="5229200"/>
            <a:ext cx="5040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97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8184232" y="5229200"/>
            <a:ext cx="5040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62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703834" y="2746463"/>
            <a:ext cx="25897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solidFill>
                  <a:srgbClr val="FF0000"/>
                </a:solidFill>
              </a:rPr>
              <a:t>If MDRD </a:t>
            </a:r>
            <a:r>
              <a:rPr lang="fr-BE" b="1" dirty="0" err="1">
                <a:solidFill>
                  <a:srgbClr val="FF0000"/>
                </a:solidFill>
              </a:rPr>
              <a:t>higher</a:t>
            </a:r>
            <a:r>
              <a:rPr lang="fr-BE" b="1" dirty="0">
                <a:solidFill>
                  <a:srgbClr val="FF0000"/>
                </a:solidFill>
              </a:rPr>
              <a:t> </a:t>
            </a:r>
            <a:r>
              <a:rPr lang="fr-BE" b="1" dirty="0" err="1">
                <a:solidFill>
                  <a:srgbClr val="FF0000"/>
                </a:solidFill>
              </a:rPr>
              <a:t>than</a:t>
            </a:r>
            <a:r>
              <a:rPr lang="fr-BE" b="1" dirty="0">
                <a:solidFill>
                  <a:srgbClr val="FF0000"/>
                </a:solidFill>
              </a:rPr>
              <a:t> 60 ml/min/1,73m² =&gt; </a:t>
            </a:r>
            <a:r>
              <a:rPr lang="fr-BE" b="1" dirty="0" err="1">
                <a:solidFill>
                  <a:srgbClr val="FF0000"/>
                </a:solidFill>
              </a:rPr>
              <a:t>just</a:t>
            </a:r>
            <a:r>
              <a:rPr lang="fr-BE" b="1" dirty="0">
                <a:solidFill>
                  <a:srgbClr val="FF0000"/>
                </a:solidFill>
              </a:rPr>
              <a:t> use &gt;60 </a:t>
            </a:r>
            <a:r>
              <a:rPr lang="fr-BE" b="1" dirty="0" err="1">
                <a:solidFill>
                  <a:srgbClr val="FF0000"/>
                </a:solidFill>
              </a:rPr>
              <a:t>mL</a:t>
            </a:r>
            <a:r>
              <a:rPr lang="fr-BE" b="1" dirty="0">
                <a:solidFill>
                  <a:srgbClr val="FF0000"/>
                </a:solidFill>
              </a:rPr>
              <a:t>/min/1.73 m²</a:t>
            </a:r>
          </a:p>
        </p:txBody>
      </p:sp>
    </p:spTree>
    <p:extLst>
      <p:ext uri="{BB962C8B-B14F-4D97-AF65-F5344CB8AC3E}">
        <p14:creationId xmlns:p14="http://schemas.microsoft.com/office/powerpoint/2010/main" val="327305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8641"/>
            <a:ext cx="9144000" cy="159064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1916833"/>
            <a:ext cx="7992888" cy="408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46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12848" y="214928"/>
            <a:ext cx="7729728" cy="1188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Créatinine sérique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275428" y="2286000"/>
            <a:ext cx="8964488" cy="4572000"/>
          </a:xfrm>
        </p:spPr>
        <p:txBody>
          <a:bodyPr>
            <a:normAutofit/>
          </a:bodyPr>
          <a:lstStyle/>
          <a:p>
            <a:r>
              <a:rPr lang="fr-FR" dirty="0" smtClean="0"/>
              <a:t>La créatinine dépend aussi de la masse musculaire (donc de l’âge, du genre et de l’ethnie)</a:t>
            </a:r>
          </a:p>
          <a:p>
            <a:pPr>
              <a:buNone/>
            </a:pPr>
            <a:r>
              <a:rPr lang="fr-FR" i="1" dirty="0"/>
              <a:t>		</a:t>
            </a:r>
          </a:p>
          <a:p>
            <a:r>
              <a:rPr lang="fr-FR" dirty="0" smtClean="0"/>
              <a:t>Sécrétion tubulaire de créatinine</a:t>
            </a:r>
          </a:p>
          <a:p>
            <a:pPr>
              <a:buNone/>
            </a:pPr>
            <a:r>
              <a:rPr lang="fr-FR" i="1" dirty="0"/>
              <a:t>		</a:t>
            </a:r>
            <a:endParaRPr lang="fr-FR" dirty="0"/>
          </a:p>
          <a:p>
            <a:r>
              <a:rPr lang="fr-FR" dirty="0" smtClean="0"/>
              <a:t>Interférences et limites analytiques (Jaffe v enzymatique)</a:t>
            </a:r>
          </a:p>
          <a:p>
            <a:pPr>
              <a:buNone/>
            </a:pPr>
            <a:r>
              <a:rPr lang="fr-FR" i="1" dirty="0"/>
              <a:t>		</a:t>
            </a:r>
            <a:endParaRPr lang="fr-FR" dirty="0" smtClean="0"/>
          </a:p>
          <a:p>
            <a:r>
              <a:rPr lang="fr-FR" dirty="0" smtClean="0"/>
              <a:t>Interférences “physiologiques” (cimétidine, </a:t>
            </a:r>
            <a:r>
              <a:rPr lang="fr-FR" dirty="0" err="1" smtClean="0"/>
              <a:t>triméthoprime</a:t>
            </a:r>
            <a:r>
              <a:rPr lang="fr-FR" dirty="0" smtClean="0"/>
              <a:t>)</a:t>
            </a:r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>
              <a:buNone/>
            </a:pPr>
            <a:r>
              <a:rPr lang="fr-FR" sz="1400" i="1" dirty="0"/>
              <a:t>		</a:t>
            </a:r>
          </a:p>
          <a:p>
            <a:pPr marL="0" indent="0">
              <a:buNone/>
            </a:pPr>
            <a:r>
              <a:rPr lang="fr-FR" sz="1400" i="1" dirty="0"/>
              <a:t>	</a:t>
            </a:r>
            <a:endParaRPr lang="fr-FR" sz="1400" dirty="0"/>
          </a:p>
        </p:txBody>
      </p:sp>
      <p:sp>
        <p:nvSpPr>
          <p:cNvPr id="5" name="ZoneTexte 4"/>
          <p:cNvSpPr txBox="1"/>
          <p:nvPr/>
        </p:nvSpPr>
        <p:spPr>
          <a:xfrm>
            <a:off x="3788320" y="5903893"/>
            <a:ext cx="5544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FR" sz="1400" i="1" dirty="0"/>
              <a:t>Delanaye P, Ann </a:t>
            </a:r>
            <a:r>
              <a:rPr lang="fr-FR" sz="1400" i="1" dirty="0" err="1"/>
              <a:t>Biol</a:t>
            </a:r>
            <a:r>
              <a:rPr lang="fr-FR" sz="1400" i="1" dirty="0"/>
              <a:t> Clin, 2010, 58, </a:t>
            </a:r>
            <a:r>
              <a:rPr lang="fr-FR" sz="1400" i="1" dirty="0" smtClean="0"/>
              <a:t>531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362341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CYSTATINE C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75104" y="2711196"/>
            <a:ext cx="8772144" cy="3479292"/>
          </a:xfrm>
        </p:spPr>
        <p:txBody>
          <a:bodyPr/>
          <a:lstStyle/>
          <a:p>
            <a:r>
              <a:rPr lang="fr-FR" dirty="0" smtClean="0"/>
              <a:t>Inhibiteur de cystéine protéase (13 kDa)</a:t>
            </a:r>
          </a:p>
          <a:p>
            <a:r>
              <a:rPr lang="fr-FR" dirty="0" smtClean="0"/>
              <a:t>Produite par toutes les cellules </a:t>
            </a:r>
            <a:r>
              <a:rPr lang="fr-FR" dirty="0" err="1" smtClean="0"/>
              <a:t>nuclées</a:t>
            </a:r>
            <a:r>
              <a:rPr lang="fr-FR" dirty="0" smtClean="0"/>
              <a:t> (« </a:t>
            </a:r>
            <a:r>
              <a:rPr lang="fr-FR" dirty="0" err="1" smtClean="0"/>
              <a:t>housekeeping</a:t>
            </a:r>
            <a:r>
              <a:rPr lang="fr-FR" dirty="0" smtClean="0"/>
              <a:t> </a:t>
            </a:r>
            <a:r>
              <a:rPr lang="fr-FR" dirty="0" err="1" smtClean="0"/>
              <a:t>gene</a:t>
            </a:r>
            <a:r>
              <a:rPr lang="fr-FR" dirty="0" smtClean="0"/>
              <a:t> »)</a:t>
            </a:r>
          </a:p>
          <a:p>
            <a:r>
              <a:rPr lang="fr-FR" dirty="0" smtClean="0"/>
              <a:t>Non influencée par la masse musculaire</a:t>
            </a:r>
          </a:p>
          <a:p>
            <a:r>
              <a:rPr lang="fr-FR" dirty="0" smtClean="0"/>
              <a:t>Librement filtrée au niveau glomérulaire</a:t>
            </a:r>
          </a:p>
          <a:p>
            <a:r>
              <a:rPr lang="fr-FR" dirty="0" smtClean="0"/>
              <a:t>Totalement réabsorbée et catabolisée au niveau tubulaire</a:t>
            </a:r>
          </a:p>
          <a:p>
            <a:r>
              <a:rPr lang="fr-FR" dirty="0" smtClean="0"/>
              <a:t>Mesure standardisée (ERM-DA471/IFCC)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779176" y="5903893"/>
            <a:ext cx="5544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FR" sz="1400" i="1" dirty="0" err="1" smtClean="0"/>
              <a:t>Séronie</a:t>
            </a:r>
            <a:r>
              <a:rPr lang="fr-FR" sz="1400" i="1" dirty="0" smtClean="0"/>
              <a:t>-Vivien S, Clin </a:t>
            </a:r>
            <a:r>
              <a:rPr lang="fr-FR" sz="1400" i="1" dirty="0" err="1" smtClean="0"/>
              <a:t>Chem</a:t>
            </a:r>
            <a:r>
              <a:rPr lang="fr-FR" sz="1400" i="1" dirty="0" smtClean="0"/>
              <a:t> </a:t>
            </a:r>
            <a:r>
              <a:rPr lang="fr-FR" sz="1400" i="1" dirty="0" err="1" smtClean="0"/>
              <a:t>Lab</a:t>
            </a:r>
            <a:r>
              <a:rPr lang="fr-FR" sz="1400" i="1" dirty="0" smtClean="0"/>
              <a:t> Med, 2008, p1664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92920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32656"/>
            <a:ext cx="9144000" cy="403044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403008" y="4795668"/>
            <a:ext cx="6669262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2400" b="1" dirty="0"/>
              <a:t>47 </a:t>
            </a:r>
            <a:r>
              <a:rPr lang="fr-FR" sz="2400" b="1" dirty="0" smtClean="0"/>
              <a:t>patients</a:t>
            </a:r>
          </a:p>
          <a:p>
            <a:r>
              <a:rPr lang="fr-FR" sz="2400" b="1" dirty="0" err="1" smtClean="0"/>
              <a:t>Hémodynamiquement</a:t>
            </a:r>
            <a:r>
              <a:rPr lang="fr-FR" sz="2400" b="1" dirty="0" smtClean="0"/>
              <a:t> stable</a:t>
            </a:r>
            <a:endParaRPr lang="fr-FR" sz="2400" b="1" dirty="0"/>
          </a:p>
          <a:p>
            <a:r>
              <a:rPr lang="fr-FR" sz="2400" b="1" dirty="0" smtClean="0"/>
              <a:t>Avec </a:t>
            </a:r>
            <a:r>
              <a:rPr lang="fr-FR" sz="2400" b="1" dirty="0" err="1"/>
              <a:t>Scr</a:t>
            </a:r>
            <a:r>
              <a:rPr lang="fr-FR" sz="2400" b="1" dirty="0"/>
              <a:t> &lt;133 </a:t>
            </a:r>
            <a:r>
              <a:rPr lang="fr-FR" sz="2400" b="1" dirty="0" err="1" smtClean="0"/>
              <a:t>umol</a:t>
            </a:r>
            <a:r>
              <a:rPr lang="fr-FR" sz="2400" b="1" dirty="0" smtClean="0"/>
              <a:t>/L (1,5 mg/</a:t>
            </a:r>
            <a:r>
              <a:rPr lang="fr-FR" sz="2400" b="1" dirty="0" err="1" smtClean="0"/>
              <a:t>dL</a:t>
            </a:r>
            <a:r>
              <a:rPr lang="fr-FR" sz="2400" b="1" dirty="0" smtClean="0"/>
              <a:t>)</a:t>
            </a:r>
            <a:endParaRPr lang="fr-FR" sz="2400" b="1" dirty="0"/>
          </a:p>
          <a:p>
            <a:r>
              <a:rPr lang="fr-FR" sz="2400" b="1" dirty="0" smtClean="0"/>
              <a:t>DFG mesuré par clairance urinaire d’iohexol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67219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476672"/>
            <a:ext cx="7575252" cy="566124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936" y="6323902"/>
            <a:ext cx="3263900" cy="2159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610386" y="476673"/>
            <a:ext cx="2565831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b="1" dirty="0"/>
              <a:t>SERUM CREATININE</a:t>
            </a:r>
          </a:p>
          <a:p>
            <a:pPr algn="ctr"/>
            <a:r>
              <a:rPr lang="fr-FR" b="1" dirty="0"/>
              <a:t>R=0.5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727756" y="2998694"/>
            <a:ext cx="2425793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b="1" dirty="0"/>
              <a:t>SERUM CYSTATINE</a:t>
            </a:r>
          </a:p>
          <a:p>
            <a:pPr algn="ctr"/>
            <a:r>
              <a:rPr lang="fr-FR" b="1" dirty="0"/>
              <a:t>R=0.7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9880" y="1408922"/>
            <a:ext cx="5298218" cy="413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0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TM10001115[[fn=Colis]]</Template>
  <TotalTime>536</TotalTime>
  <Words>1058</Words>
  <Application>Microsoft Office PowerPoint</Application>
  <PresentationFormat>Grand écran</PresentationFormat>
  <Paragraphs>233</Paragraphs>
  <Slides>40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8" baseType="lpstr">
      <vt:lpstr>Arial</vt:lpstr>
      <vt:lpstr>Comic Sans MS</vt:lpstr>
      <vt:lpstr>Gill Sans MT</vt:lpstr>
      <vt:lpstr>Perpetua</vt:lpstr>
      <vt:lpstr>Times New Roman</vt:lpstr>
      <vt:lpstr>Wingdings 2</vt:lpstr>
      <vt:lpstr>Parcel</vt:lpstr>
      <vt:lpstr>Diagramm</vt:lpstr>
      <vt:lpstr>RESTITUTION CONGRES AFRAN2017 yaounde</vt:lpstr>
      <vt:lpstr>Mesure la fonction rénale (en situation aigue et chronique)</vt:lpstr>
      <vt:lpstr>Plan</vt:lpstr>
      <vt:lpstr>Insuffisance rénale aigue</vt:lpstr>
      <vt:lpstr>Présentation PowerPoint</vt:lpstr>
      <vt:lpstr>Créatinine sérique</vt:lpstr>
      <vt:lpstr>CYSTATINE C</vt:lpstr>
      <vt:lpstr>Présentation PowerPoint</vt:lpstr>
      <vt:lpstr>Présentation PowerPoint</vt:lpstr>
      <vt:lpstr>Présentation PowerPoint</vt:lpstr>
      <vt:lpstr>Cystatine C</vt:lpstr>
      <vt:lpstr>Quid des formules d’estimation?</vt:lpstr>
      <vt:lpstr>Statistiques</vt:lpstr>
      <vt:lpstr>Présentation PowerPoint</vt:lpstr>
      <vt:lpstr>Présentation PowerPoint</vt:lpstr>
      <vt:lpstr>Présentation PowerPoint</vt:lpstr>
      <vt:lpstr>Présentation PowerPoint</vt:lpstr>
      <vt:lpstr>Conclusions</vt:lpstr>
      <vt:lpstr>MALADIE RENALE CHRONIQUE</vt:lpstr>
      <vt:lpstr>MALADIE RENALE CHRONIQUE</vt:lpstr>
      <vt:lpstr>Présentation PowerPoint</vt:lpstr>
      <vt:lpstr>MALADIE RENALE CHRONIQUE</vt:lpstr>
      <vt:lpstr>Cockcroft versus MDRD</vt:lpstr>
      <vt:lpstr>Présentation PowerPoint</vt:lpstr>
      <vt:lpstr>Présentation PowerPoint</vt:lpstr>
      <vt:lpstr>CKD-EPI: discussion</vt:lpstr>
      <vt:lpstr>MDRD/CKD-EPI limitations = creatinine </vt:lpstr>
      <vt:lpstr>Autres formules…</vt:lpstr>
      <vt:lpstr>Conclusions: un double message</vt:lpstr>
      <vt:lpstr>MALADIE RENALE CHRONIQUE</vt:lpstr>
      <vt:lpstr>MDRD (CKD-EPI): Facteur de correction “ethnique”</vt:lpstr>
      <vt:lpstr>Afro-européens</vt:lpstr>
      <vt:lpstr>Resultats AFRIQUE DE l’ouest</vt:lpstr>
      <vt:lpstr>Présentation PowerPoint</vt:lpstr>
      <vt:lpstr>Conclusions: facteur ethnique</vt:lpstr>
      <vt:lpstr>Présentation PowerPoint</vt:lpstr>
      <vt:lpstr>Présentation PowerPoint</vt:lpstr>
      <vt:lpstr>The price to pay…</vt:lpstr>
      <vt:lpstr>Présentation PowerPoint</vt:lpstr>
      <vt:lpstr>MDRD: limitations = creatinine 1) analytical limitations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measure and estimate the GFR in the year 2011?</dc:title>
  <dc:creator>PDelanaye</dc:creator>
  <cp:lastModifiedBy>Dr Justine BUKABAU</cp:lastModifiedBy>
  <cp:revision>41</cp:revision>
  <dcterms:created xsi:type="dcterms:W3CDTF">2017-03-06T08:32:20Z</dcterms:created>
  <dcterms:modified xsi:type="dcterms:W3CDTF">2017-05-07T19:45:01Z</dcterms:modified>
</cp:coreProperties>
</file>