
<file path=[Content_Types].xml><?xml version="1.0" encoding="utf-8"?>
<Types xmlns="http://schemas.openxmlformats.org/package/2006/content-types">
  <Default Extension="jpg" ContentType="image/jpeg"/>
  <Default Extension="bmp" ContentType="image/bmp"/>
  <Default Extension="emf" ContentType="image/x-emf"/>
  <Default Extension="xls" ContentType="application/vnd.ms-excel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xlsm" ContentType="application/vnd.ms-excel.sheet.macroEnabled.12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7" r:id="rId4"/>
    <p:sldMasterId id="2147483699" r:id="rId5"/>
    <p:sldMasterId id="2147483715" r:id="rId6"/>
    <p:sldMasterId id="2147483729" r:id="rId7"/>
    <p:sldMasterId id="2147483743" r:id="rId8"/>
    <p:sldMasterId id="2147483755" r:id="rId9"/>
    <p:sldMasterId id="2147483769" r:id="rId10"/>
  </p:sldMasterIdLst>
  <p:notesMasterIdLst>
    <p:notesMasterId r:id="rId59"/>
  </p:notesMasterIdLst>
  <p:sldIdLst>
    <p:sldId id="256" r:id="rId11"/>
    <p:sldId id="279" r:id="rId12"/>
    <p:sldId id="259" r:id="rId13"/>
    <p:sldId id="258" r:id="rId14"/>
    <p:sldId id="260" r:id="rId15"/>
    <p:sldId id="268" r:id="rId16"/>
    <p:sldId id="265" r:id="rId17"/>
    <p:sldId id="262" r:id="rId18"/>
    <p:sldId id="263" r:id="rId19"/>
    <p:sldId id="280" r:id="rId20"/>
    <p:sldId id="284" r:id="rId21"/>
    <p:sldId id="285" r:id="rId22"/>
    <p:sldId id="283" r:id="rId23"/>
    <p:sldId id="281" r:id="rId24"/>
    <p:sldId id="282" r:id="rId25"/>
    <p:sldId id="276" r:id="rId26"/>
    <p:sldId id="278" r:id="rId27"/>
    <p:sldId id="286" r:id="rId28"/>
    <p:sldId id="287" r:id="rId29"/>
    <p:sldId id="288" r:id="rId30"/>
    <p:sldId id="289" r:id="rId31"/>
    <p:sldId id="290" r:id="rId32"/>
    <p:sldId id="303" r:id="rId33"/>
    <p:sldId id="304" r:id="rId34"/>
    <p:sldId id="305" r:id="rId35"/>
    <p:sldId id="306" r:id="rId36"/>
    <p:sldId id="307" r:id="rId37"/>
    <p:sldId id="298" r:id="rId38"/>
    <p:sldId id="299" r:id="rId39"/>
    <p:sldId id="300" r:id="rId40"/>
    <p:sldId id="308" r:id="rId41"/>
    <p:sldId id="309" r:id="rId42"/>
    <p:sldId id="314" r:id="rId43"/>
    <p:sldId id="311" r:id="rId44"/>
    <p:sldId id="315" r:id="rId45"/>
    <p:sldId id="316" r:id="rId46"/>
    <p:sldId id="317" r:id="rId47"/>
    <p:sldId id="318" r:id="rId48"/>
    <p:sldId id="319" r:id="rId49"/>
    <p:sldId id="321" r:id="rId50"/>
    <p:sldId id="322" r:id="rId51"/>
    <p:sldId id="323" r:id="rId52"/>
    <p:sldId id="324" r:id="rId53"/>
    <p:sldId id="325" r:id="rId54"/>
    <p:sldId id="326" r:id="rId55"/>
    <p:sldId id="266" r:id="rId56"/>
    <p:sldId id="264" r:id="rId57"/>
    <p:sldId id="327" r:id="rId5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33"/>
    <p:restoredTop sz="92228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3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tableStyles" Target="tableStyles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4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5.xlsm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6.xlsm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7.xlsm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8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/>
      <c:overlay val="0"/>
      <c:spPr>
        <a:noFill/>
        <a:ln w="25394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pmp</c:v>
                </c:pt>
              </c:strCache>
            </c:strRef>
          </c:tx>
          <c:spPr>
            <a:gradFill rotWithShape="0">
              <a:gsLst>
                <a:gs pos="0">
                  <a:srgbClr val="9B2D2A"/>
                </a:gs>
                <a:gs pos="80000">
                  <a:srgbClr val="CB3D3A"/>
                </a:gs>
                <a:gs pos="100000">
                  <a:srgbClr val="CE3B37"/>
                </a:gs>
              </a:gsLst>
              <a:lin ang="16200000"/>
            </a:gradFill>
            <a:ln w="25394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spPr>
              <a:noFill/>
              <a:ln w="25394">
                <a:noFill/>
              </a:ln>
            </c:spPr>
            <c:txPr>
              <a:bodyPr/>
              <a:lstStyle/>
              <a:p>
                <a:pPr>
                  <a:defRPr sz="14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Feuil1!$A$2:$A$7</c:f>
              <c:strCache>
                <c:ptCount val="6"/>
                <c:pt idx="0">
                  <c:v>Gabon</c:v>
                </c:pt>
                <c:pt idx="1">
                  <c:v>Cameroun</c:v>
                </c:pt>
                <c:pt idx="2">
                  <c:v>Tchad</c:v>
                </c:pt>
                <c:pt idx="3">
                  <c:v>R.D. Congo</c:v>
                </c:pt>
                <c:pt idx="4">
                  <c:v>R. Centrafrique</c:v>
                </c:pt>
                <c:pt idx="5">
                  <c:v>Sao Tome e Principe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89.0</c:v>
                </c:pt>
                <c:pt idx="1">
                  <c:v>24.0</c:v>
                </c:pt>
                <c:pt idx="2">
                  <c:v>4.0</c:v>
                </c:pt>
                <c:pt idx="3">
                  <c:v>3.0</c:v>
                </c:pt>
                <c:pt idx="4">
                  <c:v>0.0</c:v>
                </c:pt>
                <c:pt idx="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498531248"/>
        <c:axId val="498533568"/>
      </c:barChart>
      <c:catAx>
        <c:axId val="49853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400" b="1"/>
            </a:pPr>
            <a:endParaRPr lang="fr-FR"/>
          </a:p>
        </c:txPr>
        <c:crossAx val="498533568"/>
        <c:crosses val="autoZero"/>
        <c:auto val="1"/>
        <c:lblAlgn val="ctr"/>
        <c:lblOffset val="100"/>
        <c:noMultiLvlLbl val="0"/>
      </c:catAx>
      <c:valAx>
        <c:axId val="498533568"/>
        <c:scaling>
          <c:orientation val="minMax"/>
        </c:scaling>
        <c:delete val="0"/>
        <c:axPos val="l"/>
        <c:majorGridlines>
          <c:spPr>
            <a:ln w="3174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400" b="1"/>
            </a:pPr>
            <a:endParaRPr lang="fr-FR"/>
          </a:p>
        </c:txPr>
        <c:crossAx val="498531248"/>
        <c:crosses val="autoZero"/>
        <c:crossBetween val="between"/>
      </c:valAx>
      <c:spPr>
        <a:solidFill>
          <a:srgbClr val="FFFFFF"/>
        </a:solidFill>
        <a:ln w="25394">
          <a:noFill/>
        </a:ln>
      </c:spPr>
    </c:plotArea>
    <c:plotVisOnly val="1"/>
    <c:dispBlanksAs val="gap"/>
    <c:showDLblsOverMax val="0"/>
  </c:chart>
  <c:spPr>
    <a:solidFill>
      <a:srgbClr val="FFFFFF"/>
    </a:solidFill>
    <a:ln w="3174">
      <a:solidFill>
        <a:srgbClr val="808080"/>
      </a:solidFill>
      <a:prstDash val="solid"/>
    </a:ln>
  </c:spPr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5579514824798"/>
          <c:y val="0.0616438356164383"/>
          <c:w val="0.897574123989218"/>
          <c:h val="0.794520547945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DOPPS I</c:v>
                </c:pt>
              </c:strCache>
            </c:strRef>
          </c:tx>
          <c:spPr>
            <a:solidFill>
              <a:srgbClr val="63AAFE"/>
            </a:solidFill>
            <a:ln w="12301">
              <a:noFill/>
              <a:prstDash val="solid"/>
            </a:ln>
          </c:spPr>
          <c:invertIfNegative val="0"/>
          <c:dLbls>
            <c:numFmt formatCode="0" sourceLinked="0"/>
            <c:spPr>
              <a:noFill/>
              <a:ln w="24603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France</c:v>
                </c:pt>
                <c:pt idx="1">
                  <c:v>Germany</c:v>
                </c:pt>
                <c:pt idx="2">
                  <c:v>Italy</c:v>
                </c:pt>
                <c:pt idx="3">
                  <c:v>Japan</c:v>
                </c:pt>
                <c:pt idx="4">
                  <c:v>Spain</c:v>
                </c:pt>
                <c:pt idx="5">
                  <c:v>UK</c:v>
                </c:pt>
                <c:pt idx="6">
                  <c:v>US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14.063</c:v>
                </c:pt>
                <c:pt idx="1">
                  <c:v>42.424</c:v>
                </c:pt>
                <c:pt idx="2">
                  <c:v>36.207</c:v>
                </c:pt>
                <c:pt idx="3">
                  <c:v>27.369</c:v>
                </c:pt>
                <c:pt idx="4">
                  <c:v>36.496</c:v>
                </c:pt>
                <c:pt idx="5">
                  <c:v>29.07</c:v>
                </c:pt>
                <c:pt idx="6">
                  <c:v>24.073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496689984"/>
        <c:axId val="496692464"/>
      </c:barChart>
      <c:catAx>
        <c:axId val="49668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fr-FR"/>
          </a:p>
        </c:txPr>
        <c:crossAx val="496692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6692464"/>
        <c:scaling>
          <c:orientation val="minMax"/>
          <c:max val="5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fr-FR"/>
          </a:p>
        </c:txPr>
        <c:crossAx val="496689984"/>
        <c:crosses val="autoZero"/>
        <c:crossBetween val="between"/>
        <c:majorUnit val="10.0"/>
      </c:valAx>
      <c:spPr>
        <a:noFill/>
        <a:ln w="24603">
          <a:noFill/>
        </a:ln>
      </c:spPr>
    </c:plotArea>
    <c:legend>
      <c:legendPos val="r"/>
      <c:layout>
        <c:manualLayout>
          <c:xMode val="edge"/>
          <c:yMode val="edge"/>
          <c:x val="0.0862533692722372"/>
          <c:y val="0.0"/>
          <c:w val="0.84366576819407"/>
          <c:h val="0.184931506849315"/>
        </c:manualLayout>
      </c:layout>
      <c:overlay val="0"/>
      <c:spPr>
        <a:noFill/>
        <a:ln w="24603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0860534124629"/>
          <c:y val="0.25"/>
          <c:w val="0.735905044510386"/>
          <c:h val="0.60106382978723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ABEA"/>
            </a:solidFill>
            <a:ln w="11646">
              <a:noFill/>
              <a:prstDash val="solid"/>
            </a:ln>
          </c:spPr>
          <c:invertIfNegative val="0"/>
          <c:dLbls>
            <c:spPr>
              <a:noFill/>
              <a:ln w="2329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Catheters</c:v>
                </c:pt>
                <c:pt idx="1">
                  <c:v>Grafts</c:v>
                </c:pt>
                <c:pt idx="2">
                  <c:v>AVF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1.39</c:v>
                </c:pt>
                <c:pt idx="1">
                  <c:v>1.21</c:v>
                </c:pt>
                <c:pt idx="2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502091664"/>
        <c:axId val="502066112"/>
      </c:barChart>
      <c:catAx>
        <c:axId val="50209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575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5020661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02066112"/>
        <c:scaling>
          <c:orientation val="minMax"/>
          <c:max val="1.5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8575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502091664"/>
        <c:crosses val="autoZero"/>
        <c:crossBetween val="between"/>
        <c:majorUnit val="0.5"/>
        <c:minorUnit val="0.1"/>
      </c:valAx>
      <c:spPr>
        <a:noFill/>
        <a:ln w="2329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79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67543859649123"/>
          <c:y val="0.241379310344828"/>
          <c:w val="0.74780701754386"/>
          <c:h val="0.61685823754789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ABEA"/>
            </a:solidFill>
            <a:ln w="12056">
              <a:noFill/>
              <a:prstDash val="solid"/>
            </a:ln>
          </c:spPr>
          <c:invertIfNegative val="0"/>
          <c:dLbls>
            <c:spPr>
              <a:noFill/>
              <a:ln w="24112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Catheters</c:v>
                </c:pt>
                <c:pt idx="1">
                  <c:v>Grafts</c:v>
                </c:pt>
                <c:pt idx="2">
                  <c:v>Fistulae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1.16</c:v>
                </c:pt>
                <c:pt idx="1">
                  <c:v>1.07</c:v>
                </c:pt>
                <c:pt idx="2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502226560"/>
        <c:axId val="502228608"/>
      </c:barChart>
      <c:catAx>
        <c:axId val="50222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575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5022286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02228608"/>
        <c:scaling>
          <c:orientation val="minMax"/>
          <c:max val="1.4"/>
          <c:min val="0.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8575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502226560"/>
        <c:crosses val="autoZero"/>
        <c:crossBetween val="between"/>
        <c:majorUnit val="0.2"/>
        <c:minorUnit val="0.1"/>
      </c:valAx>
      <c:spPr>
        <a:noFill/>
        <a:ln w="241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39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28530259366"/>
          <c:y val="0.0944309927360775"/>
          <c:w val="0.779538904899135"/>
          <c:h val="0.7384987893462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RR</c:v>
                </c:pt>
              </c:strCache>
            </c:strRef>
          </c:tx>
          <c:spPr>
            <a:solidFill>
              <a:srgbClr val="63AAFE"/>
            </a:solidFill>
            <a:ln w="11936">
              <a:noFill/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DD2D32"/>
              </a:solidFill>
              <a:ln w="11936">
                <a:noFill/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DD2D32"/>
              </a:solidFill>
              <a:ln w="11936">
                <a:noFill/>
                <a:prstDash val="solid"/>
              </a:ln>
            </c:spPr>
          </c:dPt>
          <c:dLbls>
            <c:numFmt formatCode="0.00" sourceLinked="0"/>
            <c:spPr>
              <a:noFill/>
              <a:ln w="23873">
                <a:noFill/>
              </a:ln>
            </c:spPr>
            <c:txPr>
              <a:bodyPr/>
              <a:lstStyle/>
              <a:p>
                <a:pPr>
                  <a:defRPr sz="1903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1.32</c:v>
                </c:pt>
                <c:pt idx="1">
                  <c:v>1.0</c:v>
                </c:pt>
                <c:pt idx="3">
                  <c:v>1.06</c:v>
                </c:pt>
                <c:pt idx="4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531654176"/>
        <c:axId val="531656224"/>
      </c:barChart>
      <c:catAx>
        <c:axId val="53165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28575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0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5316562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1656224"/>
        <c:scaling>
          <c:orientation val="minMax"/>
          <c:max val="1.5"/>
          <c:min val="0.5"/>
        </c:scaling>
        <c:delete val="0"/>
        <c:axPos val="l"/>
        <c:title>
          <c:tx>
            <c:rich>
              <a:bodyPr/>
              <a:lstStyle/>
              <a:p>
                <a:pPr>
                  <a:defRPr sz="169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2000" dirty="0">
                    <a:solidFill>
                      <a:schemeClr val="tx1"/>
                    </a:solidFill>
                  </a:rPr>
                  <a:t>RR of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death</a:t>
                </a:r>
                <a:endParaRPr lang="fr-FR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345821325648415"/>
              <c:y val="0.329297820823244"/>
            </c:manualLayout>
          </c:layout>
          <c:overlay val="0"/>
          <c:spPr>
            <a:noFill/>
            <a:ln w="2387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575" cmpd="sng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9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531654176"/>
        <c:crosses val="autoZero"/>
        <c:crossBetween val="between"/>
        <c:majorUnit val="0.5"/>
      </c:valAx>
      <c:spPr>
        <a:noFill/>
        <a:ln w="2387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0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layout/>
      <c:overlay val="0"/>
      <c:spPr>
        <a:noFill/>
        <a:ln w="25394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pmp</c:v>
                </c:pt>
              </c:strCache>
            </c:strRef>
          </c:tx>
          <c:spPr>
            <a:gradFill rotWithShape="0">
              <a:gsLst>
                <a:gs pos="0">
                  <a:srgbClr val="9B2D2A"/>
                </a:gs>
                <a:gs pos="80000">
                  <a:srgbClr val="CB3D3A"/>
                </a:gs>
                <a:gs pos="100000">
                  <a:srgbClr val="CE3B37"/>
                </a:gs>
              </a:gsLst>
              <a:lin ang="16200000"/>
            </a:gradFill>
            <a:ln w="25394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spPr>
              <a:noFill/>
              <a:ln w="25394">
                <a:noFill/>
              </a:ln>
            </c:spPr>
            <c:txPr>
              <a:bodyPr/>
              <a:lstStyle/>
              <a:p>
                <a:pPr>
                  <a:defRPr sz="14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Feuil1!$A$2:$A$10</c:f>
              <c:strCache>
                <c:ptCount val="9"/>
                <c:pt idx="0">
                  <c:v>Afrique du Sud</c:v>
                </c:pt>
                <c:pt idx="1">
                  <c:v>Botswana</c:v>
                </c:pt>
                <c:pt idx="2">
                  <c:v>Angola</c:v>
                </c:pt>
                <c:pt idx="3">
                  <c:v>Namibie</c:v>
                </c:pt>
                <c:pt idx="4">
                  <c:v>Zimbabwe</c:v>
                </c:pt>
                <c:pt idx="5">
                  <c:v>Swaziland</c:v>
                </c:pt>
                <c:pt idx="6">
                  <c:v>Mozambique</c:v>
                </c:pt>
                <c:pt idx="7">
                  <c:v>Malawi</c:v>
                </c:pt>
                <c:pt idx="8">
                  <c:v>Zambie</c:v>
                </c:pt>
              </c:strCache>
            </c:strRef>
          </c:cat>
          <c:val>
            <c:numRef>
              <c:f>Feuil1!$B$2:$B$10</c:f>
              <c:numCache>
                <c:formatCode>General</c:formatCode>
                <c:ptCount val="9"/>
                <c:pt idx="0">
                  <c:v>115.0</c:v>
                </c:pt>
                <c:pt idx="1">
                  <c:v>89.0</c:v>
                </c:pt>
                <c:pt idx="2">
                  <c:v>50.0</c:v>
                </c:pt>
                <c:pt idx="3">
                  <c:v>44.0</c:v>
                </c:pt>
                <c:pt idx="4">
                  <c:v>17.0</c:v>
                </c:pt>
                <c:pt idx="5">
                  <c:v>16.0</c:v>
                </c:pt>
                <c:pt idx="6">
                  <c:v>4.0</c:v>
                </c:pt>
                <c:pt idx="7">
                  <c:v>3.0</c:v>
                </c:pt>
                <c:pt idx="8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531709488"/>
        <c:axId val="531711968"/>
      </c:barChart>
      <c:catAx>
        <c:axId val="531709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400" b="1"/>
            </a:pPr>
            <a:endParaRPr lang="fr-FR"/>
          </a:p>
        </c:txPr>
        <c:crossAx val="531711968"/>
        <c:crosses val="autoZero"/>
        <c:auto val="1"/>
        <c:lblAlgn val="ctr"/>
        <c:lblOffset val="100"/>
        <c:noMultiLvlLbl val="0"/>
      </c:catAx>
      <c:valAx>
        <c:axId val="531711968"/>
        <c:scaling>
          <c:orientation val="minMax"/>
        </c:scaling>
        <c:delete val="0"/>
        <c:axPos val="l"/>
        <c:majorGridlines>
          <c:spPr>
            <a:ln w="3174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400" b="1"/>
            </a:pPr>
            <a:endParaRPr lang="fr-FR"/>
          </a:p>
        </c:txPr>
        <c:crossAx val="531709488"/>
        <c:crosses val="autoZero"/>
        <c:crossBetween val="between"/>
      </c:valAx>
      <c:spPr>
        <a:solidFill>
          <a:srgbClr val="FFFFFF"/>
        </a:solidFill>
        <a:ln w="25394">
          <a:noFill/>
        </a:ln>
      </c:spPr>
    </c:plotArea>
    <c:plotVisOnly val="1"/>
    <c:dispBlanksAs val="gap"/>
    <c:showDLblsOverMax val="0"/>
  </c:chart>
  <c:spPr>
    <a:solidFill>
      <a:srgbClr val="FFFFFF"/>
    </a:solidFill>
    <a:ln w="3174">
      <a:solidFill>
        <a:srgbClr val="808080"/>
      </a:solidFill>
      <a:prstDash val="solid"/>
    </a:ln>
  </c:spPr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55A15-6105-E649-A5F7-13F78C10C53E}" type="datetimeFigureOut">
              <a:rPr lang="fr-FR" smtClean="0"/>
              <a:t>14/03/2017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3CE05-7394-2D44-9302-C9FD98FD16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66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717A6DA-CBE5-974C-8D54-2A8599C6BDE8}" type="slidenum">
              <a:rPr lang="fr-FR">
                <a:latin typeface="Helvetica" charset="0"/>
              </a:rPr>
              <a:pPr/>
              <a:t>2</a:t>
            </a:fld>
            <a:endParaRPr lang="fr-FR">
              <a:latin typeface="Helvetica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98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Insert footpath here.</a:t>
            </a: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Example - U:\slides\ASN 2003 Publication Graphics CD\Working Drafts\Lopes_QoL and Ethnicity\Lopes_QoL and ethnicity_Rev1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48D50-7961-F748-B5BA-212D6BCD479A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Created By:____________________ Date: __________</a:t>
            </a:r>
          </a:p>
          <a:p>
            <a:r>
              <a:rPr lang="en-US">
                <a:solidFill>
                  <a:prstClr val="black"/>
                </a:solidFill>
              </a:rPr>
              <a:t>Contributing Analyst: ____________ Date: __________</a:t>
            </a:r>
          </a:p>
        </p:txBody>
      </p:sp>
      <p:sp>
        <p:nvSpPr>
          <p:cNvPr id="148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94" y="4344414"/>
            <a:ext cx="5029613" cy="4113708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7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868D96-E9EF-6B46-9891-DB75A2FF53E2}" type="slidenum">
              <a:rPr lang="fr-FR">
                <a:latin typeface="Helvetica" charset="0"/>
              </a:rPr>
              <a:pPr/>
              <a:t>21</a:t>
            </a:fld>
            <a:endParaRPr lang="fr-FR">
              <a:latin typeface="Helvetica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0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784E8EE-D471-D344-B169-A34BC36D1BE1}" type="slidenum">
              <a:rPr lang="fr-FR">
                <a:latin typeface="Helvetica" charset="0"/>
              </a:rPr>
              <a:pPr/>
              <a:t>22</a:t>
            </a:fld>
            <a:endParaRPr lang="fr-FR">
              <a:latin typeface="Helvetica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77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Times New Roman" charset="0"/>
              </a:rPr>
              <a:t>Insert footpath here.</a:t>
            </a: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r>
              <a:rPr lang="en-US">
                <a:solidFill>
                  <a:prstClr val="black"/>
                </a:solidFill>
              </a:rPr>
              <a:t>Example - U:\slides\ASN 2003 Publication Graphics CD\Working Drafts\Lopes_QoL and Ethnicity\Lopes_QoL and ethnicity_Rev1</a:t>
            </a: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FB81D-8AE1-474E-BDED-87E8AB0170BD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Created By:____________________ Date: __________</a:t>
            </a:r>
          </a:p>
          <a:p>
            <a:r>
              <a:rPr lang="en-US">
                <a:solidFill>
                  <a:prstClr val="black"/>
                </a:solidFill>
              </a:rPr>
              <a:t>Contributing Analyst: ____________ Date: __________</a:t>
            </a: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3738"/>
            <a:ext cx="4551362" cy="341312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94" y="4342855"/>
            <a:ext cx="5029613" cy="4113709"/>
          </a:xfrm>
        </p:spPr>
        <p:txBody>
          <a:bodyPr lIns="90118" tIns="45059" rIns="90118" bIns="45059"/>
          <a:lstStyle/>
          <a:p>
            <a:r>
              <a:rPr lang="en-US"/>
              <a:t>Numbers for 2-page table are from U:/dopps/work/Cynthia/ASN 2000/dose vs practice patterns/getdata.sas</a:t>
            </a:r>
          </a:p>
          <a:p>
            <a:endParaRPr lang="en-US"/>
          </a:p>
          <a:p>
            <a:r>
              <a:rPr lang="en-US"/>
              <a:t>boxplots are from U:/dopps/work/Cynthia/ASN 2000/dose vs practice patterns/boxplots.xls</a:t>
            </a:r>
          </a:p>
          <a:p>
            <a:endParaRPr lang="en-US"/>
          </a:p>
          <a:p>
            <a:r>
              <a:rPr lang="en-US"/>
              <a:t>Numbers updated Oct. 5, 2000</a:t>
            </a:r>
          </a:p>
        </p:txBody>
      </p:sp>
    </p:spTree>
    <p:extLst>
      <p:ext uri="{BB962C8B-B14F-4D97-AF65-F5344CB8AC3E}">
        <p14:creationId xmlns:p14="http://schemas.microsoft.com/office/powerpoint/2010/main" val="74817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Times New Roman" charset="0"/>
              </a:rPr>
              <a:t>Insert footpath here.</a:t>
            </a: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r>
              <a:rPr lang="en-US">
                <a:solidFill>
                  <a:prstClr val="black"/>
                </a:solidFill>
              </a:rPr>
              <a:t>Example - U:\slides\ASN 2003 Publication Graphics CD\Working Drafts\Lopes_QoL and Ethnicity\Lopes_QoL and ethnicity_Rev1</a:t>
            </a: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B9FED-9ED1-A84E-92B3-FF9B5D44B3C4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Created By:____________________ Date: __________</a:t>
            </a:r>
          </a:p>
          <a:p>
            <a:r>
              <a:rPr lang="en-US">
                <a:solidFill>
                  <a:prstClr val="black"/>
                </a:solidFill>
              </a:rPr>
              <a:t>Contributing Analyst: ____________ Date: __________</a:t>
            </a:r>
          </a:p>
        </p:txBody>
      </p:sp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3738"/>
            <a:ext cx="4551362" cy="341312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94" y="4342855"/>
            <a:ext cx="5029613" cy="4113709"/>
          </a:xfrm>
        </p:spPr>
        <p:txBody>
          <a:bodyPr lIns="90118" tIns="45059" rIns="90118" bIns="45059"/>
          <a:lstStyle/>
          <a:p>
            <a:r>
              <a:rPr lang="en-US"/>
              <a:t>Numbers for 2-page table are from U:/dopps/work/Cynthia/ASN 2000/dose vs practice patterns/getdata.sas</a:t>
            </a:r>
          </a:p>
          <a:p>
            <a:endParaRPr lang="en-US"/>
          </a:p>
          <a:p>
            <a:r>
              <a:rPr lang="en-US"/>
              <a:t>boxplots are from U:/dopps/work/Cynthia/ASN 2000/dose vs practice patterns/boxplots.xls</a:t>
            </a:r>
          </a:p>
          <a:p>
            <a:endParaRPr lang="en-US"/>
          </a:p>
          <a:p>
            <a:r>
              <a:rPr lang="en-US"/>
              <a:t>Numbers updated Oct. 5, 2000</a:t>
            </a:r>
          </a:p>
        </p:txBody>
      </p:sp>
    </p:spTree>
    <p:extLst>
      <p:ext uri="{BB962C8B-B14F-4D97-AF65-F5344CB8AC3E}">
        <p14:creationId xmlns:p14="http://schemas.microsoft.com/office/powerpoint/2010/main" val="180981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Times New Roman" charset="0"/>
              </a:rPr>
              <a:t>Insert footpath here.</a:t>
            </a: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r>
              <a:rPr lang="en-US">
                <a:solidFill>
                  <a:prstClr val="black"/>
                </a:solidFill>
              </a:rPr>
              <a:t>Example - U:\slides\ASN 2003 Publication Graphics CD\Working Drafts\Lopes_QoL and Ethnicity\Lopes_QoL and ethnicity_Rev1</a:t>
            </a: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  <a:p>
            <a:endParaRPr lang="en-US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403D2-0D88-E741-85CB-2F379EFB9EDE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Created By:____________________ Date: __________</a:t>
            </a:r>
          </a:p>
          <a:p>
            <a:r>
              <a:rPr lang="en-US">
                <a:solidFill>
                  <a:prstClr val="black"/>
                </a:solidFill>
              </a:rPr>
              <a:t>Contributing Analyst: ____________ Date: __________</a:t>
            </a:r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3100"/>
            <a:ext cx="4575175" cy="3432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25" y="4344414"/>
            <a:ext cx="6185526" cy="3974974"/>
          </a:xfrm>
        </p:spPr>
        <p:txBody>
          <a:bodyPr/>
          <a:lstStyle/>
          <a:p>
            <a:r>
              <a:rPr lang="en-US" sz="1000">
                <a:latin typeface="Arial" charset="0"/>
                <a:cs typeface="Times New Roman" charset="0"/>
              </a:rPr>
              <a:t>The reference group is males in the lowest eKt/V quartile above 1.05. L</a:t>
            </a:r>
            <a:r>
              <a:rPr lang="en-US" sz="1000">
                <a:latin typeface="Arial" charset="0"/>
                <a:ea typeface="ＭＳ 明朝" charset="0"/>
                <a:cs typeface="ＭＳ 明朝" charset="0"/>
              </a:rPr>
              <a:t>ines connect the relative risks in the respective URR categories at the midpoints of the categories. </a:t>
            </a:r>
          </a:p>
          <a:p>
            <a:endParaRPr lang="en-US" sz="1000">
              <a:latin typeface="Arial" charset="0"/>
              <a:ea typeface="ＭＳ 明朝" charset="0"/>
              <a:cs typeface="ＭＳ 明朝" charset="0"/>
            </a:endParaRPr>
          </a:p>
          <a:p>
            <a:r>
              <a:rPr lang="en-US" sz="1000"/>
              <a:t>###</a:t>
            </a:r>
          </a:p>
          <a:p>
            <a:r>
              <a:rPr lang="en-US" sz="1000"/>
              <a:t>u:\dopps\work\keith\dialzyer dose\dose v mort all dopps new ektv for manuscript 2 new ktv groups.sas</a:t>
            </a:r>
          </a:p>
          <a:p>
            <a:endParaRPr lang="en-US" sz="400"/>
          </a:p>
          <a:p>
            <a:r>
              <a:rPr lang="en-US" sz="1000"/>
              <a:t>All models clustered except for standard errors for confidence bands about quintiles.  The sandwich estimator made these standard errors extremely large (&gt;20), so I took the standard errors from the unclustered version for the confidence bands.  P values from the slopes are from the clustered version.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%</a:t>
            </a:r>
            <a:r>
              <a:rPr lang="en-US" sz="1000" b="1" i="1">
                <a:solidFill>
                  <a:srgbClr val="000000"/>
                </a:solidFill>
                <a:latin typeface="Courier New" charset="0"/>
              </a:rPr>
              <a:t>listtext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(headerlevel4smale);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%</a:t>
            </a:r>
            <a:r>
              <a:rPr lang="en-US" sz="1000" b="1" i="1">
                <a:solidFill>
                  <a:srgbClr val="000000"/>
                </a:solidFill>
                <a:latin typeface="Courier New" charset="0"/>
              </a:rPr>
              <a:t>listtext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(headerlevel5sKt/V as quintiles);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%</a:t>
            </a:r>
            <a:r>
              <a:rPr lang="en-US" sz="1000" b="1" i="1">
                <a:solidFill>
                  <a:srgbClr val="000000"/>
                </a:solidFill>
                <a:latin typeface="Courier New" charset="0"/>
              </a:rPr>
              <a:t>models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(faektvq1 faektvq2 faektvq4 faektvq5 faektvq3 bmi_0c miss_bmi bmi1 bmi3 skipped shortend tempcath permcath, 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       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0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 le facid and f_a_ektv gt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0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 and male =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1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);</a:t>
            </a:r>
          </a:p>
          <a:p>
            <a:endParaRPr lang="en-US" sz="400">
              <a:solidFill>
                <a:srgbClr val="000000"/>
              </a:solidFill>
              <a:latin typeface="Courier New" charset="0"/>
            </a:endParaRP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%</a:t>
            </a:r>
            <a:r>
              <a:rPr lang="en-US" sz="1000" b="1" i="1">
                <a:solidFill>
                  <a:srgbClr val="000000"/>
                </a:solidFill>
                <a:latin typeface="Courier New" charset="0"/>
              </a:rPr>
              <a:t>listtext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(headerlevel5sKt/V continuous);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%</a:t>
            </a:r>
            <a:r>
              <a:rPr lang="en-US" sz="1000" b="1" i="1">
                <a:solidFill>
                  <a:srgbClr val="000000"/>
                </a:solidFill>
                <a:latin typeface="Courier New" charset="0"/>
              </a:rPr>
              <a:t>models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(f_a_ektv bmi_0c miss_bmi bmi1 bmi3 skipped shortend tempcath permcath , 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       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0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 le facid and f_a_ektv gt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0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 and male =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1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);</a:t>
            </a:r>
            <a:endParaRPr lang="en-US" sz="400">
              <a:solidFill>
                <a:srgbClr val="000000"/>
              </a:solidFill>
              <a:latin typeface="Courier New" charset="0"/>
            </a:endParaRPr>
          </a:p>
          <a:p>
            <a:endParaRPr lang="en-US" sz="400">
              <a:solidFill>
                <a:srgbClr val="000000"/>
              </a:solidFill>
              <a:latin typeface="Courier New" charset="0"/>
            </a:endParaRP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%</a:t>
            </a:r>
            <a:r>
              <a:rPr lang="en-US" sz="1000" b="1" i="1">
                <a:solidFill>
                  <a:srgbClr val="000000"/>
                </a:solidFill>
                <a:latin typeface="Courier New" charset="0"/>
              </a:rPr>
              <a:t>listtext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(headerlevel5sKt/V continuous above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1.06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);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%</a:t>
            </a:r>
            <a:r>
              <a:rPr lang="en-US" sz="1000" b="1" i="1">
                <a:solidFill>
                  <a:srgbClr val="000000"/>
                </a:solidFill>
                <a:latin typeface="Courier New" charset="0"/>
              </a:rPr>
              <a:t>models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(f_a_ektv bmi_0c miss_bmi bmi1 bmi3 skipped shortend tempcath permcath , </a:t>
            </a:r>
          </a:p>
          <a:p>
            <a:r>
              <a:rPr lang="en-US" sz="1000">
                <a:solidFill>
                  <a:srgbClr val="000000"/>
                </a:solidFill>
                <a:latin typeface="Courier New" charset="0"/>
              </a:rPr>
              <a:t>       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0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 le facid and f_a_ektv gt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1.06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 and male = </a:t>
            </a:r>
            <a:r>
              <a:rPr lang="en-US" sz="1000" b="1">
                <a:solidFill>
                  <a:srgbClr val="008080"/>
                </a:solidFill>
                <a:latin typeface="Courier New" charset="0"/>
              </a:rPr>
              <a:t>1</a:t>
            </a:r>
            <a:r>
              <a:rPr lang="en-US" sz="1000">
                <a:solidFill>
                  <a:srgbClr val="000000"/>
                </a:solidFill>
                <a:latin typeface="Courier New" charset="0"/>
              </a:rPr>
              <a:t>);</a:t>
            </a:r>
          </a:p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7086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9E89D54-8206-D64A-B4AE-EAC0299EED6C}" type="slidenum">
              <a:rPr lang="fr-FR">
                <a:solidFill>
                  <a:prstClr val="black"/>
                </a:solidFill>
                <a:latin typeface="Helvetica" charset="0"/>
              </a:rPr>
              <a:pPr/>
              <a:t>32</a:t>
            </a:fld>
            <a:endParaRPr lang="fr-FR">
              <a:solidFill>
                <a:prstClr val="black"/>
              </a:solidFill>
              <a:latin typeface="Helvetica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19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Insert footpath here.</a:t>
            </a: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Example - U:\slides\ASN 2003 Publication Graphics CD\Working Drafts\Lopes_QoL and Ethnicity\Lopes_QoL and ethnicity_Rev1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02E69-54BD-3946-B332-2BC06741B7CB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Created By:____________________ Date: __________</a:t>
            </a:r>
          </a:p>
          <a:p>
            <a:r>
              <a:rPr lang="en-US">
                <a:solidFill>
                  <a:prstClr val="black"/>
                </a:solidFill>
              </a:rPr>
              <a:t>Contributing Analyst: ____________ Date: __________</a:t>
            </a: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94" y="4344414"/>
            <a:ext cx="5029613" cy="4113708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927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Insert footpath here.</a:t>
            </a:r>
          </a:p>
          <a:p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Example - U:\slides\ASN 2003 Publication Graphics CD\Working Drafts\Lopes_QoL and Ethnicity\Lopes_QoL and ethnicity_Rev1</a:t>
            </a: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8D43C-4BD7-B149-8F34-4C19B05F84C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Created By:____________________ Date: __________</a:t>
            </a:r>
          </a:p>
          <a:p>
            <a:r>
              <a:rPr lang="en-US">
                <a:solidFill>
                  <a:prstClr val="black"/>
                </a:solidFill>
              </a:rPr>
              <a:t>Contributing Analyst: ____________ Date: __________</a:t>
            </a:r>
          </a:p>
        </p:txBody>
      </p:sp>
      <p:sp>
        <p:nvSpPr>
          <p:cNvPr id="148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94" y="4344414"/>
            <a:ext cx="5029613" cy="4113708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18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3537" y="1255543"/>
            <a:ext cx="7657432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1853" y="34628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69" y="5638800"/>
            <a:ext cx="3230281" cy="1087343"/>
          </a:xfrm>
          <a:prstGeom prst="rect">
            <a:avLst/>
          </a:prstGeom>
        </p:spPr>
      </p:pic>
      <p:pic>
        <p:nvPicPr>
          <p:cNvPr id="4" name="Image 3" descr="logochu2011-couleur_time_135601354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64" y="5708360"/>
            <a:ext cx="2411227" cy="11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649E7F-B3A7-4545-8868-7E320F47A934}" type="datetimeFigureOut">
              <a:rPr lang="fr-FR" smtClean="0"/>
              <a:t>14/03/2017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5288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74134" y="1447800"/>
            <a:ext cx="4030133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4" y="1447800"/>
            <a:ext cx="4030133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649E7F-B3A7-4545-8868-7E320F47A934}" type="datetimeFigureOut">
              <a:rPr lang="fr-FR" smtClean="0"/>
              <a:t>14/03/2017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0124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0934" y="152400"/>
            <a:ext cx="2048933" cy="60198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74134" y="152400"/>
            <a:ext cx="6011333" cy="6019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1524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74134" y="1447800"/>
            <a:ext cx="8195733" cy="4724400"/>
          </a:xfrm>
        </p:spPr>
        <p:txBody>
          <a:bodyPr/>
          <a:lstStyle/>
          <a:p>
            <a:endParaRPr lang="fr-FR"/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1524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74134" y="1447800"/>
            <a:ext cx="8195733" cy="4724400"/>
          </a:xfrm>
        </p:spPr>
        <p:txBody>
          <a:bodyPr/>
          <a:lstStyle/>
          <a:p>
            <a:endParaRPr lang="fr-FR"/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3481" y="2273300"/>
            <a:ext cx="8010525" cy="114300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406900"/>
            <a:ext cx="82296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200">
                <a:solidFill>
                  <a:srgbClr val="000080"/>
                </a:solidFill>
                <a:latin typeface="Arial Narrow" charset="0"/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" y="1125538"/>
            <a:ext cx="1119188" cy="467995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tint val="0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" y="5776945"/>
            <a:ext cx="1119188" cy="1095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CC843F-E6B6-7949-9D08-4F855BD6CED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C4C0AD-0760-7143-B06D-DB2516929742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29" y="1403350"/>
            <a:ext cx="3775075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1689" y="1403350"/>
            <a:ext cx="3776662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795478-DB8F-7F44-B5D2-D5ADFD333AEF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358AFD-3A26-4B4B-BD2E-DC0FC265BEC8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BA4401-6810-B24A-8DEB-FC51BA6640E4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D27F93-5594-3F49-A955-BD1614450840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3481" y="2273300"/>
            <a:ext cx="8010525" cy="114300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406900"/>
            <a:ext cx="82296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200">
                <a:solidFill>
                  <a:srgbClr val="000080"/>
                </a:solidFill>
                <a:latin typeface="Arial Narrow" charset="0"/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" y="1125538"/>
            <a:ext cx="1119188" cy="467995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tint val="0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" y="5776943"/>
            <a:ext cx="1119188" cy="1095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802C53-F102-6047-80C1-CFEF6600DEBA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A318E4-A8E2-D343-82DE-5B901816B89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594BD4-1A6B-A342-A9B8-2070FC57818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62718" y="260350"/>
            <a:ext cx="1925637" cy="568325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5626100" cy="56832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643D0E-F14E-8042-ACD5-92EF7B2BEF1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CC843F-E6B6-7949-9D08-4F855BD6CED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C4C0AD-0760-7143-B06D-DB2516929742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28" y="1403350"/>
            <a:ext cx="3775075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1689" y="1403350"/>
            <a:ext cx="3776662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795478-DB8F-7F44-B5D2-D5ADFD333AEF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358AFD-3A26-4B4B-BD2E-DC0FC265BEC8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BA4401-6810-B24A-8DEB-FC51BA6640E4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D27F93-5594-3F49-A955-BD1614450840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802C53-F102-6047-80C1-CFEF6600DEBA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379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A318E4-A8E2-D343-82DE-5B901816B89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594BD4-1A6B-A342-A9B8-2070FC57818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62718" y="260350"/>
            <a:ext cx="1925637" cy="568325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5626100" cy="56832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643D0E-F14E-8042-ACD5-92EF7B2BEF1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526F5B-0ADC-C04E-82FE-4767BA0C287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5F51A2-D83B-E948-9F6A-EED466CBF749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CD7A1-E8FF-5940-90CF-AAEA49934F5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06838-97A7-C240-8D85-DB2FFFAFAF7F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B52CD-D183-E042-8607-97E2FF3A407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BFBD4-B919-3B43-BA9A-C94B50555588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E0698-E476-7C45-A382-943CC66D743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F5114-FD86-8644-8924-0D3DD5976CCC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64CB7-00A4-F543-9415-29B19C907C2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D1E70-CA82-394B-AFD6-E229D5FBF085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8087-187D-554B-B2E9-699AC99C29D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8C75-4228-3342-969E-AFD86E0B6A05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544638"/>
            <a:ext cx="7772400" cy="1362075"/>
          </a:xfrm>
        </p:spPr>
        <p:txBody>
          <a:bodyPr anchor="t"/>
          <a:lstStyle>
            <a:lvl1pPr algn="l">
              <a:defRPr lang="fr-FR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34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3" y="273058"/>
            <a:ext cx="5111750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FA59-544A-0E41-9CFA-6ADDA1D2DBD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61C9A-BEA2-9A40-9ECE-E197FCEC429E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32831-257B-6248-A461-9D942406110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58825-948B-444C-94EC-423256D90EF5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78898-0DBE-FA4D-9ACB-094F33EE3B2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BF40A-EBAB-8F47-96A3-7505F07E0DFE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64859-04D1-4048-9252-763920716A7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2456F-2D14-814E-8669-75D3BDC0431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457200" y="1600205"/>
            <a:ext cx="8229600" cy="4530725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A Belghiti Alaoui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07CCA0E-BA73-5747-A92D-0AC40C1392B6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4" y="1066800"/>
            <a:ext cx="7696200" cy="5334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038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752600"/>
            <a:ext cx="3810000" cy="19431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19431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 userDrawn="1"/>
        </p:nvSpPr>
        <p:spPr>
          <a:xfrm>
            <a:off x="33867" y="6400800"/>
            <a:ext cx="11176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prstClr val="white">
                    <a:lumMod val="50000"/>
                  </a:prstClr>
                </a:solidFill>
                <a:latin typeface="Arial" charset="0"/>
                <a:cs typeface="Arial" charset="0"/>
              </a:rPr>
              <a:t>MBG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4" y="1066800"/>
            <a:ext cx="7696200" cy="5334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5800" y="1752600"/>
            <a:ext cx="7772400" cy="4038600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3537" y="1255543"/>
            <a:ext cx="7657432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1853" y="34628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69" y="5638800"/>
            <a:ext cx="3230281" cy="10873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4119" y="5748243"/>
            <a:ext cx="3263900" cy="9779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544638"/>
            <a:ext cx="7772400" cy="1362075"/>
          </a:xfrm>
        </p:spPr>
        <p:txBody>
          <a:bodyPr anchor="t"/>
          <a:lstStyle>
            <a:lvl1pPr algn="l">
              <a:defRPr lang="fr-FR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027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3BB7E-CBD3-0E47-91C3-2017BA08B26A}" type="slidenum">
              <a:rPr lang="fr-FR" smtClean="0">
                <a:solidFill>
                  <a:prstClr val="black"/>
                </a:solidFill>
              </a:rPr>
              <a:pPr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25538"/>
            <a:ext cx="1119188" cy="467995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tint val="0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776913"/>
            <a:ext cx="1119188" cy="1095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3475" y="2273300"/>
            <a:ext cx="8010525" cy="114300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fr-FR" noProof="0" smtClean="0"/>
              <a:t>Cliquez et modifiez le titre</a:t>
            </a:r>
            <a:endParaRPr lang="en-US" noProof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406900"/>
            <a:ext cx="82296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200">
                <a:solidFill>
                  <a:srgbClr val="000080"/>
                </a:solidFill>
                <a:latin typeface="Arial Narrow" charset="0"/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  <a:endParaRPr lang="en-US" noProof="0" smtClean="0"/>
          </a:p>
        </p:txBody>
      </p:sp>
    </p:spTree>
    <p:extLst/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CC843F-E6B6-7949-9D08-4F855BD6CEDB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276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4C0AD-0760-7143-B06D-DB2516929742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13" y="1403350"/>
            <a:ext cx="3775075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1688" y="1403350"/>
            <a:ext cx="3776662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95478-DB8F-7F44-B5D2-D5ADFD333AEF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58AFD-3A26-4B4B-BD2E-DC0FC265BEC8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A4401-6810-B24A-8DEB-FC51BA6640E4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7F93-5594-3F49-A955-BD1614450840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02C53-F102-6047-80C1-CFEF6600DEBA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318E4-A8E2-D343-82DE-5B901816B89B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94BD4-1A6B-A342-A9B8-2070FC578187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62713" y="260350"/>
            <a:ext cx="1925637" cy="568325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5626100" cy="56832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43D0E-F14E-8042-ACD5-92EF7B2BEF17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04137" cy="7286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13" y="1403350"/>
            <a:ext cx="7704137" cy="2193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4213" y="3749675"/>
            <a:ext cx="7704137" cy="2193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C3EF508F-A3B6-8E4C-801C-8FB01A2E05F8}" type="slidenum">
              <a:rPr lang="fr-FR" smtClean="0">
                <a:solidFill>
                  <a:srgbClr val="000000"/>
                </a:solidFill>
                <a:latin typeface="Arial" charset="0"/>
              </a:rPr>
              <a:pPr defTabSz="914400"/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068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04137" cy="7286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4213" y="1403350"/>
            <a:ext cx="7704137" cy="4540250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tableau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49D80-6CAA-6A44-8C3A-59EA5A5E44EF}" type="slidenum">
              <a:rPr lang="fr-FR" smtClean="0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4213" y="260350"/>
            <a:ext cx="7704137" cy="7286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4213" y="1403350"/>
            <a:ext cx="3775075" cy="2193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11688" y="1403350"/>
            <a:ext cx="3776662" cy="2193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4213" y="3749675"/>
            <a:ext cx="3775075" cy="2193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11688" y="3749675"/>
            <a:ext cx="3776662" cy="2193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C3EF508F-A3B6-8E4C-801C-8FB01A2E05F8}" type="slidenum">
              <a:rPr lang="fr-FR" smtClean="0">
                <a:solidFill>
                  <a:srgbClr val="000000"/>
                </a:solidFill>
                <a:latin typeface="Arial" charset="0"/>
              </a:rPr>
              <a:pPr defTabSz="914400"/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04137" cy="7286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4213" y="1403350"/>
            <a:ext cx="3775075" cy="45402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1688" y="1403350"/>
            <a:ext cx="3776662" cy="45402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C3EF508F-A3B6-8E4C-801C-8FB01A2E05F8}" type="slidenum">
              <a:rPr lang="fr-FR" smtClean="0">
                <a:solidFill>
                  <a:srgbClr val="000000"/>
                </a:solidFill>
                <a:latin typeface="Arial" charset="0"/>
              </a:rPr>
              <a:pPr defTabSz="914400"/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74134" y="1447800"/>
            <a:ext cx="4030133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4" y="1447800"/>
            <a:ext cx="4030133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01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756" y="2730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0934" y="152400"/>
            <a:ext cx="2048933" cy="60198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74134" y="152400"/>
            <a:ext cx="6011333" cy="6019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1524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74134" y="1447800"/>
            <a:ext cx="8195733" cy="4724400"/>
          </a:xfrm>
        </p:spPr>
        <p:txBody>
          <a:bodyPr/>
          <a:lstStyle/>
          <a:p>
            <a:endParaRPr lang="fr-FR"/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1524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74134" y="1447800"/>
            <a:ext cx="8195733" cy="4724400"/>
          </a:xfrm>
        </p:spPr>
        <p:txBody>
          <a:bodyPr/>
          <a:lstStyle/>
          <a:p>
            <a:endParaRPr lang="fr-FR"/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" y="1125538"/>
            <a:ext cx="1119188" cy="467995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tint val="0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i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" y="5776943"/>
            <a:ext cx="1119188" cy="1095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i="1">
              <a:solidFill>
                <a:srgbClr val="0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33481" y="2273300"/>
            <a:ext cx="8010525" cy="114300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406900"/>
            <a:ext cx="82296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200">
                <a:solidFill>
                  <a:srgbClr val="000080"/>
                </a:solidFill>
                <a:latin typeface="Arial Narrow" charset="0"/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</p:spTree>
    <p:extLst/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8AD66ED9-0B51-CF4C-9AC8-C0FB5E1759E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549432"/>
            <a:ext cx="7772400" cy="1362075"/>
          </a:xfrm>
        </p:spPr>
        <p:txBody>
          <a:bodyPr anchor="t"/>
          <a:lstStyle>
            <a:lvl1pPr algn="l">
              <a:defRPr sz="3200" b="1" cap="none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AB60568E-5530-B14E-A738-1665F2EE78D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29" y="1403350"/>
            <a:ext cx="3775075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1689" y="1403350"/>
            <a:ext cx="3776662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4B1BA540-C594-8E4E-9936-D86B123115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6464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24568DFE-2BC5-EE40-8DF2-C726C3273A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0D522A86-351D-F54F-A810-FBE2B928E4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D668FDE8-3CB7-DB4D-86AA-CF3E0D57E4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C42BB516-0A3B-5446-8F78-987D0D8A2E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270786E1-27DB-B749-AADF-6F1261357E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FE301626-A749-6543-A0FF-0D1F98C3A76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62718" y="260350"/>
            <a:ext cx="1925637" cy="568325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5626100" cy="56832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3520DC49-56C2-C048-9406-2D2FA0C484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260382"/>
            <a:ext cx="7704137" cy="7286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4213" y="1403350"/>
            <a:ext cx="7704137" cy="454025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49263">
              <a:defRPr>
                <a:latin typeface="Arial Black"/>
                <a:ea typeface="ＭＳ Ｐゴシック"/>
              </a:defRPr>
            </a:lvl1pPr>
          </a:lstStyle>
          <a:p>
            <a:pPr>
              <a:defRPr/>
            </a:pPr>
            <a:fld id="{59B7F026-2FEE-594D-911A-8E7029C6562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/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23883"/>
            <a:ext cx="7391400" cy="7286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371617" y="1403350"/>
            <a:ext cx="3627967" cy="45402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5135034" y="1403350"/>
            <a:ext cx="3627966" cy="4540250"/>
          </a:xfrm>
        </p:spPr>
        <p:txBody>
          <a:bodyPr/>
          <a:lstStyle/>
          <a:p>
            <a:pPr lvl="0"/>
            <a:endParaRPr lang="fr-FR" noProof="0" smtClean="0"/>
          </a:p>
        </p:txBody>
      </p:sp>
    </p:spTree>
    <p:extLst/>
  </p:cSld>
  <p:clrMapOvr>
    <a:masterClrMapping/>
  </p:clrMapOvr>
  <p:transition spd="med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3481" y="2273300"/>
            <a:ext cx="8010525" cy="114300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Cliquez pour modifier le style du titre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406900"/>
            <a:ext cx="82296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200">
                <a:solidFill>
                  <a:srgbClr val="000080"/>
                </a:solidFill>
                <a:latin typeface="Arial Narrow" charset="0"/>
              </a:defRPr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" y="1125538"/>
            <a:ext cx="1119188" cy="4679950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tint val="0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" y="5776945"/>
            <a:ext cx="1119188" cy="1095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8027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CC843F-E6B6-7949-9D08-4F855BD6CED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C4C0AD-0760-7143-B06D-DB2516929742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29" y="1403350"/>
            <a:ext cx="3775075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1689" y="1403350"/>
            <a:ext cx="3776662" cy="4540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795478-DB8F-7F44-B5D2-D5ADFD333AEF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358AFD-3A26-4B4B-BD2E-DC0FC265BEC8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BA4401-6810-B24A-8DEB-FC51BA6640E4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D27F93-5594-3F49-A955-BD1614450840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802C53-F102-6047-80C1-CFEF6600DEBA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A318E4-A8E2-D343-82DE-5B901816B89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594BD4-1A6B-A342-A9B8-2070FC57818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62718" y="260350"/>
            <a:ext cx="1925637" cy="568325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5626100" cy="568325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643D0E-F14E-8042-ACD5-92EF7B2BEF1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theme" Target="../theme/theme6.xml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88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2.xml"/><Relationship Id="rId14" Type="http://schemas.openxmlformats.org/officeDocument/2006/relationships/theme" Target="../theme/theme9.xml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0" y="64928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71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SzPct val="130000"/>
        <a:buFont typeface="Wingdings" charset="2"/>
        <a:buChar char="§"/>
        <a:defRPr sz="32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90"/>
        </a:buClr>
        <a:buSzPct val="140000"/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90"/>
        </a:buClr>
        <a:buFont typeface="Wingdings" charset="2"/>
        <a:buChar char="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0382"/>
            <a:ext cx="7704137" cy="728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03350"/>
            <a:ext cx="7704137" cy="4540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0875" y="6597650"/>
            <a:ext cx="539750" cy="2603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 i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3EF508F-A3B6-8E4C-801C-8FB01A2E05F8}" type="slidenum">
              <a:rPr lang="fr-FR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1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0080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Font typeface="Arial" charset="0"/>
        <a:buChar char="●"/>
        <a:defRPr sz="20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•"/>
        <a:defRPr sz="16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–"/>
        <a:defRPr sz="16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0380"/>
            <a:ext cx="7704137" cy="728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03350"/>
            <a:ext cx="7704137" cy="4540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0875" y="6597650"/>
            <a:ext cx="539750" cy="2603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 i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3EF508F-A3B6-8E4C-801C-8FB01A2E05F8}" type="slidenum">
              <a:rPr lang="fr-FR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0080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Font typeface="Arial" charset="0"/>
        <a:buChar char="●"/>
        <a:defRPr sz="20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•"/>
        <a:defRPr sz="16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–"/>
        <a:defRPr sz="16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843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fld id="{62B6958E-50EF-2F4C-8258-1B5AA51F0FA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812810" fontAlgn="base">
                <a:spcBef>
                  <a:spcPct val="0"/>
                </a:spcBef>
                <a:spcAft>
                  <a:spcPct val="0"/>
                </a:spcAft>
                <a:defRPr/>
              </a:pPr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defTabSz="81281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898989"/>
                </a:solidFill>
              </a:defRPr>
            </a:lvl1pPr>
          </a:lstStyle>
          <a:p>
            <a:pPr defTabSz="812810" fontAlgn="base">
              <a:spcBef>
                <a:spcPct val="0"/>
              </a:spcBef>
              <a:spcAft>
                <a:spcPct val="0"/>
              </a:spcAft>
            </a:pPr>
            <a:fld id="{8EC8DF5C-D815-DC4A-A6D7-0BA2BC22BA7D}" type="slidenum">
              <a:rPr lang="en-US" altLang="fr-FR" smtClean="0">
                <a:latin typeface="Arial" charset="0"/>
                <a:ea typeface="Arial" charset="0"/>
                <a:cs typeface="Arial" charset="0"/>
              </a:rPr>
              <a:pPr defTabSz="81281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fr-FR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7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49E7F-B3A7-4545-8868-7E320F47A93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14/03/2017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0" y="64928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SzPct val="130000"/>
        <a:buFont typeface="Wingdings" charset="2"/>
        <a:buChar char="§"/>
        <a:defRPr sz="32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90"/>
        </a:buClr>
        <a:buSzPct val="140000"/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90"/>
        </a:buClr>
        <a:buFont typeface="Wingdings" charset="2"/>
        <a:buChar char="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0350"/>
            <a:ext cx="7704137" cy="728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03350"/>
            <a:ext cx="7704137" cy="4540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0875" y="6597650"/>
            <a:ext cx="539750" cy="2603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A1809A0-96D3-7443-A5CF-FD7E6DAC2D66}" type="slidenum">
              <a:rPr lang="fr-FR" smtClean="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0080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Font typeface="Arial" charset="0"/>
        <a:buChar char="●"/>
        <a:defRPr sz="20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•"/>
        <a:defRPr sz="16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–"/>
        <a:defRPr sz="16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77333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134" y="1447800"/>
            <a:ext cx="8195733" cy="472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2" name="Picture 8" descr="dopps_line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3" y="6324600"/>
            <a:ext cx="1016000" cy="36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35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3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0380"/>
            <a:ext cx="7704137" cy="728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03350"/>
            <a:ext cx="7704137" cy="4540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0875" y="6597650"/>
            <a:ext cx="539750" cy="2603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>
              <a:defRPr sz="1200" b="1" i="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6B850-8AA1-BB47-A5D9-6F6C4CA2EDF1}" type="slidenum">
              <a:rPr lang="fr-FR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42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lr>
          <a:srgbClr val="000080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Font typeface="Arial" charset="0"/>
        <a:buChar char="●"/>
        <a:defRPr sz="20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•"/>
        <a:defRPr sz="16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–"/>
        <a:defRPr sz="16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0382"/>
            <a:ext cx="7704137" cy="728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03350"/>
            <a:ext cx="7704137" cy="4540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0875" y="6597650"/>
            <a:ext cx="539750" cy="2603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 i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3EF508F-A3B6-8E4C-801C-8FB01A2E05F8}" type="slidenum">
              <a:rPr lang="fr-FR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1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0080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0080"/>
        </a:buClr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Font typeface="Arial" charset="0"/>
        <a:buChar char="●"/>
        <a:defRPr sz="20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•"/>
        <a:defRPr sz="16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–"/>
        <a:defRPr sz="16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rgbClr val="003082"/>
        </a:buClr>
        <a:buChar char="»"/>
        <a:defRPr sz="16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77333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134" y="1447800"/>
            <a:ext cx="8195733" cy="472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40" name="Picture 16" descr="dopps_line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67" y="6324600"/>
            <a:ext cx="1016000" cy="36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036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3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6.bin"/><Relationship Id="rId5" Type="http://schemas.openxmlformats.org/officeDocument/2006/relationships/package" Target="../embeddings/Document_Microsoft_Word2.docx"/><Relationship Id="rId6" Type="http://schemas.openxmlformats.org/officeDocument/2006/relationships/image" Target="../media/image21.png"/><Relationship Id="rId7" Type="http://schemas.openxmlformats.org/officeDocument/2006/relationships/oleObject" Target="../embeddings/oleObject7.bin"/><Relationship Id="rId8" Type="http://schemas.openxmlformats.org/officeDocument/2006/relationships/package" Target="../embeddings/Document_Microsoft_Word3.docx"/><Relationship Id="rId9" Type="http://schemas.openxmlformats.org/officeDocument/2006/relationships/image" Target="../media/image2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Document_Microsoft_Word_97_-_20041.doc"/><Relationship Id="rId6" Type="http://schemas.openxmlformats.org/officeDocument/2006/relationships/image" Target="../media/image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Document_Microsoft_Word_97_-_20042.doc"/><Relationship Id="rId6" Type="http://schemas.openxmlformats.org/officeDocument/2006/relationships/image" Target="../media/image2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Feuille_de_calcul_Microsoft_Excel_97_-_20043.xls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bmp"/><Relationship Id="rId3" Type="http://schemas.openxmlformats.org/officeDocument/2006/relationships/image" Target="../media/image31.b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3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chart" Target="../charts/char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chart" Target="../charts/chart6.xml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chart" Target="../charts/chart1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Assurance qualité en dialyse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Pr Christian Combe</a:t>
            </a:r>
          </a:p>
          <a:p>
            <a:r>
              <a:rPr lang="fr-FR" dirty="0" smtClean="0"/>
              <a:t>Centre Hospitalier Universitaire et</a:t>
            </a:r>
          </a:p>
          <a:p>
            <a:r>
              <a:rPr lang="fr-FR" dirty="0" smtClean="0"/>
              <a:t>Université de Bordeaux, France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" y="0"/>
            <a:ext cx="1832425" cy="17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Mesurer : l'accès à la dialyse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92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1600"/>
            <a:ext cx="7704137" cy="728663"/>
          </a:xfrm>
        </p:spPr>
        <p:txBody>
          <a:bodyPr/>
          <a:lstStyle/>
          <a:p>
            <a:r>
              <a:rPr lang="en-US" sz="3200" dirty="0" smtClean="0"/>
              <a:t>Le </a:t>
            </a:r>
            <a:r>
              <a:rPr lang="en-US" sz="3200" dirty="0" err="1" smtClean="0"/>
              <a:t>développement</a:t>
            </a:r>
            <a:r>
              <a:rPr lang="en-US" sz="3200" dirty="0" smtClean="0"/>
              <a:t> de la </a:t>
            </a:r>
            <a:r>
              <a:rPr lang="en-US" sz="3200" dirty="0" err="1" smtClean="0"/>
              <a:t>dialyse</a:t>
            </a:r>
            <a:r>
              <a:rPr lang="en-US" sz="3200" dirty="0" smtClean="0"/>
              <a:t> : les restrictions </a:t>
            </a:r>
            <a:r>
              <a:rPr lang="en-US" sz="3200" dirty="0" err="1" smtClean="0"/>
              <a:t>initiales</a:t>
            </a:r>
            <a:r>
              <a:rPr lang="en-US" sz="3200" dirty="0" smtClean="0"/>
              <a:t> aux </a:t>
            </a:r>
            <a:r>
              <a:rPr lang="en-US" sz="3200" dirty="0" err="1" smtClean="0"/>
              <a:t>États</a:t>
            </a:r>
            <a:r>
              <a:rPr lang="en-US" sz="3200" dirty="0" smtClean="0"/>
              <a:t>-Unis</a:t>
            </a:r>
            <a:endParaRPr lang="fr-FR" sz="3200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684213" y="4223347"/>
            <a:ext cx="3775075" cy="2301277"/>
          </a:xfrm>
        </p:spPr>
        <p:txBody>
          <a:bodyPr/>
          <a:lstStyle/>
          <a:p>
            <a:r>
              <a:rPr lang="fr-FR" sz="2000" dirty="0" smtClean="0">
                <a:latin typeface="Arial"/>
                <a:cs typeface="Arial"/>
              </a:rPr>
              <a:t>1</a:t>
            </a:r>
            <a:r>
              <a:rPr lang="fr-FR" sz="2000" baseline="30000" dirty="0" smtClean="0">
                <a:latin typeface="Arial"/>
                <a:cs typeface="Arial"/>
              </a:rPr>
              <a:t>er</a:t>
            </a:r>
            <a:r>
              <a:rPr lang="fr-FR" sz="2000" dirty="0" smtClean="0">
                <a:latin typeface="Arial"/>
                <a:cs typeface="Arial"/>
              </a:rPr>
              <a:t> comité : médecins</a:t>
            </a:r>
          </a:p>
          <a:p>
            <a:pPr lvl="1"/>
            <a:r>
              <a:rPr lang="fr-FR" sz="1600" dirty="0" smtClean="0">
                <a:latin typeface="Arial"/>
                <a:cs typeface="Arial"/>
              </a:rPr>
              <a:t>Critères médicaux</a:t>
            </a:r>
          </a:p>
          <a:p>
            <a:pPr lvl="1"/>
            <a:r>
              <a:rPr lang="fr-FR" sz="1600" dirty="0" smtClean="0">
                <a:latin typeface="Arial"/>
                <a:cs typeface="Arial"/>
              </a:rPr>
              <a:t>Critères psychiatriques</a:t>
            </a:r>
          </a:p>
          <a:p>
            <a:pPr lvl="1"/>
            <a:endParaRPr lang="fr-FR" sz="1600" dirty="0">
              <a:latin typeface="Arial"/>
              <a:cs typeface="Arial"/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>
          <a:xfrm>
            <a:off x="4611688" y="4223347"/>
            <a:ext cx="4278026" cy="2301277"/>
          </a:xfrm>
        </p:spPr>
        <p:txBody>
          <a:bodyPr/>
          <a:lstStyle/>
          <a:p>
            <a:r>
              <a:rPr lang="fr-FR" sz="2000" dirty="0" smtClean="0">
                <a:latin typeface="Arial"/>
                <a:cs typeface="Arial"/>
              </a:rPr>
              <a:t>2</a:t>
            </a:r>
            <a:r>
              <a:rPr lang="fr-FR" sz="2000" baseline="30000" dirty="0" smtClean="0">
                <a:latin typeface="Arial"/>
                <a:cs typeface="Arial"/>
              </a:rPr>
              <a:t>ème</a:t>
            </a:r>
            <a:r>
              <a:rPr lang="fr-FR" sz="2000" dirty="0" smtClean="0">
                <a:latin typeface="Arial"/>
                <a:cs typeface="Arial"/>
              </a:rPr>
              <a:t> comité : 7 citoyens anonymes représentatifs</a:t>
            </a:r>
          </a:p>
          <a:p>
            <a:pPr lvl="1"/>
            <a:r>
              <a:rPr lang="fr-FR" sz="1600" dirty="0" smtClean="0">
                <a:latin typeface="Arial"/>
                <a:cs typeface="Arial"/>
              </a:rPr>
              <a:t>Âge</a:t>
            </a:r>
            <a:r>
              <a:rPr lang="fr-FR" sz="1600" dirty="0">
                <a:latin typeface="Arial"/>
                <a:cs typeface="Arial"/>
              </a:rPr>
              <a:t>, </a:t>
            </a:r>
            <a:r>
              <a:rPr lang="fr-FR" sz="1600" dirty="0" smtClean="0">
                <a:latin typeface="Arial"/>
                <a:cs typeface="Arial"/>
              </a:rPr>
              <a:t>accomplissements</a:t>
            </a:r>
            <a:endParaRPr lang="fr-FR" sz="1600" dirty="0">
              <a:latin typeface="Arial"/>
              <a:cs typeface="Arial"/>
            </a:endParaRPr>
          </a:p>
          <a:p>
            <a:pPr lvl="1"/>
            <a:r>
              <a:rPr lang="fr-FR" sz="1600" dirty="0" smtClean="0">
                <a:latin typeface="Arial"/>
                <a:cs typeface="Arial"/>
              </a:rPr>
              <a:t>Potentiel futur</a:t>
            </a:r>
          </a:p>
          <a:p>
            <a:pPr lvl="1"/>
            <a:r>
              <a:rPr lang="fr-FR" sz="1600" dirty="0" smtClean="0">
                <a:latin typeface="Arial"/>
                <a:cs typeface="Arial"/>
              </a:rPr>
              <a:t>Nombreux "facteurs intangibles"</a:t>
            </a:r>
            <a:endParaRPr lang="fr-FR" sz="1600" dirty="0">
              <a:latin typeface="Arial"/>
              <a:cs typeface="Arial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6227777" y="6525915"/>
            <a:ext cx="291622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GB" sz="1400" b="1" i="1" dirty="0" smtClean="0">
                <a:latin typeface="Arial" charset="0"/>
              </a:rPr>
              <a:t>Scribner. Nat Med 2002;8:1066-7</a:t>
            </a:r>
            <a:endParaRPr lang="en-GB" sz="1400" b="1" i="1" dirty="0"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9433" y="2092536"/>
            <a:ext cx="184666" cy="28623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3600" dirty="0">
              <a:solidFill>
                <a:srgbClr val="000000"/>
              </a:solidFill>
            </a:endParaRPr>
          </a:p>
          <a:p>
            <a:endParaRPr lang="fr-FR" sz="3600" dirty="0" smtClean="0">
              <a:solidFill>
                <a:srgbClr val="000000"/>
              </a:solidFill>
            </a:endParaRPr>
          </a:p>
          <a:p>
            <a:endParaRPr lang="fr-FR" sz="3600" dirty="0">
              <a:solidFill>
                <a:srgbClr val="000000"/>
              </a:solidFill>
            </a:endParaRPr>
          </a:p>
          <a:p>
            <a:endParaRPr lang="fr-FR" sz="3600" dirty="0" smtClean="0">
              <a:solidFill>
                <a:srgbClr val="000000"/>
              </a:solidFill>
            </a:endParaRPr>
          </a:p>
          <a:p>
            <a:endParaRPr lang="fr-FR" sz="3600" dirty="0">
              <a:solidFill>
                <a:srgbClr val="0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53148"/>
            <a:ext cx="7086600" cy="2870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2613" y="5982528"/>
            <a:ext cx="8783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"</a:t>
            </a:r>
            <a:r>
              <a:rPr lang="fr-FR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Only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Times New Roman"/>
              </a:rPr>
              <a:t>a few </a:t>
            </a:r>
            <a:r>
              <a:rPr lang="fr-FR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individuals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could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be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treated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because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Times New Roman"/>
              </a:rPr>
              <a:t> of the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limited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resources</a:t>
            </a:r>
            <a:r>
              <a:rPr lang="fr-FR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available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"</a:t>
            </a:r>
            <a:endParaRPr lang="fr-FR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25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 de 1</a:t>
            </a:r>
            <a:r>
              <a:rPr lang="fr-FR" baseline="30000" dirty="0" smtClean="0"/>
              <a:t>er</a:t>
            </a:r>
            <a:r>
              <a:rPr lang="fr-FR" dirty="0" smtClean="0"/>
              <a:t> critère de qualité dialyse : l'accès au traitement 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Tenir dans chaque centre un registre des patients</a:t>
            </a:r>
          </a:p>
          <a:p>
            <a:pPr lvl="1"/>
            <a:r>
              <a:rPr lang="fr-FR" dirty="0" smtClean="0"/>
              <a:t>Age, sexe</a:t>
            </a:r>
          </a:p>
          <a:p>
            <a:pPr lvl="1"/>
            <a:r>
              <a:rPr lang="fr-FR" dirty="0" smtClean="0"/>
              <a:t>Maladie rénale</a:t>
            </a:r>
          </a:p>
          <a:p>
            <a:pPr lvl="1"/>
            <a:r>
              <a:rPr lang="fr-FR" dirty="0" smtClean="0"/>
              <a:t>Accès à la dialyse</a:t>
            </a:r>
          </a:p>
          <a:p>
            <a:pPr lvl="2"/>
            <a:r>
              <a:rPr lang="fr-FR" dirty="0" smtClean="0"/>
              <a:t>Oui/Non</a:t>
            </a:r>
          </a:p>
          <a:p>
            <a:pPr lvl="1"/>
            <a:r>
              <a:rPr lang="fr-FR" dirty="0" smtClean="0"/>
              <a:t>Conditions de début de la dialyse</a:t>
            </a:r>
          </a:p>
          <a:p>
            <a:pPr lvl="2"/>
            <a:r>
              <a:rPr lang="fr-FR" dirty="0" smtClean="0"/>
              <a:t>En urgence</a:t>
            </a:r>
          </a:p>
          <a:p>
            <a:pPr lvl="2"/>
            <a:r>
              <a:rPr lang="fr-FR" dirty="0" smtClean="0"/>
              <a:t>Différée</a:t>
            </a:r>
          </a:p>
          <a:p>
            <a:pPr lvl="2"/>
            <a:r>
              <a:rPr lang="fr-FR" dirty="0" smtClean="0"/>
              <a:t>Programmée</a:t>
            </a:r>
          </a:p>
        </p:txBody>
      </p:sp>
    </p:spTree>
    <p:extLst>
      <p:ext uri="{BB962C8B-B14F-4D97-AF65-F5344CB8AC3E}">
        <p14:creationId xmlns:p14="http://schemas.microsoft.com/office/powerpoint/2010/main" val="166846572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Mesurer : la survie des patients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60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altLang="fr-FR" sz="3200" b="1">
                <a:solidFill>
                  <a:srgbClr val="C00000"/>
                </a:solidFill>
              </a:rPr>
              <a:t>Un pronostic sévère même chez les dialysés</a:t>
            </a:r>
          </a:p>
        </p:txBody>
      </p:sp>
      <p:graphicFrame>
        <p:nvGraphicFramePr>
          <p:cNvPr id="17410" name="Espace réservé du contenu 7"/>
          <p:cNvGraphicFramePr>
            <a:graphicFrameLocks noGrp="1"/>
          </p:cNvGraphicFramePr>
          <p:nvPr>
            <p:ph sz="half" idx="1"/>
          </p:nvPr>
        </p:nvGraphicFramePr>
        <p:xfrm>
          <a:off x="457200" y="1803401"/>
          <a:ext cx="4038600" cy="4023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r:id="rId3" imgW="4548010" imgH="4523624" progId="Excel.Chart.8">
                  <p:embed/>
                </p:oleObj>
              </mc:Choice>
              <mc:Fallback>
                <p:oleObj r:id="rId3" imgW="4548010" imgH="452362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03401"/>
                        <a:ext cx="4038600" cy="4023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000739" y="6135511"/>
            <a:ext cx="4109395" cy="28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44" dirty="0" err="1">
                <a:solidFill>
                  <a:prstClr val="black"/>
                </a:solidFill>
                <a:cs typeface="Arial" pitchFamily="34" charset="0"/>
              </a:rPr>
              <a:t>Arogundade</a:t>
            </a:r>
            <a:r>
              <a:rPr lang="en-US" sz="1244" dirty="0">
                <a:solidFill>
                  <a:prstClr val="black"/>
                </a:solidFill>
                <a:cs typeface="Arial" pitchFamily="34" charset="0"/>
              </a:rPr>
              <a:t> FA et al. </a:t>
            </a:r>
            <a:r>
              <a:rPr lang="en-US" sz="1244" dirty="0" err="1">
                <a:solidFill>
                  <a:prstClr val="black"/>
                </a:solidFill>
                <a:cs typeface="Arial" pitchFamily="34" charset="0"/>
              </a:rPr>
              <a:t>Afr</a:t>
            </a:r>
            <a:r>
              <a:rPr lang="en-US" sz="1244" dirty="0">
                <a:solidFill>
                  <a:prstClr val="black"/>
                </a:solidFill>
                <a:cs typeface="Arial" pitchFamily="34" charset="0"/>
              </a:rPr>
              <a:t> Health Sci. 2011 Dec;11(4):594-601.</a:t>
            </a:r>
            <a:endParaRPr lang="fr-FR" sz="1244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397001"/>
            <a:ext cx="4174067" cy="471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3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Survie</a:t>
            </a:r>
            <a:r>
              <a:rPr lang="en-US" b="1" dirty="0" smtClean="0"/>
              <a:t> après </a:t>
            </a:r>
            <a:r>
              <a:rPr lang="en-US" b="1" dirty="0" err="1" smtClean="0"/>
              <a:t>création</a:t>
            </a:r>
            <a:r>
              <a:rPr lang="en-US" b="1" dirty="0" smtClean="0"/>
              <a:t> FAV au </a:t>
            </a:r>
            <a:r>
              <a:rPr lang="en-US" b="1" dirty="0" err="1" smtClean="0"/>
              <a:t>Nigéria</a:t>
            </a:r>
            <a:endParaRPr lang="fr-FR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76800" y="6570663"/>
            <a:ext cx="4267200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algn="r"/>
            <a:r>
              <a:rPr lang="fr-FR" sz="1200" b="1" i="1" dirty="0" err="1" smtClean="0">
                <a:solidFill>
                  <a:prstClr val="black"/>
                </a:solidFill>
              </a:rPr>
              <a:t>Edaigbini</a:t>
            </a:r>
            <a:r>
              <a:rPr lang="fr-FR" sz="1200" b="1" i="1" dirty="0" smtClean="0">
                <a:solidFill>
                  <a:prstClr val="black"/>
                </a:solidFill>
              </a:rPr>
              <a:t> et coll. </a:t>
            </a:r>
            <a:r>
              <a:rPr lang="fr-FR" sz="1200" b="1" i="1" dirty="0">
                <a:solidFill>
                  <a:prstClr val="black"/>
                </a:solidFill>
              </a:rPr>
              <a:t>Trop </a:t>
            </a:r>
            <a:r>
              <a:rPr lang="fr-FR" sz="1200" b="1" i="1" dirty="0" err="1">
                <a:solidFill>
                  <a:prstClr val="black"/>
                </a:solidFill>
              </a:rPr>
              <a:t>Doct</a:t>
            </a:r>
            <a:r>
              <a:rPr lang="fr-FR" sz="1200" b="1" i="1" dirty="0">
                <a:solidFill>
                  <a:prstClr val="black"/>
                </a:solidFill>
              </a:rPr>
              <a:t>. 2016;46(3):</a:t>
            </a:r>
            <a:r>
              <a:rPr lang="fr-FR" sz="1200" b="1" i="1" dirty="0" smtClean="0">
                <a:solidFill>
                  <a:prstClr val="black"/>
                </a:solidFill>
              </a:rPr>
              <a:t>135-137</a:t>
            </a:r>
            <a:endParaRPr lang="fr-FR" sz="1200" b="1" i="1" dirty="0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78500" y="1803400"/>
            <a:ext cx="31242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</a:rPr>
              <a:t>36 pts opérés sur 83 avec IRCT</a:t>
            </a:r>
            <a:endParaRPr lang="fr-FR" sz="2000" dirty="0">
              <a:solidFill>
                <a:prstClr val="black"/>
              </a:solidFill>
            </a:endParaRPr>
          </a:p>
          <a:p>
            <a:r>
              <a:rPr lang="fr-FR" sz="2000" dirty="0" smtClean="0">
                <a:solidFill>
                  <a:prstClr val="black"/>
                </a:solidFill>
              </a:rPr>
              <a:t>44,5 ans (20-75), 58% H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Succès 77,8%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50% pts HD </a:t>
            </a:r>
            <a:r>
              <a:rPr lang="fr-FR" sz="2000" dirty="0" err="1" smtClean="0">
                <a:solidFill>
                  <a:prstClr val="black"/>
                </a:solidFill>
              </a:rPr>
              <a:t>Coûr</a:t>
            </a:r>
            <a:r>
              <a:rPr lang="fr-FR" sz="2000" dirty="0" smtClean="0">
                <a:solidFill>
                  <a:prstClr val="black"/>
                </a:solidFill>
              </a:rPr>
              <a:t> 1250$/m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Survie </a:t>
            </a:r>
            <a:r>
              <a:rPr lang="fr-FR" sz="2000" dirty="0" err="1" smtClean="0">
                <a:solidFill>
                  <a:prstClr val="black"/>
                </a:solidFill>
              </a:rPr>
              <a:t>moy</a:t>
            </a:r>
            <a:r>
              <a:rPr lang="fr-FR" sz="2000" dirty="0" smtClean="0">
                <a:solidFill>
                  <a:prstClr val="black"/>
                </a:solidFill>
              </a:rPr>
              <a:t>. 6,6 m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2 pts vivants : 1 </a:t>
            </a:r>
            <a:r>
              <a:rPr lang="fr-FR" sz="2000" dirty="0" err="1" smtClean="0">
                <a:solidFill>
                  <a:prstClr val="black"/>
                </a:solidFill>
              </a:rPr>
              <a:t>Tx</a:t>
            </a:r>
            <a:r>
              <a:rPr lang="fr-FR" sz="2000" dirty="0" smtClean="0">
                <a:solidFill>
                  <a:prstClr val="black"/>
                </a:solidFill>
              </a:rPr>
              <a:t>, 1 HD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5657958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survie : premier paramètre de la qualité en hémodialyse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5445"/>
            <a:ext cx="9144000" cy="288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8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Critère de dialyse adéquate : la survie</a:t>
            </a:r>
            <a:br>
              <a:rPr lang="fr-FR" dirty="0" smtClean="0"/>
            </a:br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Figure : à 5 ans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146880" y="6524625"/>
            <a:ext cx="399712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err="1" smtClean="0">
                <a:latin typeface="Arial" charset="0"/>
              </a:rPr>
              <a:t>Charra</a:t>
            </a:r>
            <a:r>
              <a:rPr lang="en-US" sz="1400" b="1" i="1" dirty="0" smtClean="0">
                <a:latin typeface="Arial" charset="0"/>
              </a:rPr>
              <a:t> B et coll. </a:t>
            </a:r>
            <a:r>
              <a:rPr lang="en-US" sz="1400" b="1" i="1" dirty="0">
                <a:latin typeface="Arial" charset="0"/>
              </a:rPr>
              <a:t>Kidney Int. </a:t>
            </a:r>
            <a:r>
              <a:rPr lang="en-US" sz="1400" b="1" i="1" dirty="0" smtClean="0">
                <a:latin typeface="Arial" charset="0"/>
              </a:rPr>
              <a:t>1992;41:1286-91 </a:t>
            </a:r>
            <a:endParaRPr lang="en-GB" sz="1400" b="1" i="1" dirty="0">
              <a:latin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01" y="1477604"/>
            <a:ext cx="7584478" cy="43192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5667577"/>
            <a:ext cx="3162541" cy="1167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431474" y="2488480"/>
            <a:ext cx="278954" cy="23930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14372" y="3083072"/>
            <a:ext cx="278954" cy="179845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95214" y="3428082"/>
            <a:ext cx="278954" cy="145344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92793" y="3787774"/>
            <a:ext cx="278954" cy="109375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575691" y="4169488"/>
            <a:ext cx="278954" cy="71204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20775" y="6423024"/>
            <a:ext cx="196849" cy="857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211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dose de dialyse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23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Dose de dialyse et survie</a:t>
            </a:r>
            <a:endParaRPr lang="fr-FR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03707" y="6524625"/>
            <a:ext cx="424030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smtClean="0">
                <a:latin typeface="Arial" charset="0"/>
              </a:rPr>
              <a:t>Parker et coll. Am J Kidney Dis. 1994;23:670-80</a:t>
            </a:r>
            <a:endParaRPr lang="en-GB" sz="1400" b="1" i="1" dirty="0">
              <a:latin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909" y="1872165"/>
            <a:ext cx="7017527" cy="42938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241068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"/>
                <a:cs typeface="Arial"/>
              </a:rPr>
              <a:t>43 334 pts. RR mortalité ajusté pour âge, comorbidités et IMC</a:t>
            </a:r>
            <a:endParaRPr lang="fr-FR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1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Dialyse adéquate, </a:t>
            </a:r>
            <a:br>
              <a:rPr lang="fr-FR" smtClean="0"/>
            </a:br>
            <a:r>
              <a:rPr lang="fr-FR" smtClean="0"/>
              <a:t>concept des pionniers</a:t>
            </a: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Concept établi par JR De Palma (1971) pour vérifier que la dialyse</a:t>
            </a:r>
          </a:p>
          <a:p>
            <a:r>
              <a:rPr lang="fr-FR" dirty="0" smtClean="0"/>
              <a:t>Couvrait les besoins vitaux du patient</a:t>
            </a:r>
          </a:p>
          <a:p>
            <a:r>
              <a:rPr lang="fr-FR" dirty="0" smtClean="0"/>
              <a:t>Corrigeait les principales anomalies métaboliques</a:t>
            </a:r>
          </a:p>
          <a:p>
            <a:r>
              <a:rPr lang="fr-FR" dirty="0" smtClean="0"/>
              <a:t>Offrait les meilleures chances de survie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>
                <a:sym typeface="Wingdings"/>
              </a:rPr>
              <a:t> Approche centrée sur la technique</a:t>
            </a:r>
            <a:endParaRPr lang="fr-FR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797592" y="6273224"/>
            <a:ext cx="53464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FR" sz="1600" b="1" i="1" dirty="0">
                <a:latin typeface="Arial"/>
                <a:cs typeface="Arial"/>
              </a:rPr>
              <a:t>De Palma JR et al. </a:t>
            </a:r>
            <a:r>
              <a:rPr lang="fr-FR" sz="1600" b="1" i="1" dirty="0" err="1">
                <a:latin typeface="Arial"/>
                <a:cs typeface="Arial"/>
              </a:rPr>
              <a:t>Adequate</a:t>
            </a:r>
            <a:r>
              <a:rPr lang="fr-FR" sz="1600" b="1" i="1" dirty="0">
                <a:latin typeface="Arial"/>
                <a:cs typeface="Arial"/>
              </a:rPr>
              <a:t> </a:t>
            </a:r>
            <a:r>
              <a:rPr lang="fr-FR" sz="1600" b="1" i="1" dirty="0" err="1">
                <a:latin typeface="Arial"/>
                <a:cs typeface="Arial"/>
              </a:rPr>
              <a:t>hemodialysis</a:t>
            </a:r>
            <a:r>
              <a:rPr lang="fr-FR" sz="1600" b="1" i="1" dirty="0">
                <a:latin typeface="Arial"/>
                <a:cs typeface="Arial"/>
              </a:rPr>
              <a:t> </a:t>
            </a:r>
            <a:r>
              <a:rPr lang="fr-FR" sz="1600" b="1" i="1" dirty="0" err="1">
                <a:latin typeface="Arial"/>
                <a:cs typeface="Arial"/>
              </a:rPr>
              <a:t>schedule</a:t>
            </a:r>
            <a:r>
              <a:rPr lang="fr-FR" sz="1600" b="1" i="1" dirty="0">
                <a:latin typeface="Arial"/>
                <a:cs typeface="Arial"/>
              </a:rPr>
              <a:t>.</a:t>
            </a:r>
          </a:p>
          <a:p>
            <a:pPr algn="r"/>
            <a:r>
              <a:rPr lang="fr-FR" sz="1600" b="1" i="1" dirty="0">
                <a:latin typeface="Arial"/>
                <a:cs typeface="Arial"/>
              </a:rPr>
              <a:t>N </a:t>
            </a:r>
            <a:r>
              <a:rPr lang="fr-FR" sz="1600" b="1" i="1" dirty="0" err="1">
                <a:latin typeface="Arial"/>
                <a:cs typeface="Arial"/>
              </a:rPr>
              <a:t>Engl</a:t>
            </a:r>
            <a:r>
              <a:rPr lang="fr-FR" sz="1600" b="1" i="1" dirty="0">
                <a:latin typeface="Arial"/>
                <a:cs typeface="Arial"/>
              </a:rPr>
              <a:t> J Med. 1971  5; 285(6): 353-354.</a:t>
            </a:r>
          </a:p>
        </p:txBody>
      </p:sp>
    </p:spTree>
    <p:extLst>
      <p:ext uri="{BB962C8B-B14F-4D97-AF65-F5344CB8AC3E}">
        <p14:creationId xmlns:p14="http://schemas.microsoft.com/office/powerpoint/2010/main" val="3355640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URR et albuminémie</a:t>
            </a:r>
            <a:endParaRPr lang="fr-FR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156965" y="6543439"/>
            <a:ext cx="398704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smtClean="0">
                <a:latin typeface="Arial" charset="0"/>
              </a:rPr>
              <a:t>Owen et coll. </a:t>
            </a:r>
            <a:r>
              <a:rPr lang="en-US" sz="1400" b="1" i="1" dirty="0">
                <a:latin typeface="Arial" charset="0"/>
              </a:rPr>
              <a:t>N </a:t>
            </a:r>
            <a:r>
              <a:rPr lang="en-US" sz="1400" b="1" i="1" dirty="0" err="1">
                <a:latin typeface="Arial" charset="0"/>
              </a:rPr>
              <a:t>Engl</a:t>
            </a:r>
            <a:r>
              <a:rPr lang="en-US" sz="1400" b="1" i="1" dirty="0">
                <a:latin typeface="Arial" charset="0"/>
              </a:rPr>
              <a:t> J Med. </a:t>
            </a:r>
            <a:r>
              <a:rPr lang="en-US" sz="1400" b="1" i="1" dirty="0" smtClean="0">
                <a:latin typeface="Arial" charset="0"/>
              </a:rPr>
              <a:t>1993;329:1001-6 </a:t>
            </a:r>
            <a:endParaRPr lang="en-GB" sz="1400" b="1" i="1" dirty="0">
              <a:latin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563" y="1179021"/>
            <a:ext cx="5746481" cy="53236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1869588"/>
            <a:ext cx="275188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13 473 pts</a:t>
            </a:r>
          </a:p>
          <a:p>
            <a:r>
              <a:rPr lang="fr-FR" b="1" dirty="0" smtClean="0">
                <a:latin typeface="Arial"/>
                <a:cs typeface="Arial"/>
              </a:rPr>
              <a:t>01/10/1990 à 31/03/1991</a:t>
            </a:r>
            <a:endParaRPr lang="fr-FR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72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dirty="0">
                <a:latin typeface="Arial" charset="0"/>
              </a:rPr>
              <a:t>Dose dialyse, single-pool </a:t>
            </a:r>
            <a:r>
              <a:rPr lang="fr-FR" sz="3200" dirty="0" err="1">
                <a:latin typeface="Arial" charset="0"/>
              </a:rPr>
              <a:t>Kt</a:t>
            </a:r>
            <a:r>
              <a:rPr lang="fr-FR" sz="3200" dirty="0">
                <a:latin typeface="Arial" charset="0"/>
              </a:rPr>
              <a:t>/V, EBPG #2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1151467" y="1828800"/>
            <a:ext cx="3857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800" b="0"/>
              <a:t>Equation logarithmique </a:t>
            </a:r>
          </a:p>
        </p:txBody>
      </p:sp>
      <p:sp>
        <p:nvSpPr>
          <p:cNvPr id="79879" name="Oval 6"/>
          <p:cNvSpPr>
            <a:spLocks noChangeArrowheads="1"/>
          </p:cNvSpPr>
          <p:nvPr/>
        </p:nvSpPr>
        <p:spPr bwMode="auto">
          <a:xfrm>
            <a:off x="3522134" y="2514600"/>
            <a:ext cx="6096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1219200" y="3886200"/>
            <a:ext cx="3717359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800" b="0"/>
              <a:t>Equilibrée Ct à 30 min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/>
          </p:nvPr>
        </p:nvGraphicFramePr>
        <p:xfrm>
          <a:off x="747648" y="2487487"/>
          <a:ext cx="7268699" cy="994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Document" r:id="rId5" imgW="5753100" imgH="787400" progId="Word.Document.12">
                  <p:embed/>
                </p:oleObj>
              </mc:Choice>
              <mc:Fallback>
                <p:oleObj name="Document" r:id="rId5" imgW="5753100" imgH="78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648" y="2487487"/>
                        <a:ext cx="7268699" cy="994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120674" y="4791074"/>
          <a:ext cx="7681001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Document" r:id="rId8" imgW="5753100" imgH="596900" progId="Word.Document.12">
                  <p:embed/>
                </p:oleObj>
              </mc:Choice>
              <mc:Fallback>
                <p:oleObj name="Document" r:id="rId8" imgW="5753100" imgH="59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0674" y="4791074"/>
                        <a:ext cx="7681001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435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3" y="304800"/>
            <a:ext cx="8669867" cy="1447800"/>
          </a:xfrm>
        </p:spPr>
        <p:txBody>
          <a:bodyPr/>
          <a:lstStyle/>
          <a:p>
            <a:pPr eaLnBrk="1" hangingPunct="1"/>
            <a:r>
              <a:rPr lang="fr-FR" sz="3200" dirty="0">
                <a:latin typeface="Arial" charset="0"/>
              </a:rPr>
              <a:t>Dose dialyse, équilibrée </a:t>
            </a:r>
            <a:r>
              <a:rPr lang="fr-FR" sz="3200" dirty="0" err="1">
                <a:latin typeface="Arial" charset="0"/>
              </a:rPr>
              <a:t>Kt</a:t>
            </a:r>
            <a:r>
              <a:rPr lang="fr-FR" sz="3200" dirty="0">
                <a:latin typeface="Arial" charset="0"/>
              </a:rPr>
              <a:t>/V</a:t>
            </a:r>
            <a:r>
              <a:rPr lang="fr-FR" sz="3200" dirty="0" smtClean="0">
                <a:latin typeface="Arial" charset="0"/>
              </a:rPr>
              <a:t>, EBPG </a:t>
            </a:r>
            <a:r>
              <a:rPr lang="fr-FR" sz="3200" dirty="0">
                <a:latin typeface="Arial" charset="0"/>
              </a:rPr>
              <a:t>#2</a:t>
            </a:r>
          </a:p>
        </p:txBody>
      </p:sp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6347178" y="6083317"/>
            <a:ext cx="14932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200" b="0"/>
              <a:t>Formule Daugirdas</a:t>
            </a:r>
          </a:p>
        </p:txBody>
      </p:sp>
      <p:grpSp>
        <p:nvGrpSpPr>
          <p:cNvPr id="2" name="Groupe 7"/>
          <p:cNvGrpSpPr>
            <a:grpSpLocks/>
          </p:cNvGrpSpPr>
          <p:nvPr/>
        </p:nvGrpSpPr>
        <p:grpSpPr bwMode="auto">
          <a:xfrm>
            <a:off x="914400" y="2820534"/>
            <a:ext cx="7664054" cy="2480733"/>
            <a:chOff x="1524000" y="2971800"/>
            <a:chExt cx="7239000" cy="2082800"/>
          </a:xfrm>
        </p:grpSpPr>
        <p:pic>
          <p:nvPicPr>
            <p:cNvPr id="819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971800"/>
              <a:ext cx="5562600" cy="14049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343400"/>
              <a:ext cx="7239000" cy="71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27" name="Line 8"/>
            <p:cNvSpPr>
              <a:spLocks noChangeShapeType="1"/>
            </p:cNvSpPr>
            <p:nvPr/>
          </p:nvSpPr>
          <p:spPr bwMode="auto">
            <a:xfrm>
              <a:off x="2895600" y="3886200"/>
              <a:ext cx="2514600" cy="0"/>
            </a:xfrm>
            <a:prstGeom prst="line">
              <a:avLst/>
            </a:prstGeom>
            <a:noFill/>
            <a:ln w="28575">
              <a:solidFill>
                <a:srgbClr val="FF0A1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928" name="Line 9"/>
            <p:cNvSpPr>
              <a:spLocks noChangeShapeType="1"/>
            </p:cNvSpPr>
            <p:nvPr/>
          </p:nvSpPr>
          <p:spPr bwMode="auto">
            <a:xfrm>
              <a:off x="3276600" y="4699000"/>
              <a:ext cx="2514600" cy="0"/>
            </a:xfrm>
            <a:prstGeom prst="line">
              <a:avLst/>
            </a:prstGeom>
            <a:noFill/>
            <a:ln w="28575">
              <a:solidFill>
                <a:srgbClr val="0A07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467" y="228600"/>
            <a:ext cx="8873067" cy="1143000"/>
          </a:xfrm>
        </p:spPr>
        <p:txBody>
          <a:bodyPr/>
          <a:lstStyle/>
          <a:p>
            <a:r>
              <a:rPr lang="en-US" sz="4000"/>
              <a:t>Percent of Patients with eKt/V &lt;1.05 (spKt/V &lt; 1.20), Below K/DOQI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388938" y="1889125"/>
          <a:ext cx="8374062" cy="363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51972" name="Text Box 4"/>
          <p:cNvSpPr txBox="1">
            <a:spLocks noChangeArrowheads="1"/>
          </p:cNvSpPr>
          <p:nvPr/>
        </p:nvSpPr>
        <p:spPr bwMode="auto">
          <a:xfrm>
            <a:off x="135469" y="1371605"/>
            <a:ext cx="1693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</a:rPr>
              <a:t>Patients (%)</a:t>
            </a:r>
          </a:p>
        </p:txBody>
      </p:sp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1219200" y="6172205"/>
            <a:ext cx="758613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b="1">
                <a:solidFill>
                  <a:srgbClr val="FFFFFF"/>
                </a:solidFill>
              </a:rPr>
              <a:t>DOPPS I (1996-2000) &amp; II (2002-04) data, n</a:t>
            </a:r>
            <a:r>
              <a:rPr lang="en-US" sz="1400" b="1" baseline="-25000">
                <a:solidFill>
                  <a:srgbClr val="FFFFFF"/>
                </a:solidFill>
              </a:rPr>
              <a:t>DOPPS I</a:t>
            </a:r>
            <a:r>
              <a:rPr lang="en-US" sz="1400" b="1">
                <a:solidFill>
                  <a:srgbClr val="FFFFFF"/>
                </a:solidFill>
              </a:rPr>
              <a:t> = 6,656, n</a:t>
            </a:r>
            <a:r>
              <a:rPr lang="en-US" sz="1400" b="1" baseline="-25000">
                <a:solidFill>
                  <a:srgbClr val="FFFFFF"/>
                </a:solidFill>
              </a:rPr>
              <a:t>DOPPS II</a:t>
            </a:r>
            <a:r>
              <a:rPr lang="en-US" sz="1400" b="1">
                <a:solidFill>
                  <a:srgbClr val="FFFFFF"/>
                </a:solidFill>
              </a:rPr>
              <a:t> = 5,441</a:t>
            </a:r>
          </a:p>
          <a:p>
            <a:pPr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b="1">
                <a:solidFill>
                  <a:srgbClr val="FFFFFF"/>
                </a:solidFill>
              </a:rPr>
              <a:t>Among prevalent cross section of patients on HD &gt; 1 year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3928534" y="5791205"/>
            <a:ext cx="1693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</a:rPr>
              <a:t>Country</a:t>
            </a:r>
          </a:p>
        </p:txBody>
      </p:sp>
    </p:spTree>
    <p:extLst>
      <p:ext uri="{BB962C8B-B14F-4D97-AF65-F5344CB8AC3E}">
        <p14:creationId xmlns:p14="http://schemas.microsoft.com/office/powerpoint/2010/main" val="817484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3" y="304800"/>
            <a:ext cx="8466667" cy="1143000"/>
          </a:xfrm>
        </p:spPr>
        <p:txBody>
          <a:bodyPr/>
          <a:lstStyle/>
          <a:p>
            <a:r>
              <a:rPr lang="en-US" sz="4300"/>
              <a:t>Patient and Dose Characteristics (A)</a:t>
            </a:r>
            <a:endParaRPr lang="en-US"/>
          </a:p>
        </p:txBody>
      </p:sp>
      <p:sp>
        <p:nvSpPr>
          <p:cNvPr id="836611" name="Text Box 3"/>
          <p:cNvSpPr txBox="1">
            <a:spLocks noChangeArrowheads="1"/>
          </p:cNvSpPr>
          <p:nvPr/>
        </p:nvSpPr>
        <p:spPr bwMode="auto">
          <a:xfrm>
            <a:off x="8128000" y="6324600"/>
            <a:ext cx="67733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</a:rPr>
              <a:t>CC 1</a:t>
            </a:r>
            <a:endParaRPr lang="en-US" b="1">
              <a:solidFill>
                <a:srgbClr val="FFFFFF"/>
              </a:solidFill>
            </a:endParaRPr>
          </a:p>
        </p:txBody>
      </p:sp>
      <p:graphicFrame>
        <p:nvGraphicFramePr>
          <p:cNvPr id="836612" name="Object 4"/>
          <p:cNvGraphicFramePr>
            <a:graphicFrameLocks noGrp="1" noChangeAspect="1"/>
          </p:cNvGraphicFramePr>
          <p:nvPr>
            <p:ph type="tbl" idx="1"/>
            <p:extLst/>
          </p:nvPr>
        </p:nvGraphicFramePr>
        <p:xfrm>
          <a:off x="779466" y="1774827"/>
          <a:ext cx="7653337" cy="432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Document" r:id="rId5" imgW="8509000" imgH="4813300" progId="Word.Document.8">
                  <p:embed/>
                </p:oleObj>
              </mc:Choice>
              <mc:Fallback>
                <p:oleObj name="Document" r:id="rId5" imgW="8509000" imgH="4813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invGray">
                      <a:xfrm>
                        <a:off x="779466" y="1774827"/>
                        <a:ext cx="7653337" cy="432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0211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933" y="304800"/>
            <a:ext cx="8669867" cy="1143000"/>
          </a:xfrm>
        </p:spPr>
        <p:txBody>
          <a:bodyPr/>
          <a:lstStyle/>
          <a:p>
            <a:r>
              <a:rPr lang="en-US" sz="4300"/>
              <a:t>Patient and Dose Characteristics (B)</a:t>
            </a:r>
            <a:endParaRPr lang="en-US"/>
          </a:p>
        </p:txBody>
      </p:sp>
      <p:graphicFrame>
        <p:nvGraphicFramePr>
          <p:cNvPr id="838659" name="Object 3"/>
          <p:cNvGraphicFramePr>
            <a:graphicFrameLocks noGrp="1" noChangeAspect="1"/>
          </p:cNvGraphicFramePr>
          <p:nvPr>
            <p:ph type="tbl" idx="1"/>
            <p:extLst/>
          </p:nvPr>
        </p:nvGraphicFramePr>
        <p:xfrm>
          <a:off x="508000" y="1895475"/>
          <a:ext cx="7856538" cy="394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Document" r:id="rId5" imgW="8509000" imgH="4267200" progId="Word.Document.8">
                  <p:embed/>
                </p:oleObj>
              </mc:Choice>
              <mc:Fallback>
                <p:oleObj name="Document" r:id="rId5" imgW="8509000" imgH="4267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invGray">
                      <a:xfrm>
                        <a:off x="508000" y="1895475"/>
                        <a:ext cx="7856538" cy="394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8660" name="Text Box 4"/>
          <p:cNvSpPr txBox="1">
            <a:spLocks noChangeArrowheads="1"/>
          </p:cNvSpPr>
          <p:nvPr/>
        </p:nvSpPr>
        <p:spPr bwMode="auto">
          <a:xfrm>
            <a:off x="8060270" y="6324600"/>
            <a:ext cx="67733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</a:rPr>
              <a:t>CC 1</a:t>
            </a:r>
          </a:p>
        </p:txBody>
      </p:sp>
      <p:sp>
        <p:nvSpPr>
          <p:cNvPr id="2" name="Rectangle à coins arrondis 1"/>
          <p:cNvSpPr/>
          <p:nvPr/>
        </p:nvSpPr>
        <p:spPr bwMode="auto">
          <a:xfrm>
            <a:off x="508000" y="4038997"/>
            <a:ext cx="8026781" cy="5720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526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467" y="228600"/>
            <a:ext cx="8873067" cy="1143000"/>
          </a:xfrm>
        </p:spPr>
        <p:txBody>
          <a:bodyPr/>
          <a:lstStyle/>
          <a:p>
            <a:r>
              <a:rPr lang="en-US" sz="4000" dirty="0"/>
              <a:t>Percent of Patients with </a:t>
            </a:r>
            <a:r>
              <a:rPr lang="en-US" sz="4000" dirty="0" err="1"/>
              <a:t>eKt</a:t>
            </a:r>
            <a:r>
              <a:rPr lang="en-US" sz="4000" dirty="0"/>
              <a:t>/V &lt;1.05 (</a:t>
            </a:r>
            <a:r>
              <a:rPr lang="en-US" sz="4000" dirty="0" err="1"/>
              <a:t>spKt</a:t>
            </a:r>
            <a:r>
              <a:rPr lang="en-US" sz="4000" dirty="0"/>
              <a:t>/V &lt; 1.20), Below K/DOQI</a:t>
            </a:r>
          </a:p>
        </p:txBody>
      </p:sp>
      <p:graphicFrame>
        <p:nvGraphicFramePr>
          <p:cNvPr id="851971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338138" y="1838325"/>
          <a:ext cx="8475662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Graphique" r:id="rId3" imgW="8750300" imgH="3860800" progId="MSGraph.Chart.8">
                  <p:embed followColorScheme="full"/>
                </p:oleObj>
              </mc:Choice>
              <mc:Fallback>
                <p:oleObj name="Graphique" r:id="rId3" imgW="8750300" imgH="3860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1838325"/>
                        <a:ext cx="8475662" cy="374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1972" name="Text Box 4"/>
          <p:cNvSpPr txBox="1">
            <a:spLocks noChangeArrowheads="1"/>
          </p:cNvSpPr>
          <p:nvPr/>
        </p:nvSpPr>
        <p:spPr bwMode="auto">
          <a:xfrm>
            <a:off x="135470" y="1371617"/>
            <a:ext cx="1693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</a:rPr>
              <a:t>Patients (%)</a:t>
            </a:r>
          </a:p>
        </p:txBody>
      </p:sp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1219200" y="6172217"/>
            <a:ext cx="758613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b="1" smtClean="0">
                <a:solidFill>
                  <a:srgbClr val="FFFFFF"/>
                </a:solidFill>
              </a:rPr>
              <a:t>DOPPS I (1996-2000) &amp; II (2002-04) data, n</a:t>
            </a:r>
            <a:r>
              <a:rPr lang="en-US" sz="1400" b="1" baseline="-25000" smtClean="0">
                <a:solidFill>
                  <a:srgbClr val="FFFFFF"/>
                </a:solidFill>
              </a:rPr>
              <a:t>DOPPS I</a:t>
            </a:r>
            <a:r>
              <a:rPr lang="en-US" sz="1400" b="1" smtClean="0">
                <a:solidFill>
                  <a:srgbClr val="FFFFFF"/>
                </a:solidFill>
              </a:rPr>
              <a:t> = 6,656, n</a:t>
            </a:r>
            <a:r>
              <a:rPr lang="en-US" sz="1400" b="1" baseline="-25000" smtClean="0">
                <a:solidFill>
                  <a:srgbClr val="FFFFFF"/>
                </a:solidFill>
              </a:rPr>
              <a:t>DOPPS II</a:t>
            </a:r>
            <a:r>
              <a:rPr lang="en-US" sz="1400" b="1" smtClean="0">
                <a:solidFill>
                  <a:srgbClr val="FFFFFF"/>
                </a:solidFill>
              </a:rPr>
              <a:t> = 5,441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b="1" smtClean="0">
                <a:solidFill>
                  <a:srgbClr val="FFFFFF"/>
                </a:solidFill>
              </a:rPr>
              <a:t>Among prevalent cross section of patients on HD &gt; 1 year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3928534" y="5791217"/>
            <a:ext cx="16933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</a:rPr>
              <a:t>Country</a:t>
            </a:r>
          </a:p>
        </p:txBody>
      </p:sp>
    </p:spTree>
    <p:extLst>
      <p:ext uri="{BB962C8B-B14F-4D97-AF65-F5344CB8AC3E}">
        <p14:creationId xmlns:p14="http://schemas.microsoft.com/office/powerpoint/2010/main" val="1040098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467" y="228600"/>
            <a:ext cx="8873067" cy="914400"/>
          </a:xfrm>
        </p:spPr>
        <p:txBody>
          <a:bodyPr/>
          <a:lstStyle/>
          <a:p>
            <a:r>
              <a:rPr lang="en-US" sz="3200"/>
              <a:t>Relative Risk of Mortality by Gender and Dialysis Dose, by quartiles of eKt/V Dose &gt;1.05</a:t>
            </a:r>
          </a:p>
        </p:txBody>
      </p:sp>
      <p:sp>
        <p:nvSpPr>
          <p:cNvPr id="852995" name="Text Box 3"/>
          <p:cNvSpPr txBox="1">
            <a:spLocks noChangeArrowheads="1"/>
          </p:cNvSpPr>
          <p:nvPr/>
        </p:nvSpPr>
        <p:spPr bwMode="auto">
          <a:xfrm>
            <a:off x="3657600" y="6553200"/>
            <a:ext cx="51477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Port FK et al. </a:t>
            </a:r>
            <a:r>
              <a:rPr lang="en-US" sz="1400" b="1" i="1">
                <a:solidFill>
                  <a:srgbClr val="FFFFFF"/>
                </a:solidFill>
              </a:rPr>
              <a:t>AJKD</a:t>
            </a:r>
            <a:r>
              <a:rPr lang="en-US" sz="1400" b="1">
                <a:solidFill>
                  <a:srgbClr val="FFFFFF"/>
                </a:solidFill>
              </a:rPr>
              <a:t> 43(6):1014-1023, 2004</a:t>
            </a:r>
          </a:p>
        </p:txBody>
      </p:sp>
      <p:grpSp>
        <p:nvGrpSpPr>
          <p:cNvPr id="852996" name="Group 4"/>
          <p:cNvGrpSpPr>
            <a:grpSpLocks/>
          </p:cNvGrpSpPr>
          <p:nvPr/>
        </p:nvGrpSpPr>
        <p:grpSpPr bwMode="auto">
          <a:xfrm>
            <a:off x="59267" y="1120775"/>
            <a:ext cx="8813800" cy="5060950"/>
            <a:chOff x="42" y="706"/>
            <a:chExt cx="6246" cy="3188"/>
          </a:xfrm>
        </p:grpSpPr>
        <p:sp>
          <p:nvSpPr>
            <p:cNvPr id="852997" name="Text Box 5"/>
            <p:cNvSpPr txBox="1">
              <a:spLocks noChangeArrowheads="1"/>
            </p:cNvSpPr>
            <p:nvPr/>
          </p:nvSpPr>
          <p:spPr bwMode="blackWhite">
            <a:xfrm>
              <a:off x="48" y="3051"/>
              <a:ext cx="6144" cy="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      eKt/V               1.1              1.2              1.3              1.4               1.5              1.6             1.7</a:t>
              </a:r>
            </a:p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       URR</a:t>
              </a:r>
              <a:r>
                <a:rPr lang="en-US" sz="1600" b="1">
                  <a:solidFill>
                    <a:srgbClr val="FFFFFF"/>
                  </a:solidFill>
                </a:rPr>
                <a:t> (approx)</a:t>
              </a:r>
              <a:r>
                <a:rPr lang="en-US" b="1">
                  <a:solidFill>
                    <a:srgbClr val="FFFFFF"/>
                  </a:solidFill>
                </a:rPr>
                <a:t>  64               67               70               73                76               79               82 </a:t>
              </a:r>
            </a:p>
          </p:txBody>
        </p:sp>
        <p:sp>
          <p:nvSpPr>
            <p:cNvPr id="852998" name="Text Box 6"/>
            <p:cNvSpPr txBox="1">
              <a:spLocks noChangeArrowheads="1"/>
            </p:cNvSpPr>
            <p:nvPr/>
          </p:nvSpPr>
          <p:spPr bwMode="blackWhite">
            <a:xfrm>
              <a:off x="1632" y="3531"/>
              <a:ext cx="32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</a:rPr>
                <a:t>Quartiles of Dialysis Dose (eKt/V &gt; 1.05)</a:t>
              </a:r>
            </a:p>
          </p:txBody>
        </p:sp>
        <p:sp>
          <p:nvSpPr>
            <p:cNvPr id="852999" name="Text Box 7"/>
            <p:cNvSpPr txBox="1">
              <a:spLocks noChangeArrowheads="1"/>
            </p:cNvSpPr>
            <p:nvPr/>
          </p:nvSpPr>
          <p:spPr bwMode="blackWhite">
            <a:xfrm>
              <a:off x="720" y="912"/>
              <a:ext cx="20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RR Mortality (Log Scale)</a:t>
              </a:r>
            </a:p>
          </p:txBody>
        </p:sp>
        <p:grpSp>
          <p:nvGrpSpPr>
            <p:cNvPr id="853000" name="Group 8"/>
            <p:cNvGrpSpPr>
              <a:grpSpLocks/>
            </p:cNvGrpSpPr>
            <p:nvPr/>
          </p:nvGrpSpPr>
          <p:grpSpPr bwMode="auto">
            <a:xfrm>
              <a:off x="324" y="890"/>
              <a:ext cx="449" cy="2163"/>
              <a:chOff x="516" y="815"/>
              <a:chExt cx="449" cy="2163"/>
            </a:xfrm>
          </p:grpSpPr>
          <p:sp>
            <p:nvSpPr>
              <p:cNvPr id="853001" name="Text Box 9"/>
              <p:cNvSpPr txBox="1">
                <a:spLocks noChangeArrowheads="1"/>
              </p:cNvSpPr>
              <p:nvPr/>
            </p:nvSpPr>
            <p:spPr bwMode="blackWhite">
              <a:xfrm>
                <a:off x="516" y="2745"/>
                <a:ext cx="44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0.67</a:t>
                </a:r>
              </a:p>
            </p:txBody>
          </p:sp>
          <p:sp>
            <p:nvSpPr>
              <p:cNvPr id="853002" name="Text Box 10"/>
              <p:cNvSpPr txBox="1">
                <a:spLocks noChangeArrowheads="1"/>
              </p:cNvSpPr>
              <p:nvPr/>
            </p:nvSpPr>
            <p:spPr bwMode="blackWhite">
              <a:xfrm>
                <a:off x="516" y="2352"/>
                <a:ext cx="44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0.74</a:t>
                </a:r>
              </a:p>
            </p:txBody>
          </p:sp>
          <p:sp>
            <p:nvSpPr>
              <p:cNvPr id="853003" name="Text Box 11"/>
              <p:cNvSpPr txBox="1">
                <a:spLocks noChangeArrowheads="1"/>
              </p:cNvSpPr>
              <p:nvPr/>
            </p:nvSpPr>
            <p:spPr bwMode="blackWhite">
              <a:xfrm>
                <a:off x="516" y="1977"/>
                <a:ext cx="44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0.82</a:t>
                </a:r>
              </a:p>
            </p:txBody>
          </p:sp>
          <p:sp>
            <p:nvSpPr>
              <p:cNvPr id="853004" name="Text Box 12"/>
              <p:cNvSpPr txBox="1">
                <a:spLocks noChangeArrowheads="1"/>
              </p:cNvSpPr>
              <p:nvPr/>
            </p:nvSpPr>
            <p:spPr bwMode="blackWhite">
              <a:xfrm>
                <a:off x="516" y="1584"/>
                <a:ext cx="44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0.90</a:t>
                </a:r>
              </a:p>
            </p:txBody>
          </p:sp>
          <p:sp>
            <p:nvSpPr>
              <p:cNvPr id="853005" name="Text Box 13"/>
              <p:cNvSpPr txBox="1">
                <a:spLocks noChangeArrowheads="1"/>
              </p:cNvSpPr>
              <p:nvPr/>
            </p:nvSpPr>
            <p:spPr bwMode="blackWhite">
              <a:xfrm>
                <a:off x="516" y="1209"/>
                <a:ext cx="44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1.00</a:t>
                </a:r>
              </a:p>
            </p:txBody>
          </p:sp>
          <p:sp>
            <p:nvSpPr>
              <p:cNvPr id="853006" name="Text Box 14"/>
              <p:cNvSpPr txBox="1">
                <a:spLocks noChangeArrowheads="1"/>
              </p:cNvSpPr>
              <p:nvPr/>
            </p:nvSpPr>
            <p:spPr bwMode="blackWhite">
              <a:xfrm>
                <a:off x="516" y="815"/>
                <a:ext cx="4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1.11</a:t>
                </a:r>
              </a:p>
            </p:txBody>
          </p:sp>
        </p:grpSp>
        <p:sp>
          <p:nvSpPr>
            <p:cNvPr id="853007" name="Line 15"/>
            <p:cNvSpPr>
              <a:spLocks noChangeShapeType="1"/>
            </p:cNvSpPr>
            <p:nvPr/>
          </p:nvSpPr>
          <p:spPr bwMode="blackWhite">
            <a:xfrm>
              <a:off x="1134" y="1152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graphicFrame>
          <p:nvGraphicFramePr>
            <p:cNvPr id="853008" name="Object 16"/>
            <p:cNvGraphicFramePr>
              <a:graphicFrameLocks noChangeAspect="1"/>
            </p:cNvGraphicFramePr>
            <p:nvPr/>
          </p:nvGraphicFramePr>
          <p:xfrm>
            <a:off x="42" y="706"/>
            <a:ext cx="6246" cy="2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08" name="Graphique" r:id="rId5" imgW="4096131" imgH="1467104" progId="Excel.Chart.8">
                    <p:embed followColorScheme="full"/>
                  </p:oleObj>
                </mc:Choice>
                <mc:Fallback>
                  <p:oleObj name="Graphique" r:id="rId5" imgW="4096131" imgH="1467104" progId="Excel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blackWhite">
                        <a:xfrm>
                          <a:off x="42" y="706"/>
                          <a:ext cx="6246" cy="22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853009" name="Text Box 17"/>
            <p:cNvSpPr txBox="1">
              <a:spLocks noChangeArrowheads="1"/>
            </p:cNvSpPr>
            <p:nvPr/>
          </p:nvSpPr>
          <p:spPr bwMode="blackWhite">
            <a:xfrm>
              <a:off x="5476" y="1786"/>
              <a:ext cx="668" cy="46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</a:rPr>
                <a:t>Standard Error bars</a:t>
              </a:r>
            </a:p>
          </p:txBody>
        </p:sp>
        <p:sp>
          <p:nvSpPr>
            <p:cNvPr id="853010" name="AutoShape 18"/>
            <p:cNvSpPr>
              <a:spLocks/>
            </p:cNvSpPr>
            <p:nvPr/>
          </p:nvSpPr>
          <p:spPr bwMode="blackWhite">
            <a:xfrm>
              <a:off x="5280" y="1833"/>
              <a:ext cx="368" cy="271"/>
            </a:xfrm>
            <a:prstGeom prst="rightBrace">
              <a:avLst>
                <a:gd name="adj1" fmla="val 38889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8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 useBgFill="1">
          <p:nvSpPr>
            <p:cNvPr id="853011" name="Text Box 19"/>
            <p:cNvSpPr txBox="1">
              <a:spLocks noChangeArrowheads="1"/>
            </p:cNvSpPr>
            <p:nvPr/>
          </p:nvSpPr>
          <p:spPr bwMode="blackWhite">
            <a:xfrm rot="16200000">
              <a:off x="404" y="1541"/>
              <a:ext cx="1109" cy="371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 i="1">
                  <a:solidFill>
                    <a:srgbClr val="FFFFFF"/>
                  </a:solidFill>
                </a:rPr>
                <a:t>excluded patients with eKt/V &lt; 1.05</a:t>
              </a:r>
            </a:p>
          </p:txBody>
        </p:sp>
        <p:sp useBgFill="1">
          <p:nvSpPr>
            <p:cNvPr id="853012" name="Rectangle 20"/>
            <p:cNvSpPr>
              <a:spLocks noChangeArrowheads="1"/>
            </p:cNvSpPr>
            <p:nvPr/>
          </p:nvSpPr>
          <p:spPr bwMode="white">
            <a:xfrm>
              <a:off x="1512" y="1172"/>
              <a:ext cx="144" cy="233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 useBgFill="1">
          <p:nvSpPr>
            <p:cNvPr id="853013" name="Rectangle 21"/>
            <p:cNvSpPr>
              <a:spLocks noChangeArrowheads="1"/>
            </p:cNvSpPr>
            <p:nvPr/>
          </p:nvSpPr>
          <p:spPr bwMode="white">
            <a:xfrm>
              <a:off x="1464" y="1560"/>
              <a:ext cx="144" cy="233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53014" name="Rectangle 22"/>
            <p:cNvSpPr>
              <a:spLocks noChangeArrowheads="1"/>
            </p:cNvSpPr>
            <p:nvPr/>
          </p:nvSpPr>
          <p:spPr bwMode="blackWhite">
            <a:xfrm>
              <a:off x="1956" y="1152"/>
              <a:ext cx="404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rgbClr val="FFFF00"/>
                  </a:solidFill>
                </a:rPr>
                <a:t>HEMO Study:</a:t>
              </a:r>
              <a:br>
                <a:rPr lang="en-US" sz="1200" b="1">
                  <a:solidFill>
                    <a:srgbClr val="FFFF00"/>
                  </a:solidFill>
                </a:rPr>
              </a:br>
              <a:r>
                <a:rPr lang="en-US" sz="1200" b="1">
                  <a:solidFill>
                    <a:srgbClr val="FFFF00"/>
                  </a:solidFill>
                </a:rPr>
                <a:t>      Standard Dose (eKt/V=1.16)                                                    High Dose (eKt/V=1.53)</a:t>
              </a:r>
            </a:p>
          </p:txBody>
        </p:sp>
        <p:sp>
          <p:nvSpPr>
            <p:cNvPr id="853015" name="Line 23"/>
            <p:cNvSpPr>
              <a:spLocks noChangeShapeType="1"/>
            </p:cNvSpPr>
            <p:nvPr/>
          </p:nvSpPr>
          <p:spPr bwMode="blackWhite">
            <a:xfrm flipH="1">
              <a:off x="1968" y="1344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53016" name="Line 24"/>
            <p:cNvSpPr>
              <a:spLocks noChangeShapeType="1"/>
            </p:cNvSpPr>
            <p:nvPr/>
          </p:nvSpPr>
          <p:spPr bwMode="blackWhite">
            <a:xfrm>
              <a:off x="1968" y="1344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53017" name="Line 25"/>
            <p:cNvSpPr>
              <a:spLocks noChangeShapeType="1"/>
            </p:cNvSpPr>
            <p:nvPr/>
          </p:nvSpPr>
          <p:spPr bwMode="blackWhite">
            <a:xfrm flipH="1">
              <a:off x="4608" y="1344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53018" name="Line 26"/>
            <p:cNvSpPr>
              <a:spLocks noChangeShapeType="1"/>
            </p:cNvSpPr>
            <p:nvPr/>
          </p:nvSpPr>
          <p:spPr bwMode="blackWhite">
            <a:xfrm>
              <a:off x="4608" y="1344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53019" name="Text Box 27"/>
            <p:cNvSpPr txBox="1">
              <a:spLocks noChangeArrowheads="1"/>
            </p:cNvSpPr>
            <p:nvPr/>
          </p:nvSpPr>
          <p:spPr bwMode="blackWhite">
            <a:xfrm>
              <a:off x="1368" y="1158"/>
              <a:ext cx="408" cy="1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8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en-US" sz="1600" b="1">
                  <a:solidFill>
                    <a:srgbClr val="FFFFFF"/>
                  </a:solidFill>
                </a:rPr>
                <a:t>Ref.</a:t>
              </a:r>
            </a:p>
          </p:txBody>
        </p:sp>
        <p:sp>
          <p:nvSpPr>
            <p:cNvPr id="853020" name="Line 28"/>
            <p:cNvSpPr>
              <a:spLocks noChangeShapeType="1"/>
            </p:cNvSpPr>
            <p:nvPr/>
          </p:nvSpPr>
          <p:spPr bwMode="blackWhite">
            <a:xfrm rot="4500000">
              <a:off x="1507" y="1366"/>
              <a:ext cx="114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853021" name="Text Box 29"/>
          <p:cNvSpPr txBox="1">
            <a:spLocks noChangeArrowheads="1"/>
          </p:cNvSpPr>
          <p:nvPr/>
        </p:nvSpPr>
        <p:spPr bwMode="auto">
          <a:xfrm>
            <a:off x="1151467" y="5943613"/>
            <a:ext cx="76538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</a:rPr>
              <a:t>DOPPS I data (1996-2000) Adjustments include age, race, cause of ESRD, weight, height, eKt/V&lt;1.05 at study start, 15 summary comorbid conditions, vascular access type at time of dose measurement, education, nursing home status, skipped or shortened treatments in the month prior to eKt/V measurement, and country, and accounting for facility clustering effects. (n=8,438)</a:t>
            </a:r>
          </a:p>
        </p:txBody>
      </p:sp>
    </p:spTree>
    <p:extLst>
      <p:ext uri="{BB962C8B-B14F-4D97-AF65-F5344CB8AC3E}">
        <p14:creationId xmlns:p14="http://schemas.microsoft.com/office/powerpoint/2010/main" val="1624473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Survie : influence de l'âge</a:t>
            </a:r>
            <a:endParaRPr lang="fr-FR" dirty="0"/>
          </a:p>
        </p:txBody>
      </p:sp>
      <p:sp>
        <p:nvSpPr>
          <p:cNvPr id="46202" name="Text Box 122"/>
          <p:cNvSpPr txBox="1">
            <a:spLocks noChangeArrowheads="1"/>
          </p:cNvSpPr>
          <p:nvPr/>
        </p:nvSpPr>
        <p:spPr bwMode="auto">
          <a:xfrm>
            <a:off x="334443" y="1316040"/>
            <a:ext cx="1895571" cy="280076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txBody>
          <a:bodyPr wrap="none">
            <a:spAutoFit/>
          </a:bodyPr>
          <a:lstStyle>
            <a:lvl1pPr marL="185738" indent="-185738" defTabSz="379413"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4675" defTabSz="379413"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379413"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379413"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379413"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806575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Quartiles</a:t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  <a:sym typeface="Symbol" charset="0"/>
              </a:rPr>
              <a:t>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 48	</a:t>
            </a:r>
            <a:r>
              <a:rPr lang="fr-FR" sz="1600" b="1" dirty="0" err="1">
                <a:solidFill>
                  <a:schemeClr val="tx2"/>
                </a:solidFill>
                <a:latin typeface="Arial"/>
                <a:cs typeface="Arial"/>
              </a:rPr>
              <a:t>yrs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/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48 - 63.5	</a:t>
            </a:r>
            <a:r>
              <a:rPr lang="fr-FR" sz="1600" b="1" dirty="0" err="1">
                <a:solidFill>
                  <a:schemeClr val="tx2"/>
                </a:solidFill>
                <a:latin typeface="Arial"/>
                <a:cs typeface="Arial"/>
              </a:rPr>
              <a:t>yrs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/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63,5 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- 72	</a:t>
            </a:r>
            <a:r>
              <a:rPr lang="fr-FR" sz="1600" b="1" dirty="0" err="1">
                <a:solidFill>
                  <a:schemeClr val="tx2"/>
                </a:solidFill>
                <a:latin typeface="Arial"/>
                <a:cs typeface="Arial"/>
              </a:rPr>
              <a:t>yrs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/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&gt; 72	</a:t>
            </a:r>
            <a:r>
              <a:rPr lang="fr-FR" sz="1600" b="1" dirty="0" err="1">
                <a:solidFill>
                  <a:schemeClr val="tx2"/>
                </a:solidFill>
                <a:latin typeface="Arial"/>
                <a:cs typeface="Arial"/>
              </a:rPr>
              <a:t>yrs</a:t>
            </a:r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p &lt;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0,00001</a:t>
            </a:r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RR / 5 </a:t>
            </a:r>
            <a:r>
              <a:rPr lang="fr-FR" sz="1600" b="1" dirty="0" err="1">
                <a:solidFill>
                  <a:schemeClr val="tx2"/>
                </a:solidFill>
                <a:latin typeface="Arial"/>
                <a:cs typeface="Arial"/>
              </a:rPr>
              <a:t>yr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 =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1,26</a:t>
            </a:r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95% CI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1,20 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-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1,32</a:t>
            </a:r>
            <a:endParaRPr lang="fr-FR" sz="1600" b="1" dirty="0">
              <a:solidFill>
                <a:schemeClr val="tx2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46494" name="Rectangle 414"/>
          <p:cNvSpPr>
            <a:spLocks noChangeArrowheads="1"/>
          </p:cNvSpPr>
          <p:nvPr/>
        </p:nvSpPr>
        <p:spPr bwMode="auto">
          <a:xfrm>
            <a:off x="2119489" y="1323977"/>
            <a:ext cx="6763456" cy="5259388"/>
          </a:xfrm>
          <a:prstGeom prst="rect">
            <a:avLst/>
          </a:prstGeom>
          <a:solidFill>
            <a:srgbClr val="FFFCF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495" name="Line 415"/>
          <p:cNvSpPr>
            <a:spLocks noChangeShapeType="1"/>
          </p:cNvSpPr>
          <p:nvPr/>
        </p:nvSpPr>
        <p:spPr bwMode="auto">
          <a:xfrm>
            <a:off x="7917749" y="5173665"/>
            <a:ext cx="242711" cy="1588"/>
          </a:xfrm>
          <a:prstGeom prst="line">
            <a:avLst/>
          </a:prstGeom>
          <a:noFill/>
          <a:ln w="2381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496" name="Rectangle 416"/>
          <p:cNvSpPr>
            <a:spLocks noChangeArrowheads="1"/>
          </p:cNvSpPr>
          <p:nvPr/>
        </p:nvSpPr>
        <p:spPr bwMode="auto">
          <a:xfrm>
            <a:off x="8266289" y="4886327"/>
            <a:ext cx="5815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1" dirty="0">
                <a:solidFill>
                  <a:srgbClr val="000000"/>
                </a:solidFill>
                <a:latin typeface="Arial"/>
                <a:cs typeface="Arial"/>
              </a:rPr>
              <a:t>Quart. 1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497" name="Line 417"/>
          <p:cNvSpPr>
            <a:spLocks noChangeShapeType="1"/>
          </p:cNvSpPr>
          <p:nvPr/>
        </p:nvSpPr>
        <p:spPr bwMode="auto">
          <a:xfrm>
            <a:off x="7917747" y="5426091"/>
            <a:ext cx="26811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498" name="Line 418"/>
          <p:cNvSpPr>
            <a:spLocks noChangeShapeType="1"/>
          </p:cNvSpPr>
          <p:nvPr/>
        </p:nvSpPr>
        <p:spPr bwMode="auto">
          <a:xfrm>
            <a:off x="7996768" y="5429252"/>
            <a:ext cx="32456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499" name="Line 419"/>
          <p:cNvSpPr>
            <a:spLocks noChangeShapeType="1"/>
          </p:cNvSpPr>
          <p:nvPr/>
        </p:nvSpPr>
        <p:spPr bwMode="auto">
          <a:xfrm>
            <a:off x="8081434" y="5429252"/>
            <a:ext cx="31044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00" name="Rectangle 420"/>
          <p:cNvSpPr>
            <a:spLocks noChangeArrowheads="1"/>
          </p:cNvSpPr>
          <p:nvPr/>
        </p:nvSpPr>
        <p:spPr bwMode="auto">
          <a:xfrm>
            <a:off x="8266289" y="5140327"/>
            <a:ext cx="5815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1" dirty="0">
                <a:solidFill>
                  <a:srgbClr val="000000"/>
                </a:solidFill>
                <a:latin typeface="Arial"/>
                <a:cs typeface="Arial"/>
              </a:rPr>
              <a:t>Quart. 2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501" name="Line 421"/>
          <p:cNvSpPr>
            <a:spLocks noChangeShapeType="1"/>
          </p:cNvSpPr>
          <p:nvPr/>
        </p:nvSpPr>
        <p:spPr bwMode="auto">
          <a:xfrm>
            <a:off x="7917749" y="5680077"/>
            <a:ext cx="242711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02" name="Rectangle 422"/>
          <p:cNvSpPr>
            <a:spLocks noChangeArrowheads="1"/>
          </p:cNvSpPr>
          <p:nvPr/>
        </p:nvSpPr>
        <p:spPr bwMode="auto">
          <a:xfrm>
            <a:off x="8266289" y="5394327"/>
            <a:ext cx="5815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1" dirty="0">
                <a:solidFill>
                  <a:srgbClr val="000000"/>
                </a:solidFill>
                <a:latin typeface="Arial"/>
                <a:cs typeface="Arial"/>
              </a:rPr>
              <a:t>Quart. 3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503" name="Line 423"/>
          <p:cNvSpPr>
            <a:spLocks noChangeShapeType="1"/>
          </p:cNvSpPr>
          <p:nvPr/>
        </p:nvSpPr>
        <p:spPr bwMode="auto">
          <a:xfrm flipV="1">
            <a:off x="7917745" y="5929329"/>
            <a:ext cx="5644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04" name="Line 424"/>
          <p:cNvSpPr>
            <a:spLocks noChangeShapeType="1"/>
          </p:cNvSpPr>
          <p:nvPr/>
        </p:nvSpPr>
        <p:spPr bwMode="auto">
          <a:xfrm>
            <a:off x="7965723" y="592931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05" name="Line 425"/>
          <p:cNvSpPr>
            <a:spLocks noChangeShapeType="1"/>
          </p:cNvSpPr>
          <p:nvPr/>
        </p:nvSpPr>
        <p:spPr bwMode="auto">
          <a:xfrm>
            <a:off x="8017934" y="592931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06" name="Line 426"/>
          <p:cNvSpPr>
            <a:spLocks noChangeShapeType="1"/>
          </p:cNvSpPr>
          <p:nvPr/>
        </p:nvSpPr>
        <p:spPr bwMode="auto">
          <a:xfrm>
            <a:off x="8071556" y="592931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07" name="Line 427"/>
          <p:cNvSpPr>
            <a:spLocks noChangeShapeType="1"/>
          </p:cNvSpPr>
          <p:nvPr/>
        </p:nvSpPr>
        <p:spPr bwMode="auto">
          <a:xfrm>
            <a:off x="8123769" y="592931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08" name="Rectangle 428"/>
          <p:cNvSpPr>
            <a:spLocks noChangeArrowheads="1"/>
          </p:cNvSpPr>
          <p:nvPr/>
        </p:nvSpPr>
        <p:spPr bwMode="auto">
          <a:xfrm>
            <a:off x="8266289" y="5648327"/>
            <a:ext cx="5815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1" dirty="0">
                <a:solidFill>
                  <a:srgbClr val="000000"/>
                </a:solidFill>
                <a:latin typeface="Arial"/>
                <a:cs typeface="Arial"/>
              </a:rPr>
              <a:t>Quart. 4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509" name="Rectangle 429"/>
          <p:cNvSpPr>
            <a:spLocks noChangeArrowheads="1"/>
          </p:cNvSpPr>
          <p:nvPr/>
        </p:nvSpPr>
        <p:spPr bwMode="auto">
          <a:xfrm>
            <a:off x="4570589" y="6211904"/>
            <a:ext cx="16767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Temps (jours)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510" name="Rectangle 430"/>
          <p:cNvSpPr>
            <a:spLocks noChangeArrowheads="1"/>
          </p:cNvSpPr>
          <p:nvPr/>
        </p:nvSpPr>
        <p:spPr bwMode="auto">
          <a:xfrm rot="16200000">
            <a:off x="1537736" y="3579926"/>
            <a:ext cx="1781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Survivants 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(%)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511" name="Rectangle 431"/>
          <p:cNvSpPr>
            <a:spLocks noChangeArrowheads="1"/>
          </p:cNvSpPr>
          <p:nvPr/>
        </p:nvSpPr>
        <p:spPr bwMode="auto">
          <a:xfrm>
            <a:off x="2967567" y="1577977"/>
            <a:ext cx="4708878" cy="4179888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2" name="Freeform 432"/>
          <p:cNvSpPr>
            <a:spLocks/>
          </p:cNvSpPr>
          <p:nvPr/>
        </p:nvSpPr>
        <p:spPr bwMode="auto">
          <a:xfrm>
            <a:off x="2968978" y="1573215"/>
            <a:ext cx="4559300" cy="501650"/>
          </a:xfrm>
          <a:custGeom>
            <a:avLst/>
            <a:gdLst>
              <a:gd name="T0" fmla="*/ 0 w 12927"/>
              <a:gd name="T1" fmla="*/ 0 h 1263"/>
              <a:gd name="T2" fmla="*/ 981 w 12927"/>
              <a:gd name="T3" fmla="*/ 0 h 1263"/>
              <a:gd name="T4" fmla="*/ 981 w 12927"/>
              <a:gd name="T5" fmla="*/ 56 h 1263"/>
              <a:gd name="T6" fmla="*/ 2184 w 12927"/>
              <a:gd name="T7" fmla="*/ 56 h 1263"/>
              <a:gd name="T8" fmla="*/ 2184 w 12927"/>
              <a:gd name="T9" fmla="*/ 115 h 1263"/>
              <a:gd name="T10" fmla="*/ 2927 w 12927"/>
              <a:gd name="T11" fmla="*/ 115 h 1263"/>
              <a:gd name="T12" fmla="*/ 2927 w 12927"/>
              <a:gd name="T13" fmla="*/ 174 h 1263"/>
              <a:gd name="T14" fmla="*/ 3165 w 12927"/>
              <a:gd name="T15" fmla="*/ 174 h 1263"/>
              <a:gd name="T16" fmla="*/ 3165 w 12927"/>
              <a:gd name="T17" fmla="*/ 234 h 1263"/>
              <a:gd name="T18" fmla="*/ 3462 w 12927"/>
              <a:gd name="T19" fmla="*/ 234 h 1263"/>
              <a:gd name="T20" fmla="*/ 3462 w 12927"/>
              <a:gd name="T21" fmla="*/ 294 h 1263"/>
              <a:gd name="T22" fmla="*/ 4116 w 12927"/>
              <a:gd name="T23" fmla="*/ 294 h 1263"/>
              <a:gd name="T24" fmla="*/ 4116 w 12927"/>
              <a:gd name="T25" fmla="*/ 354 h 1263"/>
              <a:gd name="T26" fmla="*/ 6017 w 12927"/>
              <a:gd name="T27" fmla="*/ 354 h 1263"/>
              <a:gd name="T28" fmla="*/ 6017 w 12927"/>
              <a:gd name="T29" fmla="*/ 418 h 1263"/>
              <a:gd name="T30" fmla="*/ 6166 w 12927"/>
              <a:gd name="T31" fmla="*/ 418 h 1263"/>
              <a:gd name="T32" fmla="*/ 6166 w 12927"/>
              <a:gd name="T33" fmla="*/ 483 h 1263"/>
              <a:gd name="T34" fmla="*/ 6641 w 12927"/>
              <a:gd name="T35" fmla="*/ 483 h 1263"/>
              <a:gd name="T36" fmla="*/ 6641 w 12927"/>
              <a:gd name="T37" fmla="*/ 549 h 1263"/>
              <a:gd name="T38" fmla="*/ 6657 w 12927"/>
              <a:gd name="T39" fmla="*/ 549 h 1263"/>
              <a:gd name="T40" fmla="*/ 6657 w 12927"/>
              <a:gd name="T41" fmla="*/ 614 h 1263"/>
              <a:gd name="T42" fmla="*/ 6968 w 12927"/>
              <a:gd name="T43" fmla="*/ 614 h 1263"/>
              <a:gd name="T44" fmla="*/ 6968 w 12927"/>
              <a:gd name="T45" fmla="*/ 681 h 1263"/>
              <a:gd name="T46" fmla="*/ 8885 w 12927"/>
              <a:gd name="T47" fmla="*/ 681 h 1263"/>
              <a:gd name="T48" fmla="*/ 8885 w 12927"/>
              <a:gd name="T49" fmla="*/ 751 h 1263"/>
              <a:gd name="T50" fmla="*/ 9866 w 12927"/>
              <a:gd name="T51" fmla="*/ 751 h 1263"/>
              <a:gd name="T52" fmla="*/ 9866 w 12927"/>
              <a:gd name="T53" fmla="*/ 822 h 1263"/>
              <a:gd name="T54" fmla="*/ 10712 w 12927"/>
              <a:gd name="T55" fmla="*/ 822 h 1263"/>
              <a:gd name="T56" fmla="*/ 10712 w 12927"/>
              <a:gd name="T57" fmla="*/ 895 h 1263"/>
              <a:gd name="T58" fmla="*/ 10757 w 12927"/>
              <a:gd name="T59" fmla="*/ 895 h 1263"/>
              <a:gd name="T60" fmla="*/ 10757 w 12927"/>
              <a:gd name="T61" fmla="*/ 967 h 1263"/>
              <a:gd name="T62" fmla="*/ 11218 w 12927"/>
              <a:gd name="T63" fmla="*/ 967 h 1263"/>
              <a:gd name="T64" fmla="*/ 11218 w 12927"/>
              <a:gd name="T65" fmla="*/ 1040 h 1263"/>
              <a:gd name="T66" fmla="*/ 11425 w 12927"/>
              <a:gd name="T67" fmla="*/ 1040 h 1263"/>
              <a:gd name="T68" fmla="*/ 11425 w 12927"/>
              <a:gd name="T69" fmla="*/ 1113 h 1263"/>
              <a:gd name="T70" fmla="*/ 12421 w 12927"/>
              <a:gd name="T71" fmla="*/ 1113 h 1263"/>
              <a:gd name="T72" fmla="*/ 12421 w 12927"/>
              <a:gd name="T73" fmla="*/ 1187 h 1263"/>
              <a:gd name="T74" fmla="*/ 12540 w 12927"/>
              <a:gd name="T75" fmla="*/ 1187 h 1263"/>
              <a:gd name="T76" fmla="*/ 12540 w 12927"/>
              <a:gd name="T77" fmla="*/ 1263 h 1263"/>
              <a:gd name="T78" fmla="*/ 12911 w 12927"/>
              <a:gd name="T79" fmla="*/ 1263 h 1263"/>
              <a:gd name="T80" fmla="*/ 12911 w 12927"/>
              <a:gd name="T81" fmla="*/ 1263 h 1263"/>
              <a:gd name="T82" fmla="*/ 12927 w 12927"/>
              <a:gd name="T83" fmla="*/ 1263 h 1263"/>
              <a:gd name="T84" fmla="*/ 12927 w 12927"/>
              <a:gd name="T85" fmla="*/ 1263 h 1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27" h="1263">
                <a:moveTo>
                  <a:pt x="0" y="0"/>
                </a:moveTo>
                <a:lnTo>
                  <a:pt x="981" y="0"/>
                </a:lnTo>
                <a:lnTo>
                  <a:pt x="981" y="56"/>
                </a:lnTo>
                <a:lnTo>
                  <a:pt x="2184" y="56"/>
                </a:lnTo>
                <a:lnTo>
                  <a:pt x="2184" y="115"/>
                </a:lnTo>
                <a:lnTo>
                  <a:pt x="2927" y="115"/>
                </a:lnTo>
                <a:lnTo>
                  <a:pt x="2927" y="174"/>
                </a:lnTo>
                <a:lnTo>
                  <a:pt x="3165" y="174"/>
                </a:lnTo>
                <a:lnTo>
                  <a:pt x="3165" y="234"/>
                </a:lnTo>
                <a:lnTo>
                  <a:pt x="3462" y="234"/>
                </a:lnTo>
                <a:lnTo>
                  <a:pt x="3462" y="294"/>
                </a:lnTo>
                <a:lnTo>
                  <a:pt x="4116" y="294"/>
                </a:lnTo>
                <a:lnTo>
                  <a:pt x="4116" y="354"/>
                </a:lnTo>
                <a:lnTo>
                  <a:pt x="6017" y="354"/>
                </a:lnTo>
                <a:lnTo>
                  <a:pt x="6017" y="418"/>
                </a:lnTo>
                <a:lnTo>
                  <a:pt x="6166" y="418"/>
                </a:lnTo>
                <a:lnTo>
                  <a:pt x="6166" y="483"/>
                </a:lnTo>
                <a:lnTo>
                  <a:pt x="6641" y="483"/>
                </a:lnTo>
                <a:lnTo>
                  <a:pt x="6641" y="549"/>
                </a:lnTo>
                <a:lnTo>
                  <a:pt x="6657" y="549"/>
                </a:lnTo>
                <a:lnTo>
                  <a:pt x="6657" y="614"/>
                </a:lnTo>
                <a:lnTo>
                  <a:pt x="6968" y="614"/>
                </a:lnTo>
                <a:lnTo>
                  <a:pt x="6968" y="681"/>
                </a:lnTo>
                <a:lnTo>
                  <a:pt x="8885" y="681"/>
                </a:lnTo>
                <a:lnTo>
                  <a:pt x="8885" y="751"/>
                </a:lnTo>
                <a:lnTo>
                  <a:pt x="9866" y="751"/>
                </a:lnTo>
                <a:lnTo>
                  <a:pt x="9866" y="822"/>
                </a:lnTo>
                <a:lnTo>
                  <a:pt x="10712" y="822"/>
                </a:lnTo>
                <a:lnTo>
                  <a:pt x="10712" y="895"/>
                </a:lnTo>
                <a:lnTo>
                  <a:pt x="10757" y="895"/>
                </a:lnTo>
                <a:lnTo>
                  <a:pt x="10757" y="967"/>
                </a:lnTo>
                <a:lnTo>
                  <a:pt x="11218" y="967"/>
                </a:lnTo>
                <a:lnTo>
                  <a:pt x="11218" y="1040"/>
                </a:lnTo>
                <a:lnTo>
                  <a:pt x="11425" y="1040"/>
                </a:lnTo>
                <a:lnTo>
                  <a:pt x="11425" y="1113"/>
                </a:lnTo>
                <a:lnTo>
                  <a:pt x="12421" y="1113"/>
                </a:lnTo>
                <a:lnTo>
                  <a:pt x="12421" y="1187"/>
                </a:lnTo>
                <a:lnTo>
                  <a:pt x="12540" y="1187"/>
                </a:lnTo>
                <a:lnTo>
                  <a:pt x="12540" y="1263"/>
                </a:lnTo>
                <a:lnTo>
                  <a:pt x="12911" y="1263"/>
                </a:lnTo>
                <a:lnTo>
                  <a:pt x="12911" y="1263"/>
                </a:lnTo>
                <a:lnTo>
                  <a:pt x="12927" y="1263"/>
                </a:lnTo>
                <a:lnTo>
                  <a:pt x="12927" y="1263"/>
                </a:lnTo>
              </a:path>
            </a:pathLst>
          </a:custGeom>
          <a:noFill/>
          <a:ln w="2381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3" name="Line 433"/>
          <p:cNvSpPr>
            <a:spLocks noChangeShapeType="1"/>
          </p:cNvSpPr>
          <p:nvPr/>
        </p:nvSpPr>
        <p:spPr bwMode="auto">
          <a:xfrm>
            <a:off x="3104445" y="1595440"/>
            <a:ext cx="268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4" name="Line 434"/>
          <p:cNvSpPr>
            <a:spLocks noChangeShapeType="1"/>
          </p:cNvSpPr>
          <p:nvPr/>
        </p:nvSpPr>
        <p:spPr bwMode="auto">
          <a:xfrm>
            <a:off x="3131263" y="1595454"/>
            <a:ext cx="1411" cy="2381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5" name="Line 435"/>
          <p:cNvSpPr>
            <a:spLocks noChangeShapeType="1"/>
          </p:cNvSpPr>
          <p:nvPr/>
        </p:nvSpPr>
        <p:spPr bwMode="auto">
          <a:xfrm>
            <a:off x="3131263" y="1619252"/>
            <a:ext cx="14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6" name="Line 436"/>
          <p:cNvSpPr>
            <a:spLocks noChangeShapeType="1"/>
          </p:cNvSpPr>
          <p:nvPr/>
        </p:nvSpPr>
        <p:spPr bwMode="auto">
          <a:xfrm>
            <a:off x="3227218" y="1620840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7" name="Line 437"/>
          <p:cNvSpPr>
            <a:spLocks noChangeShapeType="1"/>
          </p:cNvSpPr>
          <p:nvPr/>
        </p:nvSpPr>
        <p:spPr bwMode="auto">
          <a:xfrm flipV="1">
            <a:off x="3375378" y="1619252"/>
            <a:ext cx="7056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8" name="Line 438"/>
          <p:cNvSpPr>
            <a:spLocks noChangeShapeType="1"/>
          </p:cNvSpPr>
          <p:nvPr/>
        </p:nvSpPr>
        <p:spPr bwMode="auto">
          <a:xfrm>
            <a:off x="3382441" y="1619266"/>
            <a:ext cx="1411" cy="2222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19" name="Line 439"/>
          <p:cNvSpPr>
            <a:spLocks noChangeShapeType="1"/>
          </p:cNvSpPr>
          <p:nvPr/>
        </p:nvSpPr>
        <p:spPr bwMode="auto">
          <a:xfrm>
            <a:off x="3382438" y="1641491"/>
            <a:ext cx="23989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0" name="Line 440"/>
          <p:cNvSpPr>
            <a:spLocks noChangeShapeType="1"/>
          </p:cNvSpPr>
          <p:nvPr/>
        </p:nvSpPr>
        <p:spPr bwMode="auto">
          <a:xfrm>
            <a:off x="3479801" y="1668465"/>
            <a:ext cx="536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1" name="Line 441"/>
          <p:cNvSpPr>
            <a:spLocks noChangeShapeType="1"/>
          </p:cNvSpPr>
          <p:nvPr/>
        </p:nvSpPr>
        <p:spPr bwMode="auto">
          <a:xfrm flipH="1">
            <a:off x="3623734" y="1668465"/>
            <a:ext cx="4233" cy="190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2" name="Line 442"/>
          <p:cNvSpPr>
            <a:spLocks noChangeShapeType="1"/>
          </p:cNvSpPr>
          <p:nvPr/>
        </p:nvSpPr>
        <p:spPr bwMode="auto">
          <a:xfrm>
            <a:off x="3623741" y="1687529"/>
            <a:ext cx="36689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3" name="Line 443"/>
          <p:cNvSpPr>
            <a:spLocks noChangeShapeType="1"/>
          </p:cNvSpPr>
          <p:nvPr/>
        </p:nvSpPr>
        <p:spPr bwMode="auto">
          <a:xfrm>
            <a:off x="3701345" y="1751015"/>
            <a:ext cx="536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4" name="Line 444"/>
          <p:cNvSpPr>
            <a:spLocks noChangeShapeType="1"/>
          </p:cNvSpPr>
          <p:nvPr/>
        </p:nvSpPr>
        <p:spPr bwMode="auto">
          <a:xfrm>
            <a:off x="3849512" y="1751015"/>
            <a:ext cx="25400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5" name="Line 445"/>
          <p:cNvSpPr>
            <a:spLocks noChangeShapeType="1"/>
          </p:cNvSpPr>
          <p:nvPr/>
        </p:nvSpPr>
        <p:spPr bwMode="auto">
          <a:xfrm>
            <a:off x="3874918" y="1757368"/>
            <a:ext cx="1411" cy="2222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6" name="Line 446"/>
          <p:cNvSpPr>
            <a:spLocks noChangeShapeType="1"/>
          </p:cNvSpPr>
          <p:nvPr/>
        </p:nvSpPr>
        <p:spPr bwMode="auto">
          <a:xfrm flipV="1">
            <a:off x="3874911" y="1774827"/>
            <a:ext cx="5644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7" name="Line 447"/>
          <p:cNvSpPr>
            <a:spLocks noChangeShapeType="1"/>
          </p:cNvSpPr>
          <p:nvPr/>
        </p:nvSpPr>
        <p:spPr bwMode="auto">
          <a:xfrm>
            <a:off x="3955352" y="1798640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8" name="Line 448"/>
          <p:cNvSpPr>
            <a:spLocks noChangeShapeType="1"/>
          </p:cNvSpPr>
          <p:nvPr/>
        </p:nvSpPr>
        <p:spPr bwMode="auto">
          <a:xfrm>
            <a:off x="4103518" y="1798643"/>
            <a:ext cx="1411" cy="285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29" name="Line 449"/>
          <p:cNvSpPr>
            <a:spLocks noChangeShapeType="1"/>
          </p:cNvSpPr>
          <p:nvPr/>
        </p:nvSpPr>
        <p:spPr bwMode="auto">
          <a:xfrm>
            <a:off x="4104926" y="1827215"/>
            <a:ext cx="16933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0" name="Line 450"/>
          <p:cNvSpPr>
            <a:spLocks noChangeShapeType="1"/>
          </p:cNvSpPr>
          <p:nvPr/>
        </p:nvSpPr>
        <p:spPr bwMode="auto">
          <a:xfrm>
            <a:off x="4121857" y="1827215"/>
            <a:ext cx="2822" cy="793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1" name="Line 451"/>
          <p:cNvSpPr>
            <a:spLocks noChangeShapeType="1"/>
          </p:cNvSpPr>
          <p:nvPr/>
        </p:nvSpPr>
        <p:spPr bwMode="auto">
          <a:xfrm>
            <a:off x="4207937" y="1846265"/>
            <a:ext cx="536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2" name="Line 452"/>
          <p:cNvSpPr>
            <a:spLocks noChangeShapeType="1"/>
          </p:cNvSpPr>
          <p:nvPr/>
        </p:nvSpPr>
        <p:spPr bwMode="auto">
          <a:xfrm>
            <a:off x="4356100" y="1846266"/>
            <a:ext cx="11289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3" name="Line 453"/>
          <p:cNvSpPr>
            <a:spLocks noChangeShapeType="1"/>
          </p:cNvSpPr>
          <p:nvPr/>
        </p:nvSpPr>
        <p:spPr bwMode="auto">
          <a:xfrm>
            <a:off x="4367396" y="1851028"/>
            <a:ext cx="1411" cy="2381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4" name="Line 454"/>
          <p:cNvSpPr>
            <a:spLocks noChangeShapeType="1"/>
          </p:cNvSpPr>
          <p:nvPr/>
        </p:nvSpPr>
        <p:spPr bwMode="auto">
          <a:xfrm flipV="1">
            <a:off x="4367389" y="1870077"/>
            <a:ext cx="19756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5" name="Line 455"/>
          <p:cNvSpPr>
            <a:spLocks noChangeShapeType="1"/>
          </p:cNvSpPr>
          <p:nvPr/>
        </p:nvSpPr>
        <p:spPr bwMode="auto">
          <a:xfrm>
            <a:off x="4450652" y="1906593"/>
            <a:ext cx="1411" cy="174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6" name="Line 456"/>
          <p:cNvSpPr>
            <a:spLocks noChangeShapeType="1"/>
          </p:cNvSpPr>
          <p:nvPr/>
        </p:nvSpPr>
        <p:spPr bwMode="auto">
          <a:xfrm flipV="1">
            <a:off x="4452056" y="1917702"/>
            <a:ext cx="40922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7" name="Line 457"/>
          <p:cNvSpPr>
            <a:spLocks noChangeShapeType="1"/>
          </p:cNvSpPr>
          <p:nvPr/>
        </p:nvSpPr>
        <p:spPr bwMode="auto">
          <a:xfrm>
            <a:off x="4588934" y="1917702"/>
            <a:ext cx="35278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8" name="Line 458"/>
          <p:cNvSpPr>
            <a:spLocks noChangeShapeType="1"/>
          </p:cNvSpPr>
          <p:nvPr/>
        </p:nvSpPr>
        <p:spPr bwMode="auto">
          <a:xfrm>
            <a:off x="4624218" y="1924056"/>
            <a:ext cx="1411" cy="2381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39" name="Line 459"/>
          <p:cNvSpPr>
            <a:spLocks noChangeShapeType="1"/>
          </p:cNvSpPr>
          <p:nvPr/>
        </p:nvSpPr>
        <p:spPr bwMode="auto">
          <a:xfrm flipH="1" flipV="1">
            <a:off x="4619980" y="1941515"/>
            <a:ext cx="4233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0" name="Line 460"/>
          <p:cNvSpPr>
            <a:spLocks noChangeShapeType="1"/>
          </p:cNvSpPr>
          <p:nvPr/>
        </p:nvSpPr>
        <p:spPr bwMode="auto">
          <a:xfrm>
            <a:off x="4651022" y="2012952"/>
            <a:ext cx="4233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1" name="Line 461"/>
          <p:cNvSpPr>
            <a:spLocks noChangeShapeType="1"/>
          </p:cNvSpPr>
          <p:nvPr/>
        </p:nvSpPr>
        <p:spPr bwMode="auto">
          <a:xfrm>
            <a:off x="4655258" y="2019302"/>
            <a:ext cx="38100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2" name="Line 462"/>
          <p:cNvSpPr>
            <a:spLocks noChangeShapeType="1"/>
          </p:cNvSpPr>
          <p:nvPr/>
        </p:nvSpPr>
        <p:spPr bwMode="auto">
          <a:xfrm>
            <a:off x="4746985" y="2073277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3" name="Line 463"/>
          <p:cNvSpPr>
            <a:spLocks noChangeShapeType="1"/>
          </p:cNvSpPr>
          <p:nvPr/>
        </p:nvSpPr>
        <p:spPr bwMode="auto">
          <a:xfrm>
            <a:off x="4852818" y="2120902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4" name="Line 464"/>
          <p:cNvSpPr>
            <a:spLocks noChangeShapeType="1"/>
          </p:cNvSpPr>
          <p:nvPr/>
        </p:nvSpPr>
        <p:spPr bwMode="auto">
          <a:xfrm flipH="1">
            <a:off x="4954411" y="2168527"/>
            <a:ext cx="2822" cy="2063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5" name="Line 465"/>
          <p:cNvSpPr>
            <a:spLocks noChangeShapeType="1"/>
          </p:cNvSpPr>
          <p:nvPr/>
        </p:nvSpPr>
        <p:spPr bwMode="auto">
          <a:xfrm>
            <a:off x="4954418" y="2189165"/>
            <a:ext cx="21167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6" name="Line 466"/>
          <p:cNvSpPr>
            <a:spLocks noChangeShapeType="1"/>
          </p:cNvSpPr>
          <p:nvPr/>
        </p:nvSpPr>
        <p:spPr bwMode="auto">
          <a:xfrm>
            <a:off x="4975578" y="2189165"/>
            <a:ext cx="2822" cy="142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7" name="Line 467"/>
          <p:cNvSpPr>
            <a:spLocks noChangeShapeType="1"/>
          </p:cNvSpPr>
          <p:nvPr/>
        </p:nvSpPr>
        <p:spPr bwMode="auto">
          <a:xfrm>
            <a:off x="5020734" y="2263777"/>
            <a:ext cx="7056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8" name="Line 468"/>
          <p:cNvSpPr>
            <a:spLocks noChangeShapeType="1"/>
          </p:cNvSpPr>
          <p:nvPr/>
        </p:nvSpPr>
        <p:spPr bwMode="auto">
          <a:xfrm>
            <a:off x="5027796" y="2263791"/>
            <a:ext cx="1411" cy="2381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49" name="Line 469"/>
          <p:cNvSpPr>
            <a:spLocks noChangeShapeType="1"/>
          </p:cNvSpPr>
          <p:nvPr/>
        </p:nvSpPr>
        <p:spPr bwMode="auto">
          <a:xfrm>
            <a:off x="5027792" y="2287590"/>
            <a:ext cx="25400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0" name="Line 470"/>
          <p:cNvSpPr>
            <a:spLocks noChangeShapeType="1"/>
          </p:cNvSpPr>
          <p:nvPr/>
        </p:nvSpPr>
        <p:spPr bwMode="auto">
          <a:xfrm flipH="1">
            <a:off x="5091292" y="2346327"/>
            <a:ext cx="4233" cy="142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1" name="Line 471"/>
          <p:cNvSpPr>
            <a:spLocks noChangeShapeType="1"/>
          </p:cNvSpPr>
          <p:nvPr/>
        </p:nvSpPr>
        <p:spPr bwMode="auto">
          <a:xfrm>
            <a:off x="5091289" y="2360615"/>
            <a:ext cx="409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2" name="Line 472"/>
          <p:cNvSpPr>
            <a:spLocks noChangeShapeType="1"/>
          </p:cNvSpPr>
          <p:nvPr/>
        </p:nvSpPr>
        <p:spPr bwMode="auto">
          <a:xfrm flipV="1">
            <a:off x="5132212" y="2359027"/>
            <a:ext cx="4233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3" name="Line 473"/>
          <p:cNvSpPr>
            <a:spLocks noChangeShapeType="1"/>
          </p:cNvSpPr>
          <p:nvPr/>
        </p:nvSpPr>
        <p:spPr bwMode="auto">
          <a:xfrm>
            <a:off x="5190067" y="2406666"/>
            <a:ext cx="5644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4" name="Line 474"/>
          <p:cNvSpPr>
            <a:spLocks noChangeShapeType="1"/>
          </p:cNvSpPr>
          <p:nvPr/>
        </p:nvSpPr>
        <p:spPr bwMode="auto">
          <a:xfrm>
            <a:off x="5195718" y="2409827"/>
            <a:ext cx="1411" cy="2540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5" name="Line 475"/>
          <p:cNvSpPr>
            <a:spLocks noChangeShapeType="1"/>
          </p:cNvSpPr>
          <p:nvPr/>
        </p:nvSpPr>
        <p:spPr bwMode="auto">
          <a:xfrm flipV="1">
            <a:off x="5195712" y="2430479"/>
            <a:ext cx="25400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6" name="Line 476"/>
          <p:cNvSpPr>
            <a:spLocks noChangeShapeType="1"/>
          </p:cNvSpPr>
          <p:nvPr/>
        </p:nvSpPr>
        <p:spPr bwMode="auto">
          <a:xfrm>
            <a:off x="5295900" y="2454291"/>
            <a:ext cx="31044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7" name="Line 477"/>
          <p:cNvSpPr>
            <a:spLocks noChangeShapeType="1"/>
          </p:cNvSpPr>
          <p:nvPr/>
        </p:nvSpPr>
        <p:spPr bwMode="auto">
          <a:xfrm>
            <a:off x="5326952" y="2459040"/>
            <a:ext cx="1411" cy="190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8" name="Line 478"/>
          <p:cNvSpPr>
            <a:spLocks noChangeShapeType="1"/>
          </p:cNvSpPr>
          <p:nvPr/>
        </p:nvSpPr>
        <p:spPr bwMode="auto">
          <a:xfrm>
            <a:off x="5390452" y="2513015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59" name="Line 479"/>
          <p:cNvSpPr>
            <a:spLocks noChangeShapeType="1"/>
          </p:cNvSpPr>
          <p:nvPr/>
        </p:nvSpPr>
        <p:spPr bwMode="auto">
          <a:xfrm flipV="1">
            <a:off x="5517445" y="2533666"/>
            <a:ext cx="45156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0" name="Line 480"/>
          <p:cNvSpPr>
            <a:spLocks noChangeShapeType="1"/>
          </p:cNvSpPr>
          <p:nvPr/>
        </p:nvSpPr>
        <p:spPr bwMode="auto">
          <a:xfrm flipH="1">
            <a:off x="5559778" y="2533666"/>
            <a:ext cx="2822" cy="158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1" name="Line 481"/>
          <p:cNvSpPr>
            <a:spLocks noChangeShapeType="1"/>
          </p:cNvSpPr>
          <p:nvPr/>
        </p:nvSpPr>
        <p:spPr bwMode="auto">
          <a:xfrm>
            <a:off x="5621867" y="2584452"/>
            <a:ext cx="536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2" name="Line 482"/>
          <p:cNvSpPr>
            <a:spLocks noChangeShapeType="1"/>
          </p:cNvSpPr>
          <p:nvPr/>
        </p:nvSpPr>
        <p:spPr bwMode="auto">
          <a:xfrm>
            <a:off x="5770034" y="2584452"/>
            <a:ext cx="536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3" name="Line 483"/>
          <p:cNvSpPr>
            <a:spLocks noChangeShapeType="1"/>
          </p:cNvSpPr>
          <p:nvPr/>
        </p:nvSpPr>
        <p:spPr bwMode="auto">
          <a:xfrm>
            <a:off x="5897041" y="2608265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4" name="Line 484"/>
          <p:cNvSpPr>
            <a:spLocks noChangeShapeType="1"/>
          </p:cNvSpPr>
          <p:nvPr/>
        </p:nvSpPr>
        <p:spPr bwMode="auto">
          <a:xfrm>
            <a:off x="6024034" y="2632077"/>
            <a:ext cx="155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5" name="Line 485"/>
          <p:cNvSpPr>
            <a:spLocks noChangeShapeType="1"/>
          </p:cNvSpPr>
          <p:nvPr/>
        </p:nvSpPr>
        <p:spPr bwMode="auto">
          <a:xfrm>
            <a:off x="6039563" y="2633679"/>
            <a:ext cx="1411" cy="2381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6" name="Line 486"/>
          <p:cNvSpPr>
            <a:spLocks noChangeShapeType="1"/>
          </p:cNvSpPr>
          <p:nvPr/>
        </p:nvSpPr>
        <p:spPr bwMode="auto">
          <a:xfrm flipV="1">
            <a:off x="6039556" y="2655890"/>
            <a:ext cx="155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7" name="Line 487"/>
          <p:cNvSpPr>
            <a:spLocks noChangeShapeType="1"/>
          </p:cNvSpPr>
          <p:nvPr/>
        </p:nvSpPr>
        <p:spPr bwMode="auto">
          <a:xfrm>
            <a:off x="6149623" y="2655890"/>
            <a:ext cx="5644" cy="269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8" name="Line 488"/>
          <p:cNvSpPr>
            <a:spLocks noChangeShapeType="1"/>
          </p:cNvSpPr>
          <p:nvPr/>
        </p:nvSpPr>
        <p:spPr bwMode="auto">
          <a:xfrm flipV="1">
            <a:off x="6155267" y="2679716"/>
            <a:ext cx="26811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69" name="Line 489"/>
          <p:cNvSpPr>
            <a:spLocks noChangeShapeType="1"/>
          </p:cNvSpPr>
          <p:nvPr/>
        </p:nvSpPr>
        <p:spPr bwMode="auto">
          <a:xfrm>
            <a:off x="6276625" y="2679716"/>
            <a:ext cx="9878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0" name="Line 490"/>
          <p:cNvSpPr>
            <a:spLocks noChangeShapeType="1"/>
          </p:cNvSpPr>
          <p:nvPr/>
        </p:nvSpPr>
        <p:spPr bwMode="auto">
          <a:xfrm>
            <a:off x="6286507" y="2682877"/>
            <a:ext cx="1411" cy="2540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1" name="Line 491"/>
          <p:cNvSpPr>
            <a:spLocks noChangeShapeType="1"/>
          </p:cNvSpPr>
          <p:nvPr/>
        </p:nvSpPr>
        <p:spPr bwMode="auto">
          <a:xfrm>
            <a:off x="6286504" y="2708277"/>
            <a:ext cx="25400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2" name="Line 492"/>
          <p:cNvSpPr>
            <a:spLocks noChangeShapeType="1"/>
          </p:cNvSpPr>
          <p:nvPr/>
        </p:nvSpPr>
        <p:spPr bwMode="auto">
          <a:xfrm flipH="1" flipV="1">
            <a:off x="6309081" y="2703529"/>
            <a:ext cx="2822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3" name="Line 493"/>
          <p:cNvSpPr>
            <a:spLocks noChangeShapeType="1"/>
          </p:cNvSpPr>
          <p:nvPr/>
        </p:nvSpPr>
        <p:spPr bwMode="auto">
          <a:xfrm flipV="1">
            <a:off x="6371174" y="2733677"/>
            <a:ext cx="29633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4" name="Line 494"/>
          <p:cNvSpPr>
            <a:spLocks noChangeShapeType="1"/>
          </p:cNvSpPr>
          <p:nvPr/>
        </p:nvSpPr>
        <p:spPr bwMode="auto">
          <a:xfrm>
            <a:off x="6400807" y="2733677"/>
            <a:ext cx="1411" cy="2540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5" name="Line 495"/>
          <p:cNvSpPr>
            <a:spLocks noChangeShapeType="1"/>
          </p:cNvSpPr>
          <p:nvPr/>
        </p:nvSpPr>
        <p:spPr bwMode="auto">
          <a:xfrm>
            <a:off x="6400801" y="2759091"/>
            <a:ext cx="2822" cy="4763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6" name="Line 496"/>
          <p:cNvSpPr>
            <a:spLocks noChangeShapeType="1"/>
          </p:cNvSpPr>
          <p:nvPr/>
        </p:nvSpPr>
        <p:spPr bwMode="auto">
          <a:xfrm>
            <a:off x="6477001" y="2787652"/>
            <a:ext cx="536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7" name="Line 497"/>
          <p:cNvSpPr>
            <a:spLocks noChangeShapeType="1"/>
          </p:cNvSpPr>
          <p:nvPr/>
        </p:nvSpPr>
        <p:spPr bwMode="auto">
          <a:xfrm>
            <a:off x="6625169" y="2787652"/>
            <a:ext cx="536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8" name="Line 498"/>
          <p:cNvSpPr>
            <a:spLocks noChangeShapeType="1"/>
          </p:cNvSpPr>
          <p:nvPr/>
        </p:nvSpPr>
        <p:spPr bwMode="auto">
          <a:xfrm flipH="1">
            <a:off x="6736645" y="2822577"/>
            <a:ext cx="4233" cy="1270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79" name="Line 499"/>
          <p:cNvSpPr>
            <a:spLocks noChangeShapeType="1"/>
          </p:cNvSpPr>
          <p:nvPr/>
        </p:nvSpPr>
        <p:spPr bwMode="auto">
          <a:xfrm>
            <a:off x="6736645" y="2835277"/>
            <a:ext cx="11289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0" name="Line 500"/>
          <p:cNvSpPr>
            <a:spLocks noChangeShapeType="1"/>
          </p:cNvSpPr>
          <p:nvPr/>
        </p:nvSpPr>
        <p:spPr bwMode="auto">
          <a:xfrm>
            <a:off x="6747941" y="2835277"/>
            <a:ext cx="1411" cy="2540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1" name="Line 501"/>
          <p:cNvSpPr>
            <a:spLocks noChangeShapeType="1"/>
          </p:cNvSpPr>
          <p:nvPr/>
        </p:nvSpPr>
        <p:spPr bwMode="auto">
          <a:xfrm flipV="1">
            <a:off x="6747941" y="2859090"/>
            <a:ext cx="141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2" name="Line 502"/>
          <p:cNvSpPr>
            <a:spLocks noChangeShapeType="1"/>
          </p:cNvSpPr>
          <p:nvPr/>
        </p:nvSpPr>
        <p:spPr bwMode="auto">
          <a:xfrm>
            <a:off x="6856589" y="2859090"/>
            <a:ext cx="11289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3" name="Line 503"/>
          <p:cNvSpPr>
            <a:spLocks noChangeShapeType="1"/>
          </p:cNvSpPr>
          <p:nvPr/>
        </p:nvSpPr>
        <p:spPr bwMode="auto">
          <a:xfrm>
            <a:off x="6867885" y="2860677"/>
            <a:ext cx="1411" cy="2540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4" name="Line 504"/>
          <p:cNvSpPr>
            <a:spLocks noChangeShapeType="1"/>
          </p:cNvSpPr>
          <p:nvPr/>
        </p:nvSpPr>
        <p:spPr bwMode="auto">
          <a:xfrm>
            <a:off x="6867885" y="2886077"/>
            <a:ext cx="21167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5" name="Line 505"/>
          <p:cNvSpPr>
            <a:spLocks noChangeShapeType="1"/>
          </p:cNvSpPr>
          <p:nvPr/>
        </p:nvSpPr>
        <p:spPr bwMode="auto">
          <a:xfrm flipV="1">
            <a:off x="6889052" y="2882916"/>
            <a:ext cx="1411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6" name="Line 506"/>
          <p:cNvSpPr>
            <a:spLocks noChangeShapeType="1"/>
          </p:cNvSpPr>
          <p:nvPr/>
        </p:nvSpPr>
        <p:spPr bwMode="auto">
          <a:xfrm>
            <a:off x="6931385" y="2941640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7" name="Line 507"/>
          <p:cNvSpPr>
            <a:spLocks noChangeShapeType="1"/>
          </p:cNvSpPr>
          <p:nvPr/>
        </p:nvSpPr>
        <p:spPr bwMode="auto">
          <a:xfrm>
            <a:off x="7037219" y="2989265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8" name="Line 508"/>
          <p:cNvSpPr>
            <a:spLocks noChangeShapeType="1"/>
          </p:cNvSpPr>
          <p:nvPr/>
        </p:nvSpPr>
        <p:spPr bwMode="auto">
          <a:xfrm>
            <a:off x="7143052" y="3036890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89" name="Line 509"/>
          <p:cNvSpPr>
            <a:spLocks noChangeShapeType="1"/>
          </p:cNvSpPr>
          <p:nvPr/>
        </p:nvSpPr>
        <p:spPr bwMode="auto">
          <a:xfrm flipV="1">
            <a:off x="7258756" y="3067052"/>
            <a:ext cx="33867" cy="6350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0" name="Line 510"/>
          <p:cNvSpPr>
            <a:spLocks noChangeShapeType="1"/>
          </p:cNvSpPr>
          <p:nvPr/>
        </p:nvSpPr>
        <p:spPr bwMode="auto">
          <a:xfrm>
            <a:off x="7292630" y="3067052"/>
            <a:ext cx="1411" cy="269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1" name="Line 511"/>
          <p:cNvSpPr>
            <a:spLocks noChangeShapeType="1"/>
          </p:cNvSpPr>
          <p:nvPr/>
        </p:nvSpPr>
        <p:spPr bwMode="auto">
          <a:xfrm flipH="1">
            <a:off x="7289801" y="3094054"/>
            <a:ext cx="2822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2" name="Line 512"/>
          <p:cNvSpPr>
            <a:spLocks noChangeShapeType="1"/>
          </p:cNvSpPr>
          <p:nvPr/>
        </p:nvSpPr>
        <p:spPr bwMode="auto">
          <a:xfrm flipV="1">
            <a:off x="7363178" y="3119440"/>
            <a:ext cx="28222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3" name="Line 513"/>
          <p:cNvSpPr>
            <a:spLocks noChangeShapeType="1"/>
          </p:cNvSpPr>
          <p:nvPr/>
        </p:nvSpPr>
        <p:spPr bwMode="auto">
          <a:xfrm>
            <a:off x="7391407" y="3119440"/>
            <a:ext cx="1411" cy="269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4" name="Line 514"/>
          <p:cNvSpPr>
            <a:spLocks noChangeShapeType="1"/>
          </p:cNvSpPr>
          <p:nvPr/>
        </p:nvSpPr>
        <p:spPr bwMode="auto">
          <a:xfrm flipV="1">
            <a:off x="7391403" y="3144840"/>
            <a:ext cx="4233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5" name="Line 515"/>
          <p:cNvSpPr>
            <a:spLocks noChangeShapeType="1"/>
          </p:cNvSpPr>
          <p:nvPr/>
        </p:nvSpPr>
        <p:spPr bwMode="auto">
          <a:xfrm flipH="1">
            <a:off x="7476068" y="3155966"/>
            <a:ext cx="4233" cy="158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6" name="Line 516"/>
          <p:cNvSpPr>
            <a:spLocks noChangeShapeType="1"/>
          </p:cNvSpPr>
          <p:nvPr/>
        </p:nvSpPr>
        <p:spPr bwMode="auto">
          <a:xfrm flipV="1">
            <a:off x="7476069" y="3168666"/>
            <a:ext cx="46567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7" name="Line 517"/>
          <p:cNvSpPr>
            <a:spLocks noChangeShapeType="1"/>
          </p:cNvSpPr>
          <p:nvPr/>
        </p:nvSpPr>
        <p:spPr bwMode="auto">
          <a:xfrm>
            <a:off x="7564974" y="3227390"/>
            <a:ext cx="52211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8" name="Freeform 518"/>
          <p:cNvSpPr>
            <a:spLocks/>
          </p:cNvSpPr>
          <p:nvPr/>
        </p:nvSpPr>
        <p:spPr bwMode="auto">
          <a:xfrm>
            <a:off x="2988736" y="1573229"/>
            <a:ext cx="4597400" cy="2695575"/>
          </a:xfrm>
          <a:custGeom>
            <a:avLst/>
            <a:gdLst>
              <a:gd name="T0" fmla="*/ 311 w 13029"/>
              <a:gd name="T1" fmla="*/ 54 h 6793"/>
              <a:gd name="T2" fmla="*/ 594 w 13029"/>
              <a:gd name="T3" fmla="*/ 159 h 6793"/>
              <a:gd name="T4" fmla="*/ 712 w 13029"/>
              <a:gd name="T5" fmla="*/ 266 h 6793"/>
              <a:gd name="T6" fmla="*/ 847 w 13029"/>
              <a:gd name="T7" fmla="*/ 373 h 6793"/>
              <a:gd name="T8" fmla="*/ 1025 w 13029"/>
              <a:gd name="T9" fmla="*/ 480 h 6793"/>
              <a:gd name="T10" fmla="*/ 1114 w 13029"/>
              <a:gd name="T11" fmla="*/ 586 h 6793"/>
              <a:gd name="T12" fmla="*/ 1203 w 13029"/>
              <a:gd name="T13" fmla="*/ 693 h 6793"/>
              <a:gd name="T14" fmla="*/ 1619 w 13029"/>
              <a:gd name="T15" fmla="*/ 800 h 6793"/>
              <a:gd name="T16" fmla="*/ 1693 w 13029"/>
              <a:gd name="T17" fmla="*/ 907 h 6793"/>
              <a:gd name="T18" fmla="*/ 1767 w 13029"/>
              <a:gd name="T19" fmla="*/ 1015 h 6793"/>
              <a:gd name="T20" fmla="*/ 1812 w 13029"/>
              <a:gd name="T21" fmla="*/ 1123 h 6793"/>
              <a:gd name="T22" fmla="*/ 1916 w 13029"/>
              <a:gd name="T23" fmla="*/ 1231 h 6793"/>
              <a:gd name="T24" fmla="*/ 2020 w 13029"/>
              <a:gd name="T25" fmla="*/ 1337 h 6793"/>
              <a:gd name="T26" fmla="*/ 2273 w 13029"/>
              <a:gd name="T27" fmla="*/ 1445 h 6793"/>
              <a:gd name="T28" fmla="*/ 2540 w 13029"/>
              <a:gd name="T29" fmla="*/ 1553 h 6793"/>
              <a:gd name="T30" fmla="*/ 2792 w 13029"/>
              <a:gd name="T31" fmla="*/ 1661 h 6793"/>
              <a:gd name="T32" fmla="*/ 2852 w 13029"/>
              <a:gd name="T33" fmla="*/ 1769 h 6793"/>
              <a:gd name="T34" fmla="*/ 3061 w 13029"/>
              <a:gd name="T35" fmla="*/ 1877 h 6793"/>
              <a:gd name="T36" fmla="*/ 3149 w 13029"/>
              <a:gd name="T37" fmla="*/ 1984 h 6793"/>
              <a:gd name="T38" fmla="*/ 3432 w 13029"/>
              <a:gd name="T39" fmla="*/ 2092 h 6793"/>
              <a:gd name="T40" fmla="*/ 3699 w 13029"/>
              <a:gd name="T41" fmla="*/ 2201 h 6793"/>
              <a:gd name="T42" fmla="*/ 3863 w 13029"/>
              <a:gd name="T43" fmla="*/ 2309 h 6793"/>
              <a:gd name="T44" fmla="*/ 4219 w 13029"/>
              <a:gd name="T45" fmla="*/ 2417 h 6793"/>
              <a:gd name="T46" fmla="*/ 4413 w 13029"/>
              <a:gd name="T47" fmla="*/ 2526 h 6793"/>
              <a:gd name="T48" fmla="*/ 4471 w 13029"/>
              <a:gd name="T49" fmla="*/ 2634 h 6793"/>
              <a:gd name="T50" fmla="*/ 4932 w 13029"/>
              <a:gd name="T51" fmla="*/ 2743 h 6793"/>
              <a:gd name="T52" fmla="*/ 5021 w 13029"/>
              <a:gd name="T53" fmla="*/ 2853 h 6793"/>
              <a:gd name="T54" fmla="*/ 5274 w 13029"/>
              <a:gd name="T55" fmla="*/ 2963 h 6793"/>
              <a:gd name="T56" fmla="*/ 5422 w 13029"/>
              <a:gd name="T57" fmla="*/ 3072 h 6793"/>
              <a:gd name="T58" fmla="*/ 5438 w 13029"/>
              <a:gd name="T59" fmla="*/ 3181 h 6793"/>
              <a:gd name="T60" fmla="*/ 5482 w 13029"/>
              <a:gd name="T61" fmla="*/ 3290 h 6793"/>
              <a:gd name="T62" fmla="*/ 5571 w 13029"/>
              <a:gd name="T63" fmla="*/ 3400 h 6793"/>
              <a:gd name="T64" fmla="*/ 5645 w 13029"/>
              <a:gd name="T65" fmla="*/ 3509 h 6793"/>
              <a:gd name="T66" fmla="*/ 5927 w 13029"/>
              <a:gd name="T67" fmla="*/ 3619 h 6793"/>
              <a:gd name="T68" fmla="*/ 6270 w 13029"/>
              <a:gd name="T69" fmla="*/ 3728 h 6793"/>
              <a:gd name="T70" fmla="*/ 6507 w 13029"/>
              <a:gd name="T71" fmla="*/ 3837 h 6793"/>
              <a:gd name="T72" fmla="*/ 6700 w 13029"/>
              <a:gd name="T73" fmla="*/ 3947 h 6793"/>
              <a:gd name="T74" fmla="*/ 7443 w 13029"/>
              <a:gd name="T75" fmla="*/ 4057 h 6793"/>
              <a:gd name="T76" fmla="*/ 7979 w 13029"/>
              <a:gd name="T77" fmla="*/ 4166 h 6793"/>
              <a:gd name="T78" fmla="*/ 8290 w 13029"/>
              <a:gd name="T79" fmla="*/ 4277 h 6793"/>
              <a:gd name="T80" fmla="*/ 8334 w 13029"/>
              <a:gd name="T81" fmla="*/ 4388 h 6793"/>
              <a:gd name="T82" fmla="*/ 8988 w 13029"/>
              <a:gd name="T83" fmla="*/ 4498 h 6793"/>
              <a:gd name="T84" fmla="*/ 9166 w 13029"/>
              <a:gd name="T85" fmla="*/ 4610 h 6793"/>
              <a:gd name="T86" fmla="*/ 9182 w 13029"/>
              <a:gd name="T87" fmla="*/ 4722 h 6793"/>
              <a:gd name="T88" fmla="*/ 9612 w 13029"/>
              <a:gd name="T89" fmla="*/ 4832 h 6793"/>
              <a:gd name="T90" fmla="*/ 9627 w 13029"/>
              <a:gd name="T91" fmla="*/ 4944 h 6793"/>
              <a:gd name="T92" fmla="*/ 9790 w 13029"/>
              <a:gd name="T93" fmla="*/ 5055 h 6793"/>
              <a:gd name="T94" fmla="*/ 9894 w 13029"/>
              <a:gd name="T95" fmla="*/ 5167 h 6793"/>
              <a:gd name="T96" fmla="*/ 10147 w 13029"/>
              <a:gd name="T97" fmla="*/ 5278 h 6793"/>
              <a:gd name="T98" fmla="*/ 10162 w 13029"/>
              <a:gd name="T99" fmla="*/ 5390 h 6793"/>
              <a:gd name="T100" fmla="*/ 10355 w 13029"/>
              <a:gd name="T101" fmla="*/ 5501 h 6793"/>
              <a:gd name="T102" fmla="*/ 11128 w 13029"/>
              <a:gd name="T103" fmla="*/ 5614 h 6793"/>
              <a:gd name="T104" fmla="*/ 11351 w 13029"/>
              <a:gd name="T105" fmla="*/ 5726 h 6793"/>
              <a:gd name="T106" fmla="*/ 11499 w 13029"/>
              <a:gd name="T107" fmla="*/ 5838 h 6793"/>
              <a:gd name="T108" fmla="*/ 11543 w 13029"/>
              <a:gd name="T109" fmla="*/ 5951 h 6793"/>
              <a:gd name="T110" fmla="*/ 11692 w 13029"/>
              <a:gd name="T111" fmla="*/ 6063 h 6793"/>
              <a:gd name="T112" fmla="*/ 11737 w 13029"/>
              <a:gd name="T113" fmla="*/ 6176 h 6793"/>
              <a:gd name="T114" fmla="*/ 11886 w 13029"/>
              <a:gd name="T115" fmla="*/ 6287 h 6793"/>
              <a:gd name="T116" fmla="*/ 12435 w 13029"/>
              <a:gd name="T117" fmla="*/ 6400 h 6793"/>
              <a:gd name="T118" fmla="*/ 12570 w 13029"/>
              <a:gd name="T119" fmla="*/ 6513 h 6793"/>
              <a:gd name="T120" fmla="*/ 12762 w 13029"/>
              <a:gd name="T121" fmla="*/ 6624 h 6793"/>
              <a:gd name="T122" fmla="*/ 13029 w 13029"/>
              <a:gd name="T123" fmla="*/ 6737 h 6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29" h="6793">
                <a:moveTo>
                  <a:pt x="0" y="0"/>
                </a:moveTo>
                <a:lnTo>
                  <a:pt x="29" y="0"/>
                </a:lnTo>
                <a:lnTo>
                  <a:pt x="29" y="54"/>
                </a:lnTo>
                <a:lnTo>
                  <a:pt x="311" y="54"/>
                </a:lnTo>
                <a:lnTo>
                  <a:pt x="311" y="107"/>
                </a:lnTo>
                <a:lnTo>
                  <a:pt x="520" y="107"/>
                </a:lnTo>
                <a:lnTo>
                  <a:pt x="520" y="159"/>
                </a:lnTo>
                <a:lnTo>
                  <a:pt x="594" y="159"/>
                </a:lnTo>
                <a:lnTo>
                  <a:pt x="594" y="213"/>
                </a:lnTo>
                <a:lnTo>
                  <a:pt x="698" y="213"/>
                </a:lnTo>
                <a:lnTo>
                  <a:pt x="698" y="266"/>
                </a:lnTo>
                <a:lnTo>
                  <a:pt x="712" y="266"/>
                </a:lnTo>
                <a:lnTo>
                  <a:pt x="712" y="319"/>
                </a:lnTo>
                <a:lnTo>
                  <a:pt x="728" y="319"/>
                </a:lnTo>
                <a:lnTo>
                  <a:pt x="728" y="373"/>
                </a:lnTo>
                <a:lnTo>
                  <a:pt x="847" y="373"/>
                </a:lnTo>
                <a:lnTo>
                  <a:pt x="847" y="426"/>
                </a:lnTo>
                <a:lnTo>
                  <a:pt x="861" y="426"/>
                </a:lnTo>
                <a:lnTo>
                  <a:pt x="861" y="480"/>
                </a:lnTo>
                <a:lnTo>
                  <a:pt x="1025" y="480"/>
                </a:lnTo>
                <a:lnTo>
                  <a:pt x="1025" y="532"/>
                </a:lnTo>
                <a:lnTo>
                  <a:pt x="1054" y="532"/>
                </a:lnTo>
                <a:lnTo>
                  <a:pt x="1054" y="586"/>
                </a:lnTo>
                <a:lnTo>
                  <a:pt x="1114" y="586"/>
                </a:lnTo>
                <a:lnTo>
                  <a:pt x="1114" y="639"/>
                </a:lnTo>
                <a:lnTo>
                  <a:pt x="1203" y="639"/>
                </a:lnTo>
                <a:lnTo>
                  <a:pt x="1203" y="693"/>
                </a:lnTo>
                <a:lnTo>
                  <a:pt x="1203" y="693"/>
                </a:lnTo>
                <a:lnTo>
                  <a:pt x="1203" y="746"/>
                </a:lnTo>
                <a:lnTo>
                  <a:pt x="1278" y="746"/>
                </a:lnTo>
                <a:lnTo>
                  <a:pt x="1278" y="800"/>
                </a:lnTo>
                <a:lnTo>
                  <a:pt x="1619" y="800"/>
                </a:lnTo>
                <a:lnTo>
                  <a:pt x="1619" y="854"/>
                </a:lnTo>
                <a:lnTo>
                  <a:pt x="1633" y="854"/>
                </a:lnTo>
                <a:lnTo>
                  <a:pt x="1633" y="907"/>
                </a:lnTo>
                <a:lnTo>
                  <a:pt x="1693" y="907"/>
                </a:lnTo>
                <a:lnTo>
                  <a:pt x="1693" y="961"/>
                </a:lnTo>
                <a:lnTo>
                  <a:pt x="1708" y="961"/>
                </a:lnTo>
                <a:lnTo>
                  <a:pt x="1708" y="1015"/>
                </a:lnTo>
                <a:lnTo>
                  <a:pt x="1767" y="1015"/>
                </a:lnTo>
                <a:lnTo>
                  <a:pt x="1767" y="1069"/>
                </a:lnTo>
                <a:lnTo>
                  <a:pt x="1812" y="1069"/>
                </a:lnTo>
                <a:lnTo>
                  <a:pt x="1812" y="1123"/>
                </a:lnTo>
                <a:lnTo>
                  <a:pt x="1812" y="1123"/>
                </a:lnTo>
                <a:lnTo>
                  <a:pt x="1812" y="1177"/>
                </a:lnTo>
                <a:lnTo>
                  <a:pt x="1902" y="1177"/>
                </a:lnTo>
                <a:lnTo>
                  <a:pt x="1902" y="1231"/>
                </a:lnTo>
                <a:lnTo>
                  <a:pt x="1916" y="1231"/>
                </a:lnTo>
                <a:lnTo>
                  <a:pt x="1916" y="1285"/>
                </a:lnTo>
                <a:lnTo>
                  <a:pt x="1946" y="1285"/>
                </a:lnTo>
                <a:lnTo>
                  <a:pt x="1946" y="1337"/>
                </a:lnTo>
                <a:lnTo>
                  <a:pt x="2020" y="1337"/>
                </a:lnTo>
                <a:lnTo>
                  <a:pt x="2020" y="1391"/>
                </a:lnTo>
                <a:lnTo>
                  <a:pt x="2109" y="1391"/>
                </a:lnTo>
                <a:lnTo>
                  <a:pt x="2109" y="1445"/>
                </a:lnTo>
                <a:lnTo>
                  <a:pt x="2273" y="1445"/>
                </a:lnTo>
                <a:lnTo>
                  <a:pt x="2273" y="1499"/>
                </a:lnTo>
                <a:lnTo>
                  <a:pt x="2466" y="1499"/>
                </a:lnTo>
                <a:lnTo>
                  <a:pt x="2466" y="1553"/>
                </a:lnTo>
                <a:lnTo>
                  <a:pt x="2540" y="1553"/>
                </a:lnTo>
                <a:lnTo>
                  <a:pt x="2540" y="1607"/>
                </a:lnTo>
                <a:lnTo>
                  <a:pt x="2600" y="1607"/>
                </a:lnTo>
                <a:lnTo>
                  <a:pt x="2600" y="1661"/>
                </a:lnTo>
                <a:lnTo>
                  <a:pt x="2792" y="1661"/>
                </a:lnTo>
                <a:lnTo>
                  <a:pt x="2792" y="1715"/>
                </a:lnTo>
                <a:lnTo>
                  <a:pt x="2837" y="1715"/>
                </a:lnTo>
                <a:lnTo>
                  <a:pt x="2837" y="1769"/>
                </a:lnTo>
                <a:lnTo>
                  <a:pt x="2852" y="1769"/>
                </a:lnTo>
                <a:lnTo>
                  <a:pt x="2852" y="1823"/>
                </a:lnTo>
                <a:lnTo>
                  <a:pt x="3015" y="1823"/>
                </a:lnTo>
                <a:lnTo>
                  <a:pt x="3015" y="1877"/>
                </a:lnTo>
                <a:lnTo>
                  <a:pt x="3061" y="1877"/>
                </a:lnTo>
                <a:lnTo>
                  <a:pt x="3061" y="1931"/>
                </a:lnTo>
                <a:lnTo>
                  <a:pt x="3089" y="1931"/>
                </a:lnTo>
                <a:lnTo>
                  <a:pt x="3089" y="1984"/>
                </a:lnTo>
                <a:lnTo>
                  <a:pt x="3149" y="1984"/>
                </a:lnTo>
                <a:lnTo>
                  <a:pt x="3149" y="2038"/>
                </a:lnTo>
                <a:lnTo>
                  <a:pt x="3283" y="2038"/>
                </a:lnTo>
                <a:lnTo>
                  <a:pt x="3283" y="2092"/>
                </a:lnTo>
                <a:lnTo>
                  <a:pt x="3432" y="2092"/>
                </a:lnTo>
                <a:lnTo>
                  <a:pt x="3432" y="2146"/>
                </a:lnTo>
                <a:lnTo>
                  <a:pt x="3520" y="2146"/>
                </a:lnTo>
                <a:lnTo>
                  <a:pt x="3520" y="2201"/>
                </a:lnTo>
                <a:lnTo>
                  <a:pt x="3699" y="2201"/>
                </a:lnTo>
                <a:lnTo>
                  <a:pt x="3699" y="2255"/>
                </a:lnTo>
                <a:lnTo>
                  <a:pt x="3817" y="2255"/>
                </a:lnTo>
                <a:lnTo>
                  <a:pt x="3817" y="2309"/>
                </a:lnTo>
                <a:lnTo>
                  <a:pt x="3863" y="2309"/>
                </a:lnTo>
                <a:lnTo>
                  <a:pt x="3863" y="2363"/>
                </a:lnTo>
                <a:lnTo>
                  <a:pt x="4130" y="2363"/>
                </a:lnTo>
                <a:lnTo>
                  <a:pt x="4130" y="2417"/>
                </a:lnTo>
                <a:lnTo>
                  <a:pt x="4219" y="2417"/>
                </a:lnTo>
                <a:lnTo>
                  <a:pt x="4219" y="2471"/>
                </a:lnTo>
                <a:lnTo>
                  <a:pt x="4353" y="2471"/>
                </a:lnTo>
                <a:lnTo>
                  <a:pt x="4353" y="2526"/>
                </a:lnTo>
                <a:lnTo>
                  <a:pt x="4413" y="2526"/>
                </a:lnTo>
                <a:lnTo>
                  <a:pt x="4413" y="2580"/>
                </a:lnTo>
                <a:lnTo>
                  <a:pt x="4427" y="2580"/>
                </a:lnTo>
                <a:lnTo>
                  <a:pt x="4427" y="2634"/>
                </a:lnTo>
                <a:lnTo>
                  <a:pt x="4471" y="2634"/>
                </a:lnTo>
                <a:lnTo>
                  <a:pt x="4471" y="2689"/>
                </a:lnTo>
                <a:lnTo>
                  <a:pt x="4471" y="2689"/>
                </a:lnTo>
                <a:lnTo>
                  <a:pt x="4471" y="2743"/>
                </a:lnTo>
                <a:lnTo>
                  <a:pt x="4932" y="2743"/>
                </a:lnTo>
                <a:lnTo>
                  <a:pt x="4932" y="2799"/>
                </a:lnTo>
                <a:lnTo>
                  <a:pt x="4932" y="2799"/>
                </a:lnTo>
                <a:lnTo>
                  <a:pt x="4932" y="2853"/>
                </a:lnTo>
                <a:lnTo>
                  <a:pt x="5021" y="2853"/>
                </a:lnTo>
                <a:lnTo>
                  <a:pt x="5021" y="2908"/>
                </a:lnTo>
                <a:lnTo>
                  <a:pt x="5244" y="2908"/>
                </a:lnTo>
                <a:lnTo>
                  <a:pt x="5244" y="2963"/>
                </a:lnTo>
                <a:lnTo>
                  <a:pt x="5274" y="2963"/>
                </a:lnTo>
                <a:lnTo>
                  <a:pt x="5274" y="3017"/>
                </a:lnTo>
                <a:lnTo>
                  <a:pt x="5319" y="3017"/>
                </a:lnTo>
                <a:lnTo>
                  <a:pt x="5319" y="3072"/>
                </a:lnTo>
                <a:lnTo>
                  <a:pt x="5422" y="3072"/>
                </a:lnTo>
                <a:lnTo>
                  <a:pt x="5422" y="3126"/>
                </a:lnTo>
                <a:lnTo>
                  <a:pt x="5422" y="3126"/>
                </a:lnTo>
                <a:lnTo>
                  <a:pt x="5422" y="3181"/>
                </a:lnTo>
                <a:lnTo>
                  <a:pt x="5438" y="3181"/>
                </a:lnTo>
                <a:lnTo>
                  <a:pt x="5438" y="3236"/>
                </a:lnTo>
                <a:lnTo>
                  <a:pt x="5452" y="3236"/>
                </a:lnTo>
                <a:lnTo>
                  <a:pt x="5452" y="3290"/>
                </a:lnTo>
                <a:lnTo>
                  <a:pt x="5482" y="3290"/>
                </a:lnTo>
                <a:lnTo>
                  <a:pt x="5482" y="3346"/>
                </a:lnTo>
                <a:lnTo>
                  <a:pt x="5496" y="3346"/>
                </a:lnTo>
                <a:lnTo>
                  <a:pt x="5496" y="3400"/>
                </a:lnTo>
                <a:lnTo>
                  <a:pt x="5571" y="3400"/>
                </a:lnTo>
                <a:lnTo>
                  <a:pt x="5571" y="3455"/>
                </a:lnTo>
                <a:lnTo>
                  <a:pt x="5630" y="3455"/>
                </a:lnTo>
                <a:lnTo>
                  <a:pt x="5630" y="3509"/>
                </a:lnTo>
                <a:lnTo>
                  <a:pt x="5645" y="3509"/>
                </a:lnTo>
                <a:lnTo>
                  <a:pt x="5645" y="3564"/>
                </a:lnTo>
                <a:lnTo>
                  <a:pt x="5660" y="3564"/>
                </a:lnTo>
                <a:lnTo>
                  <a:pt x="5660" y="3619"/>
                </a:lnTo>
                <a:lnTo>
                  <a:pt x="5927" y="3619"/>
                </a:lnTo>
                <a:lnTo>
                  <a:pt x="5927" y="3673"/>
                </a:lnTo>
                <a:lnTo>
                  <a:pt x="6032" y="3673"/>
                </a:lnTo>
                <a:lnTo>
                  <a:pt x="6032" y="3728"/>
                </a:lnTo>
                <a:lnTo>
                  <a:pt x="6270" y="3728"/>
                </a:lnTo>
                <a:lnTo>
                  <a:pt x="6270" y="3782"/>
                </a:lnTo>
                <a:lnTo>
                  <a:pt x="6493" y="3782"/>
                </a:lnTo>
                <a:lnTo>
                  <a:pt x="6493" y="3837"/>
                </a:lnTo>
                <a:lnTo>
                  <a:pt x="6507" y="3837"/>
                </a:lnTo>
                <a:lnTo>
                  <a:pt x="6507" y="3891"/>
                </a:lnTo>
                <a:lnTo>
                  <a:pt x="6537" y="3891"/>
                </a:lnTo>
                <a:lnTo>
                  <a:pt x="6537" y="3947"/>
                </a:lnTo>
                <a:lnTo>
                  <a:pt x="6700" y="3947"/>
                </a:lnTo>
                <a:lnTo>
                  <a:pt x="6700" y="4002"/>
                </a:lnTo>
                <a:lnTo>
                  <a:pt x="7086" y="4002"/>
                </a:lnTo>
                <a:lnTo>
                  <a:pt x="7086" y="4057"/>
                </a:lnTo>
                <a:lnTo>
                  <a:pt x="7443" y="4057"/>
                </a:lnTo>
                <a:lnTo>
                  <a:pt x="7443" y="4111"/>
                </a:lnTo>
                <a:lnTo>
                  <a:pt x="7592" y="4111"/>
                </a:lnTo>
                <a:lnTo>
                  <a:pt x="7592" y="4166"/>
                </a:lnTo>
                <a:lnTo>
                  <a:pt x="7979" y="4166"/>
                </a:lnTo>
                <a:lnTo>
                  <a:pt x="7979" y="4221"/>
                </a:lnTo>
                <a:lnTo>
                  <a:pt x="8186" y="4221"/>
                </a:lnTo>
                <a:lnTo>
                  <a:pt x="8186" y="4277"/>
                </a:lnTo>
                <a:lnTo>
                  <a:pt x="8290" y="4277"/>
                </a:lnTo>
                <a:lnTo>
                  <a:pt x="8290" y="4333"/>
                </a:lnTo>
                <a:lnTo>
                  <a:pt x="8290" y="4333"/>
                </a:lnTo>
                <a:lnTo>
                  <a:pt x="8290" y="4388"/>
                </a:lnTo>
                <a:lnTo>
                  <a:pt x="8334" y="4388"/>
                </a:lnTo>
                <a:lnTo>
                  <a:pt x="8334" y="4443"/>
                </a:lnTo>
                <a:lnTo>
                  <a:pt x="8602" y="4443"/>
                </a:lnTo>
                <a:lnTo>
                  <a:pt x="8602" y="4498"/>
                </a:lnTo>
                <a:lnTo>
                  <a:pt x="8988" y="4498"/>
                </a:lnTo>
                <a:lnTo>
                  <a:pt x="8988" y="4555"/>
                </a:lnTo>
                <a:lnTo>
                  <a:pt x="9108" y="4555"/>
                </a:lnTo>
                <a:lnTo>
                  <a:pt x="9108" y="4610"/>
                </a:lnTo>
                <a:lnTo>
                  <a:pt x="9166" y="4610"/>
                </a:lnTo>
                <a:lnTo>
                  <a:pt x="9166" y="4665"/>
                </a:lnTo>
                <a:lnTo>
                  <a:pt x="9182" y="4665"/>
                </a:lnTo>
                <a:lnTo>
                  <a:pt x="9182" y="4722"/>
                </a:lnTo>
                <a:lnTo>
                  <a:pt x="9182" y="4722"/>
                </a:lnTo>
                <a:lnTo>
                  <a:pt x="9182" y="4777"/>
                </a:lnTo>
                <a:lnTo>
                  <a:pt x="9226" y="4777"/>
                </a:lnTo>
                <a:lnTo>
                  <a:pt x="9226" y="4832"/>
                </a:lnTo>
                <a:lnTo>
                  <a:pt x="9612" y="4832"/>
                </a:lnTo>
                <a:lnTo>
                  <a:pt x="9612" y="4888"/>
                </a:lnTo>
                <a:lnTo>
                  <a:pt x="9612" y="4888"/>
                </a:lnTo>
                <a:lnTo>
                  <a:pt x="9612" y="4944"/>
                </a:lnTo>
                <a:lnTo>
                  <a:pt x="9627" y="4944"/>
                </a:lnTo>
                <a:lnTo>
                  <a:pt x="9627" y="5000"/>
                </a:lnTo>
                <a:lnTo>
                  <a:pt x="9672" y="5000"/>
                </a:lnTo>
                <a:lnTo>
                  <a:pt x="9672" y="5055"/>
                </a:lnTo>
                <a:lnTo>
                  <a:pt x="9790" y="5055"/>
                </a:lnTo>
                <a:lnTo>
                  <a:pt x="9790" y="5111"/>
                </a:lnTo>
                <a:lnTo>
                  <a:pt x="9820" y="5111"/>
                </a:lnTo>
                <a:lnTo>
                  <a:pt x="9820" y="5167"/>
                </a:lnTo>
                <a:lnTo>
                  <a:pt x="9894" y="5167"/>
                </a:lnTo>
                <a:lnTo>
                  <a:pt x="9894" y="5223"/>
                </a:lnTo>
                <a:lnTo>
                  <a:pt x="10133" y="5223"/>
                </a:lnTo>
                <a:lnTo>
                  <a:pt x="10133" y="5278"/>
                </a:lnTo>
                <a:lnTo>
                  <a:pt x="10147" y="5278"/>
                </a:lnTo>
                <a:lnTo>
                  <a:pt x="10147" y="5335"/>
                </a:lnTo>
                <a:lnTo>
                  <a:pt x="10162" y="5335"/>
                </a:lnTo>
                <a:lnTo>
                  <a:pt x="10162" y="5390"/>
                </a:lnTo>
                <a:lnTo>
                  <a:pt x="10162" y="5390"/>
                </a:lnTo>
                <a:lnTo>
                  <a:pt x="10162" y="5446"/>
                </a:lnTo>
                <a:lnTo>
                  <a:pt x="10266" y="5446"/>
                </a:lnTo>
                <a:lnTo>
                  <a:pt x="10266" y="5501"/>
                </a:lnTo>
                <a:lnTo>
                  <a:pt x="10355" y="5501"/>
                </a:lnTo>
                <a:lnTo>
                  <a:pt x="10355" y="5558"/>
                </a:lnTo>
                <a:lnTo>
                  <a:pt x="10697" y="5558"/>
                </a:lnTo>
                <a:lnTo>
                  <a:pt x="10697" y="5614"/>
                </a:lnTo>
                <a:lnTo>
                  <a:pt x="11128" y="5614"/>
                </a:lnTo>
                <a:lnTo>
                  <a:pt x="11128" y="5669"/>
                </a:lnTo>
                <a:lnTo>
                  <a:pt x="11216" y="5669"/>
                </a:lnTo>
                <a:lnTo>
                  <a:pt x="11216" y="5726"/>
                </a:lnTo>
                <a:lnTo>
                  <a:pt x="11351" y="5726"/>
                </a:lnTo>
                <a:lnTo>
                  <a:pt x="11351" y="5782"/>
                </a:lnTo>
                <a:lnTo>
                  <a:pt x="11455" y="5782"/>
                </a:lnTo>
                <a:lnTo>
                  <a:pt x="11455" y="5838"/>
                </a:lnTo>
                <a:lnTo>
                  <a:pt x="11499" y="5838"/>
                </a:lnTo>
                <a:lnTo>
                  <a:pt x="11499" y="5895"/>
                </a:lnTo>
                <a:lnTo>
                  <a:pt x="11499" y="5895"/>
                </a:lnTo>
                <a:lnTo>
                  <a:pt x="11499" y="5951"/>
                </a:lnTo>
                <a:lnTo>
                  <a:pt x="11543" y="5951"/>
                </a:lnTo>
                <a:lnTo>
                  <a:pt x="11543" y="6006"/>
                </a:lnTo>
                <a:lnTo>
                  <a:pt x="11692" y="6006"/>
                </a:lnTo>
                <a:lnTo>
                  <a:pt x="11692" y="6063"/>
                </a:lnTo>
                <a:lnTo>
                  <a:pt x="11692" y="6063"/>
                </a:lnTo>
                <a:lnTo>
                  <a:pt x="11692" y="6119"/>
                </a:lnTo>
                <a:lnTo>
                  <a:pt x="11722" y="6119"/>
                </a:lnTo>
                <a:lnTo>
                  <a:pt x="11722" y="6176"/>
                </a:lnTo>
                <a:lnTo>
                  <a:pt x="11737" y="6176"/>
                </a:lnTo>
                <a:lnTo>
                  <a:pt x="11737" y="6232"/>
                </a:lnTo>
                <a:lnTo>
                  <a:pt x="11812" y="6232"/>
                </a:lnTo>
                <a:lnTo>
                  <a:pt x="11812" y="6287"/>
                </a:lnTo>
                <a:lnTo>
                  <a:pt x="11886" y="6287"/>
                </a:lnTo>
                <a:lnTo>
                  <a:pt x="11886" y="6343"/>
                </a:lnTo>
                <a:lnTo>
                  <a:pt x="12093" y="6343"/>
                </a:lnTo>
                <a:lnTo>
                  <a:pt x="12093" y="6400"/>
                </a:lnTo>
                <a:lnTo>
                  <a:pt x="12435" y="6400"/>
                </a:lnTo>
                <a:lnTo>
                  <a:pt x="12435" y="6456"/>
                </a:lnTo>
                <a:lnTo>
                  <a:pt x="12510" y="6456"/>
                </a:lnTo>
                <a:lnTo>
                  <a:pt x="12510" y="6513"/>
                </a:lnTo>
                <a:lnTo>
                  <a:pt x="12570" y="6513"/>
                </a:lnTo>
                <a:lnTo>
                  <a:pt x="12570" y="6568"/>
                </a:lnTo>
                <a:lnTo>
                  <a:pt x="12628" y="6568"/>
                </a:lnTo>
                <a:lnTo>
                  <a:pt x="12628" y="6624"/>
                </a:lnTo>
                <a:lnTo>
                  <a:pt x="12762" y="6624"/>
                </a:lnTo>
                <a:lnTo>
                  <a:pt x="12762" y="6681"/>
                </a:lnTo>
                <a:lnTo>
                  <a:pt x="12999" y="6681"/>
                </a:lnTo>
                <a:lnTo>
                  <a:pt x="12999" y="6737"/>
                </a:lnTo>
                <a:lnTo>
                  <a:pt x="13029" y="6737"/>
                </a:lnTo>
                <a:lnTo>
                  <a:pt x="13029" y="6793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599" name="Line 519"/>
          <p:cNvSpPr>
            <a:spLocks noChangeShapeType="1"/>
          </p:cNvSpPr>
          <p:nvPr/>
        </p:nvSpPr>
        <p:spPr bwMode="auto">
          <a:xfrm flipV="1">
            <a:off x="2978856" y="1597027"/>
            <a:ext cx="5644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0" name="Line 520"/>
          <p:cNvSpPr>
            <a:spLocks noChangeShapeType="1"/>
          </p:cNvSpPr>
          <p:nvPr/>
        </p:nvSpPr>
        <p:spPr bwMode="auto">
          <a:xfrm flipV="1">
            <a:off x="3036713" y="1619252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1" name="Line 521"/>
          <p:cNvSpPr>
            <a:spLocks noChangeShapeType="1"/>
          </p:cNvSpPr>
          <p:nvPr/>
        </p:nvSpPr>
        <p:spPr bwMode="auto">
          <a:xfrm>
            <a:off x="3046596" y="1619252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2" name="Line 522"/>
          <p:cNvSpPr>
            <a:spLocks noChangeShapeType="1"/>
          </p:cNvSpPr>
          <p:nvPr/>
        </p:nvSpPr>
        <p:spPr bwMode="auto">
          <a:xfrm flipV="1">
            <a:off x="3079049" y="1665304"/>
            <a:ext cx="9878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3" name="Line 523"/>
          <p:cNvSpPr>
            <a:spLocks noChangeShapeType="1"/>
          </p:cNvSpPr>
          <p:nvPr/>
        </p:nvSpPr>
        <p:spPr bwMode="auto">
          <a:xfrm>
            <a:off x="3088929" y="1665304"/>
            <a:ext cx="1411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4" name="Line 524"/>
          <p:cNvSpPr>
            <a:spLocks noChangeShapeType="1"/>
          </p:cNvSpPr>
          <p:nvPr/>
        </p:nvSpPr>
        <p:spPr bwMode="auto">
          <a:xfrm>
            <a:off x="3142552" y="1692291"/>
            <a:ext cx="1411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5" name="Line 525"/>
          <p:cNvSpPr>
            <a:spLocks noChangeShapeType="1"/>
          </p:cNvSpPr>
          <p:nvPr/>
        </p:nvSpPr>
        <p:spPr bwMode="auto">
          <a:xfrm>
            <a:off x="3173589" y="175101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6" name="Line 526"/>
          <p:cNvSpPr>
            <a:spLocks noChangeShapeType="1"/>
          </p:cNvSpPr>
          <p:nvPr/>
        </p:nvSpPr>
        <p:spPr bwMode="auto">
          <a:xfrm>
            <a:off x="3237092" y="1774827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7" name="Line 527"/>
          <p:cNvSpPr>
            <a:spLocks noChangeShapeType="1"/>
          </p:cNvSpPr>
          <p:nvPr/>
        </p:nvSpPr>
        <p:spPr bwMode="auto">
          <a:xfrm>
            <a:off x="3279429" y="1822452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8" name="Line 528"/>
          <p:cNvSpPr>
            <a:spLocks noChangeShapeType="1"/>
          </p:cNvSpPr>
          <p:nvPr/>
        </p:nvSpPr>
        <p:spPr bwMode="auto">
          <a:xfrm>
            <a:off x="3321756" y="1870077"/>
            <a:ext cx="12700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09" name="Line 529"/>
          <p:cNvSpPr>
            <a:spLocks noChangeShapeType="1"/>
          </p:cNvSpPr>
          <p:nvPr/>
        </p:nvSpPr>
        <p:spPr bwMode="auto">
          <a:xfrm flipH="1" flipV="1">
            <a:off x="3333052" y="1870077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0" name="Line 530"/>
          <p:cNvSpPr>
            <a:spLocks noChangeShapeType="1"/>
          </p:cNvSpPr>
          <p:nvPr/>
        </p:nvSpPr>
        <p:spPr bwMode="auto">
          <a:xfrm>
            <a:off x="3364092" y="191770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1" name="Line 531"/>
          <p:cNvSpPr>
            <a:spLocks noChangeShapeType="1"/>
          </p:cNvSpPr>
          <p:nvPr/>
        </p:nvSpPr>
        <p:spPr bwMode="auto">
          <a:xfrm>
            <a:off x="3448763" y="1917702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2" name="Line 532"/>
          <p:cNvSpPr>
            <a:spLocks noChangeShapeType="1"/>
          </p:cNvSpPr>
          <p:nvPr/>
        </p:nvSpPr>
        <p:spPr bwMode="auto">
          <a:xfrm flipH="1">
            <a:off x="3476978" y="1978031"/>
            <a:ext cx="2822" cy="952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3" name="Line 533"/>
          <p:cNvSpPr>
            <a:spLocks noChangeShapeType="1"/>
          </p:cNvSpPr>
          <p:nvPr/>
        </p:nvSpPr>
        <p:spPr bwMode="auto">
          <a:xfrm>
            <a:off x="3476978" y="1987552"/>
            <a:ext cx="2822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4" name="Line 534"/>
          <p:cNvSpPr>
            <a:spLocks noChangeShapeType="1"/>
          </p:cNvSpPr>
          <p:nvPr/>
        </p:nvSpPr>
        <p:spPr bwMode="auto">
          <a:xfrm>
            <a:off x="3522141" y="2025652"/>
            <a:ext cx="1411" cy="793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5" name="Line 535"/>
          <p:cNvSpPr>
            <a:spLocks noChangeShapeType="1"/>
          </p:cNvSpPr>
          <p:nvPr/>
        </p:nvSpPr>
        <p:spPr bwMode="auto">
          <a:xfrm flipH="1">
            <a:off x="3522141" y="2033591"/>
            <a:ext cx="1411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6" name="Line 536"/>
          <p:cNvSpPr>
            <a:spLocks noChangeShapeType="1"/>
          </p:cNvSpPr>
          <p:nvPr/>
        </p:nvSpPr>
        <p:spPr bwMode="auto">
          <a:xfrm>
            <a:off x="3575763" y="2060577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7" name="Line 537"/>
          <p:cNvSpPr>
            <a:spLocks noChangeShapeType="1"/>
          </p:cNvSpPr>
          <p:nvPr/>
        </p:nvSpPr>
        <p:spPr bwMode="auto">
          <a:xfrm>
            <a:off x="3606804" y="212090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8" name="Line 538"/>
          <p:cNvSpPr>
            <a:spLocks noChangeShapeType="1"/>
          </p:cNvSpPr>
          <p:nvPr/>
        </p:nvSpPr>
        <p:spPr bwMode="auto">
          <a:xfrm>
            <a:off x="3670300" y="2144729"/>
            <a:ext cx="5644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19" name="Line 539"/>
          <p:cNvSpPr>
            <a:spLocks noChangeShapeType="1"/>
          </p:cNvSpPr>
          <p:nvPr/>
        </p:nvSpPr>
        <p:spPr bwMode="auto">
          <a:xfrm flipV="1">
            <a:off x="3675948" y="2144729"/>
            <a:ext cx="4233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0" name="Line 540"/>
          <p:cNvSpPr>
            <a:spLocks noChangeShapeType="1"/>
          </p:cNvSpPr>
          <p:nvPr/>
        </p:nvSpPr>
        <p:spPr bwMode="auto">
          <a:xfrm>
            <a:off x="3733801" y="2168527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1" name="Line 541"/>
          <p:cNvSpPr>
            <a:spLocks noChangeShapeType="1"/>
          </p:cNvSpPr>
          <p:nvPr/>
        </p:nvSpPr>
        <p:spPr bwMode="auto">
          <a:xfrm>
            <a:off x="3797300" y="2192340"/>
            <a:ext cx="15522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2" name="Line 542"/>
          <p:cNvSpPr>
            <a:spLocks noChangeShapeType="1"/>
          </p:cNvSpPr>
          <p:nvPr/>
        </p:nvSpPr>
        <p:spPr bwMode="auto">
          <a:xfrm flipH="1" flipV="1">
            <a:off x="3807178" y="2192340"/>
            <a:ext cx="5644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3" name="Line 543"/>
          <p:cNvSpPr>
            <a:spLocks noChangeShapeType="1"/>
          </p:cNvSpPr>
          <p:nvPr/>
        </p:nvSpPr>
        <p:spPr bwMode="auto">
          <a:xfrm>
            <a:off x="3839634" y="223996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4" name="Line 544"/>
          <p:cNvSpPr>
            <a:spLocks noChangeShapeType="1"/>
          </p:cNvSpPr>
          <p:nvPr/>
        </p:nvSpPr>
        <p:spPr bwMode="auto">
          <a:xfrm flipH="1">
            <a:off x="3911607" y="2251077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5" name="Line 545"/>
          <p:cNvSpPr>
            <a:spLocks noChangeShapeType="1"/>
          </p:cNvSpPr>
          <p:nvPr/>
        </p:nvSpPr>
        <p:spPr bwMode="auto">
          <a:xfrm>
            <a:off x="3911607" y="2263777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6" name="Line 546"/>
          <p:cNvSpPr>
            <a:spLocks noChangeShapeType="1"/>
          </p:cNvSpPr>
          <p:nvPr/>
        </p:nvSpPr>
        <p:spPr bwMode="auto">
          <a:xfrm>
            <a:off x="3955348" y="2298716"/>
            <a:ext cx="4233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7" name="Line 547"/>
          <p:cNvSpPr>
            <a:spLocks noChangeShapeType="1"/>
          </p:cNvSpPr>
          <p:nvPr/>
        </p:nvSpPr>
        <p:spPr bwMode="auto">
          <a:xfrm flipH="1">
            <a:off x="3955348" y="2309815"/>
            <a:ext cx="4233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8" name="Line 548"/>
          <p:cNvSpPr>
            <a:spLocks noChangeShapeType="1"/>
          </p:cNvSpPr>
          <p:nvPr/>
        </p:nvSpPr>
        <p:spPr bwMode="auto">
          <a:xfrm>
            <a:off x="4007556" y="233521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29" name="Line 549"/>
          <p:cNvSpPr>
            <a:spLocks noChangeShapeType="1"/>
          </p:cNvSpPr>
          <p:nvPr/>
        </p:nvSpPr>
        <p:spPr bwMode="auto">
          <a:xfrm>
            <a:off x="4049896" y="2382854"/>
            <a:ext cx="1411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0" name="Line 550"/>
          <p:cNvSpPr>
            <a:spLocks noChangeShapeType="1"/>
          </p:cNvSpPr>
          <p:nvPr/>
        </p:nvSpPr>
        <p:spPr bwMode="auto">
          <a:xfrm>
            <a:off x="4071057" y="2454291"/>
            <a:ext cx="2822" cy="174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1" name="Line 551"/>
          <p:cNvSpPr>
            <a:spLocks noChangeShapeType="1"/>
          </p:cNvSpPr>
          <p:nvPr/>
        </p:nvSpPr>
        <p:spPr bwMode="auto">
          <a:xfrm>
            <a:off x="4073885" y="2471740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2" name="Line 552"/>
          <p:cNvSpPr>
            <a:spLocks noChangeShapeType="1"/>
          </p:cNvSpPr>
          <p:nvPr/>
        </p:nvSpPr>
        <p:spPr bwMode="auto">
          <a:xfrm flipH="1" flipV="1">
            <a:off x="4071057" y="2465390"/>
            <a:ext cx="2822" cy="635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3" name="Line 553"/>
          <p:cNvSpPr>
            <a:spLocks noChangeShapeType="1"/>
          </p:cNvSpPr>
          <p:nvPr/>
        </p:nvSpPr>
        <p:spPr bwMode="auto">
          <a:xfrm>
            <a:off x="4103511" y="2513029"/>
            <a:ext cx="7056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4" name="Line 554"/>
          <p:cNvSpPr>
            <a:spLocks noChangeShapeType="1"/>
          </p:cNvSpPr>
          <p:nvPr/>
        </p:nvSpPr>
        <p:spPr bwMode="auto">
          <a:xfrm flipV="1">
            <a:off x="4110569" y="2513029"/>
            <a:ext cx="2822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5" name="Line 555"/>
          <p:cNvSpPr>
            <a:spLocks noChangeShapeType="1"/>
          </p:cNvSpPr>
          <p:nvPr/>
        </p:nvSpPr>
        <p:spPr bwMode="auto">
          <a:xfrm flipH="1">
            <a:off x="4131737" y="2573340"/>
            <a:ext cx="2822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6" name="Line 556"/>
          <p:cNvSpPr>
            <a:spLocks noChangeShapeType="1"/>
          </p:cNvSpPr>
          <p:nvPr/>
        </p:nvSpPr>
        <p:spPr bwMode="auto">
          <a:xfrm>
            <a:off x="4131734" y="2586040"/>
            <a:ext cx="5644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7" name="Line 557"/>
          <p:cNvSpPr>
            <a:spLocks noChangeShapeType="1"/>
          </p:cNvSpPr>
          <p:nvPr/>
        </p:nvSpPr>
        <p:spPr bwMode="auto">
          <a:xfrm flipH="1" flipV="1">
            <a:off x="4134556" y="2584452"/>
            <a:ext cx="2822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8" name="Line 558"/>
          <p:cNvSpPr>
            <a:spLocks noChangeShapeType="1"/>
          </p:cNvSpPr>
          <p:nvPr/>
        </p:nvSpPr>
        <p:spPr bwMode="auto">
          <a:xfrm>
            <a:off x="4167011" y="2632077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39" name="Line 559"/>
          <p:cNvSpPr>
            <a:spLocks noChangeShapeType="1"/>
          </p:cNvSpPr>
          <p:nvPr/>
        </p:nvSpPr>
        <p:spPr bwMode="auto">
          <a:xfrm>
            <a:off x="4229100" y="2655890"/>
            <a:ext cx="12700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0" name="Line 560"/>
          <p:cNvSpPr>
            <a:spLocks noChangeShapeType="1"/>
          </p:cNvSpPr>
          <p:nvPr/>
        </p:nvSpPr>
        <p:spPr bwMode="auto">
          <a:xfrm flipH="1">
            <a:off x="4240396" y="2655890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1" name="Line 561"/>
          <p:cNvSpPr>
            <a:spLocks noChangeShapeType="1"/>
          </p:cNvSpPr>
          <p:nvPr/>
        </p:nvSpPr>
        <p:spPr bwMode="auto">
          <a:xfrm flipV="1">
            <a:off x="4271434" y="2701927"/>
            <a:ext cx="7056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2" name="Line 562"/>
          <p:cNvSpPr>
            <a:spLocks noChangeShapeType="1"/>
          </p:cNvSpPr>
          <p:nvPr/>
        </p:nvSpPr>
        <p:spPr bwMode="auto">
          <a:xfrm>
            <a:off x="4278492" y="2701927"/>
            <a:ext cx="4233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3" name="Line 563"/>
          <p:cNvSpPr>
            <a:spLocks noChangeShapeType="1"/>
          </p:cNvSpPr>
          <p:nvPr/>
        </p:nvSpPr>
        <p:spPr bwMode="auto">
          <a:xfrm flipH="1">
            <a:off x="4320825" y="2740027"/>
            <a:ext cx="2822" cy="793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4" name="Line 564"/>
          <p:cNvSpPr>
            <a:spLocks noChangeShapeType="1"/>
          </p:cNvSpPr>
          <p:nvPr/>
        </p:nvSpPr>
        <p:spPr bwMode="auto">
          <a:xfrm>
            <a:off x="4320822" y="2747965"/>
            <a:ext cx="5644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5" name="Line 565"/>
          <p:cNvSpPr>
            <a:spLocks noChangeShapeType="1"/>
          </p:cNvSpPr>
          <p:nvPr/>
        </p:nvSpPr>
        <p:spPr bwMode="auto">
          <a:xfrm flipH="1">
            <a:off x="4323649" y="2747979"/>
            <a:ext cx="2822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6" name="Line 566"/>
          <p:cNvSpPr>
            <a:spLocks noChangeShapeType="1"/>
          </p:cNvSpPr>
          <p:nvPr/>
        </p:nvSpPr>
        <p:spPr bwMode="auto">
          <a:xfrm>
            <a:off x="4334941" y="2822577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7" name="Line 567"/>
          <p:cNvSpPr>
            <a:spLocks noChangeShapeType="1"/>
          </p:cNvSpPr>
          <p:nvPr/>
        </p:nvSpPr>
        <p:spPr bwMode="auto">
          <a:xfrm>
            <a:off x="4398434" y="2846390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8" name="Line 568"/>
          <p:cNvSpPr>
            <a:spLocks noChangeShapeType="1"/>
          </p:cNvSpPr>
          <p:nvPr/>
        </p:nvSpPr>
        <p:spPr bwMode="auto">
          <a:xfrm>
            <a:off x="4450645" y="288290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49" name="Line 569"/>
          <p:cNvSpPr>
            <a:spLocks noChangeShapeType="1"/>
          </p:cNvSpPr>
          <p:nvPr/>
        </p:nvSpPr>
        <p:spPr bwMode="auto">
          <a:xfrm>
            <a:off x="4514148" y="290671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0" name="Line 570"/>
          <p:cNvSpPr>
            <a:spLocks noChangeShapeType="1"/>
          </p:cNvSpPr>
          <p:nvPr/>
        </p:nvSpPr>
        <p:spPr bwMode="auto">
          <a:xfrm>
            <a:off x="4598811" y="2906729"/>
            <a:ext cx="9878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1" name="Line 571"/>
          <p:cNvSpPr>
            <a:spLocks noChangeShapeType="1"/>
          </p:cNvSpPr>
          <p:nvPr/>
        </p:nvSpPr>
        <p:spPr bwMode="auto">
          <a:xfrm flipV="1">
            <a:off x="4608696" y="2906729"/>
            <a:ext cx="1411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2" name="Line 572"/>
          <p:cNvSpPr>
            <a:spLocks noChangeShapeType="1"/>
          </p:cNvSpPr>
          <p:nvPr/>
        </p:nvSpPr>
        <p:spPr bwMode="auto">
          <a:xfrm>
            <a:off x="4619980" y="297815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3" name="Line 573"/>
          <p:cNvSpPr>
            <a:spLocks noChangeShapeType="1"/>
          </p:cNvSpPr>
          <p:nvPr/>
        </p:nvSpPr>
        <p:spPr bwMode="auto">
          <a:xfrm>
            <a:off x="4683481" y="300196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4" name="Line 574"/>
          <p:cNvSpPr>
            <a:spLocks noChangeShapeType="1"/>
          </p:cNvSpPr>
          <p:nvPr/>
        </p:nvSpPr>
        <p:spPr bwMode="auto">
          <a:xfrm>
            <a:off x="4768145" y="300196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5" name="Line 575"/>
          <p:cNvSpPr>
            <a:spLocks noChangeShapeType="1"/>
          </p:cNvSpPr>
          <p:nvPr/>
        </p:nvSpPr>
        <p:spPr bwMode="auto">
          <a:xfrm flipH="1">
            <a:off x="4818952" y="3036890"/>
            <a:ext cx="1411" cy="142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6" name="Line 576"/>
          <p:cNvSpPr>
            <a:spLocks noChangeShapeType="1"/>
          </p:cNvSpPr>
          <p:nvPr/>
        </p:nvSpPr>
        <p:spPr bwMode="auto">
          <a:xfrm flipV="1">
            <a:off x="4818952" y="3049590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7" name="Line 577"/>
          <p:cNvSpPr>
            <a:spLocks noChangeShapeType="1"/>
          </p:cNvSpPr>
          <p:nvPr/>
        </p:nvSpPr>
        <p:spPr bwMode="auto">
          <a:xfrm>
            <a:off x="4873978" y="3073402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8" name="Line 578"/>
          <p:cNvSpPr>
            <a:spLocks noChangeShapeType="1"/>
          </p:cNvSpPr>
          <p:nvPr/>
        </p:nvSpPr>
        <p:spPr bwMode="auto">
          <a:xfrm flipV="1">
            <a:off x="4914907" y="3119440"/>
            <a:ext cx="8467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59" name="Line 579"/>
          <p:cNvSpPr>
            <a:spLocks noChangeShapeType="1"/>
          </p:cNvSpPr>
          <p:nvPr/>
        </p:nvSpPr>
        <p:spPr bwMode="auto">
          <a:xfrm>
            <a:off x="4923369" y="3119440"/>
            <a:ext cx="2822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0" name="Line 580"/>
          <p:cNvSpPr>
            <a:spLocks noChangeShapeType="1"/>
          </p:cNvSpPr>
          <p:nvPr/>
        </p:nvSpPr>
        <p:spPr bwMode="auto">
          <a:xfrm flipV="1">
            <a:off x="4936074" y="3189304"/>
            <a:ext cx="14111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1" name="Line 581"/>
          <p:cNvSpPr>
            <a:spLocks noChangeShapeType="1"/>
          </p:cNvSpPr>
          <p:nvPr/>
        </p:nvSpPr>
        <p:spPr bwMode="auto">
          <a:xfrm flipH="1">
            <a:off x="4947356" y="3189304"/>
            <a:ext cx="2822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2" name="Line 582"/>
          <p:cNvSpPr>
            <a:spLocks noChangeShapeType="1"/>
          </p:cNvSpPr>
          <p:nvPr/>
        </p:nvSpPr>
        <p:spPr bwMode="auto">
          <a:xfrm flipH="1">
            <a:off x="4965700" y="3251202"/>
            <a:ext cx="2822" cy="793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3" name="Line 583"/>
          <p:cNvSpPr>
            <a:spLocks noChangeShapeType="1"/>
          </p:cNvSpPr>
          <p:nvPr/>
        </p:nvSpPr>
        <p:spPr bwMode="auto">
          <a:xfrm>
            <a:off x="4965700" y="3259154"/>
            <a:ext cx="2822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4" name="Line 584"/>
          <p:cNvSpPr>
            <a:spLocks noChangeShapeType="1"/>
          </p:cNvSpPr>
          <p:nvPr/>
        </p:nvSpPr>
        <p:spPr bwMode="auto">
          <a:xfrm>
            <a:off x="5020734" y="328771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5" name="Line 585"/>
          <p:cNvSpPr>
            <a:spLocks noChangeShapeType="1"/>
          </p:cNvSpPr>
          <p:nvPr/>
        </p:nvSpPr>
        <p:spPr bwMode="auto">
          <a:xfrm>
            <a:off x="5084241" y="3311541"/>
            <a:ext cx="1411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6" name="Line 586"/>
          <p:cNvSpPr>
            <a:spLocks noChangeShapeType="1"/>
          </p:cNvSpPr>
          <p:nvPr/>
        </p:nvSpPr>
        <p:spPr bwMode="auto">
          <a:xfrm>
            <a:off x="5115278" y="3370279"/>
            <a:ext cx="12700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7" name="Line 587"/>
          <p:cNvSpPr>
            <a:spLocks noChangeShapeType="1"/>
          </p:cNvSpPr>
          <p:nvPr/>
        </p:nvSpPr>
        <p:spPr bwMode="auto">
          <a:xfrm flipH="1" flipV="1">
            <a:off x="5126574" y="3370279"/>
            <a:ext cx="1411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8" name="Line 588"/>
          <p:cNvSpPr>
            <a:spLocks noChangeShapeType="1"/>
          </p:cNvSpPr>
          <p:nvPr/>
        </p:nvSpPr>
        <p:spPr bwMode="auto">
          <a:xfrm>
            <a:off x="5178780" y="3394091"/>
            <a:ext cx="11289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69" name="Line 589"/>
          <p:cNvSpPr>
            <a:spLocks noChangeShapeType="1"/>
          </p:cNvSpPr>
          <p:nvPr/>
        </p:nvSpPr>
        <p:spPr bwMode="auto">
          <a:xfrm flipH="1" flipV="1">
            <a:off x="5190074" y="3394091"/>
            <a:ext cx="1411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0" name="Line 590"/>
          <p:cNvSpPr>
            <a:spLocks noChangeShapeType="1"/>
          </p:cNvSpPr>
          <p:nvPr/>
        </p:nvSpPr>
        <p:spPr bwMode="auto">
          <a:xfrm>
            <a:off x="5221116" y="344170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1" name="Line 591"/>
          <p:cNvSpPr>
            <a:spLocks noChangeShapeType="1"/>
          </p:cNvSpPr>
          <p:nvPr/>
        </p:nvSpPr>
        <p:spPr bwMode="auto">
          <a:xfrm>
            <a:off x="5263452" y="3489327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2" name="Line 592"/>
          <p:cNvSpPr>
            <a:spLocks noChangeShapeType="1"/>
          </p:cNvSpPr>
          <p:nvPr/>
        </p:nvSpPr>
        <p:spPr bwMode="auto">
          <a:xfrm>
            <a:off x="5326948" y="3513140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3" name="Line 593"/>
          <p:cNvSpPr>
            <a:spLocks noChangeShapeType="1"/>
          </p:cNvSpPr>
          <p:nvPr/>
        </p:nvSpPr>
        <p:spPr bwMode="auto">
          <a:xfrm>
            <a:off x="5390452" y="3536952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4" name="Line 594"/>
          <p:cNvSpPr>
            <a:spLocks noChangeShapeType="1"/>
          </p:cNvSpPr>
          <p:nvPr/>
        </p:nvSpPr>
        <p:spPr bwMode="auto">
          <a:xfrm>
            <a:off x="5422900" y="3597280"/>
            <a:ext cx="4233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5" name="Line 595"/>
          <p:cNvSpPr>
            <a:spLocks noChangeShapeType="1"/>
          </p:cNvSpPr>
          <p:nvPr/>
        </p:nvSpPr>
        <p:spPr bwMode="auto">
          <a:xfrm flipH="1">
            <a:off x="5422900" y="3608390"/>
            <a:ext cx="4233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6" name="Line 596"/>
          <p:cNvSpPr>
            <a:spLocks noChangeShapeType="1"/>
          </p:cNvSpPr>
          <p:nvPr/>
        </p:nvSpPr>
        <p:spPr bwMode="auto">
          <a:xfrm>
            <a:off x="5496281" y="3608390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7" name="Line 597"/>
          <p:cNvSpPr>
            <a:spLocks noChangeShapeType="1"/>
          </p:cNvSpPr>
          <p:nvPr/>
        </p:nvSpPr>
        <p:spPr bwMode="auto">
          <a:xfrm>
            <a:off x="5538611" y="365601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8" name="Line 598"/>
          <p:cNvSpPr>
            <a:spLocks noChangeShapeType="1"/>
          </p:cNvSpPr>
          <p:nvPr/>
        </p:nvSpPr>
        <p:spPr bwMode="auto">
          <a:xfrm>
            <a:off x="5579534" y="3703640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79" name="Line 599"/>
          <p:cNvSpPr>
            <a:spLocks noChangeShapeType="1"/>
          </p:cNvSpPr>
          <p:nvPr/>
        </p:nvSpPr>
        <p:spPr bwMode="auto">
          <a:xfrm>
            <a:off x="5643036" y="372745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0" name="Line 600"/>
          <p:cNvSpPr>
            <a:spLocks noChangeShapeType="1"/>
          </p:cNvSpPr>
          <p:nvPr/>
        </p:nvSpPr>
        <p:spPr bwMode="auto">
          <a:xfrm>
            <a:off x="5727700" y="372745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1" name="Line 601"/>
          <p:cNvSpPr>
            <a:spLocks noChangeShapeType="1"/>
          </p:cNvSpPr>
          <p:nvPr/>
        </p:nvSpPr>
        <p:spPr bwMode="auto">
          <a:xfrm>
            <a:off x="5760163" y="3787777"/>
            <a:ext cx="1411" cy="793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2" name="Line 602"/>
          <p:cNvSpPr>
            <a:spLocks noChangeShapeType="1"/>
          </p:cNvSpPr>
          <p:nvPr/>
        </p:nvSpPr>
        <p:spPr bwMode="auto">
          <a:xfrm flipH="1">
            <a:off x="5760163" y="3795715"/>
            <a:ext cx="1411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3" name="Line 603"/>
          <p:cNvSpPr>
            <a:spLocks noChangeShapeType="1"/>
          </p:cNvSpPr>
          <p:nvPr/>
        </p:nvSpPr>
        <p:spPr bwMode="auto">
          <a:xfrm>
            <a:off x="5812372" y="382270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4" name="Line 604"/>
          <p:cNvSpPr>
            <a:spLocks noChangeShapeType="1"/>
          </p:cNvSpPr>
          <p:nvPr/>
        </p:nvSpPr>
        <p:spPr bwMode="auto">
          <a:xfrm>
            <a:off x="5865996" y="3859215"/>
            <a:ext cx="1411" cy="635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5" name="Line 605"/>
          <p:cNvSpPr>
            <a:spLocks noChangeShapeType="1"/>
          </p:cNvSpPr>
          <p:nvPr/>
        </p:nvSpPr>
        <p:spPr bwMode="auto">
          <a:xfrm flipH="1">
            <a:off x="5865996" y="3865568"/>
            <a:ext cx="1411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6" name="Line 606"/>
          <p:cNvSpPr>
            <a:spLocks noChangeShapeType="1"/>
          </p:cNvSpPr>
          <p:nvPr/>
        </p:nvSpPr>
        <p:spPr bwMode="auto">
          <a:xfrm>
            <a:off x="5906918" y="3906848"/>
            <a:ext cx="1411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7" name="Line 607"/>
          <p:cNvSpPr>
            <a:spLocks noChangeShapeType="1"/>
          </p:cNvSpPr>
          <p:nvPr/>
        </p:nvSpPr>
        <p:spPr bwMode="auto">
          <a:xfrm>
            <a:off x="5949245" y="3954465"/>
            <a:ext cx="7056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8" name="Line 608"/>
          <p:cNvSpPr>
            <a:spLocks noChangeShapeType="1"/>
          </p:cNvSpPr>
          <p:nvPr/>
        </p:nvSpPr>
        <p:spPr bwMode="auto">
          <a:xfrm flipV="1">
            <a:off x="5956300" y="3954465"/>
            <a:ext cx="4233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89" name="Line 609"/>
          <p:cNvSpPr>
            <a:spLocks noChangeShapeType="1"/>
          </p:cNvSpPr>
          <p:nvPr/>
        </p:nvSpPr>
        <p:spPr bwMode="auto">
          <a:xfrm>
            <a:off x="5991580" y="4000502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0" name="Line 610"/>
          <p:cNvSpPr>
            <a:spLocks noChangeShapeType="1"/>
          </p:cNvSpPr>
          <p:nvPr/>
        </p:nvSpPr>
        <p:spPr bwMode="auto">
          <a:xfrm>
            <a:off x="6055085" y="4024315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1" name="Line 611"/>
          <p:cNvSpPr>
            <a:spLocks noChangeShapeType="1"/>
          </p:cNvSpPr>
          <p:nvPr/>
        </p:nvSpPr>
        <p:spPr bwMode="auto">
          <a:xfrm>
            <a:off x="6087541" y="4084640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2" name="Line 612"/>
          <p:cNvSpPr>
            <a:spLocks noChangeShapeType="1"/>
          </p:cNvSpPr>
          <p:nvPr/>
        </p:nvSpPr>
        <p:spPr bwMode="auto">
          <a:xfrm flipV="1">
            <a:off x="6087541" y="4095752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3" name="Line 613"/>
          <p:cNvSpPr>
            <a:spLocks noChangeShapeType="1"/>
          </p:cNvSpPr>
          <p:nvPr/>
        </p:nvSpPr>
        <p:spPr bwMode="auto">
          <a:xfrm>
            <a:off x="6118578" y="4143377"/>
            <a:ext cx="15522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5" name="Line 615"/>
          <p:cNvSpPr>
            <a:spLocks noChangeShapeType="1"/>
          </p:cNvSpPr>
          <p:nvPr/>
        </p:nvSpPr>
        <p:spPr bwMode="auto">
          <a:xfrm flipH="1" flipV="1">
            <a:off x="6128456" y="4143375"/>
            <a:ext cx="5644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6" name="Line 616"/>
          <p:cNvSpPr>
            <a:spLocks noChangeShapeType="1"/>
          </p:cNvSpPr>
          <p:nvPr/>
        </p:nvSpPr>
        <p:spPr bwMode="auto">
          <a:xfrm>
            <a:off x="6160913" y="4191000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7" name="Line 617"/>
          <p:cNvSpPr>
            <a:spLocks noChangeShapeType="1"/>
          </p:cNvSpPr>
          <p:nvPr/>
        </p:nvSpPr>
        <p:spPr bwMode="auto">
          <a:xfrm flipV="1">
            <a:off x="6170798" y="4191000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8" name="Line 618"/>
          <p:cNvSpPr>
            <a:spLocks noChangeShapeType="1"/>
          </p:cNvSpPr>
          <p:nvPr/>
        </p:nvSpPr>
        <p:spPr bwMode="auto">
          <a:xfrm>
            <a:off x="6191956" y="4251342"/>
            <a:ext cx="5644" cy="952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699" name="Line 619"/>
          <p:cNvSpPr>
            <a:spLocks noChangeShapeType="1"/>
          </p:cNvSpPr>
          <p:nvPr/>
        </p:nvSpPr>
        <p:spPr bwMode="auto">
          <a:xfrm flipH="1">
            <a:off x="6191956" y="4260850"/>
            <a:ext cx="5644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0" name="Line 620"/>
          <p:cNvSpPr>
            <a:spLocks noChangeShapeType="1"/>
          </p:cNvSpPr>
          <p:nvPr/>
        </p:nvSpPr>
        <p:spPr bwMode="auto">
          <a:xfrm>
            <a:off x="6234289" y="4298967"/>
            <a:ext cx="4234" cy="952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1" name="Line 621"/>
          <p:cNvSpPr>
            <a:spLocks noChangeShapeType="1"/>
          </p:cNvSpPr>
          <p:nvPr/>
        </p:nvSpPr>
        <p:spPr bwMode="auto">
          <a:xfrm flipH="1">
            <a:off x="6234289" y="4308475"/>
            <a:ext cx="4234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2" name="Line 622"/>
          <p:cNvSpPr>
            <a:spLocks noChangeShapeType="1"/>
          </p:cNvSpPr>
          <p:nvPr/>
        </p:nvSpPr>
        <p:spPr bwMode="auto">
          <a:xfrm>
            <a:off x="6266753" y="4357688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3" name="Line 623"/>
          <p:cNvSpPr>
            <a:spLocks noChangeShapeType="1"/>
          </p:cNvSpPr>
          <p:nvPr/>
        </p:nvSpPr>
        <p:spPr bwMode="auto">
          <a:xfrm>
            <a:off x="6318959" y="4394200"/>
            <a:ext cx="4234" cy="635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4" name="Line 624"/>
          <p:cNvSpPr>
            <a:spLocks noChangeShapeType="1"/>
          </p:cNvSpPr>
          <p:nvPr/>
        </p:nvSpPr>
        <p:spPr bwMode="auto">
          <a:xfrm flipH="1">
            <a:off x="6318959" y="4400567"/>
            <a:ext cx="4234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5" name="Line 625"/>
          <p:cNvSpPr>
            <a:spLocks noChangeShapeType="1"/>
          </p:cNvSpPr>
          <p:nvPr/>
        </p:nvSpPr>
        <p:spPr bwMode="auto">
          <a:xfrm>
            <a:off x="6371172" y="442912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6" name="Line 626"/>
          <p:cNvSpPr>
            <a:spLocks noChangeShapeType="1"/>
          </p:cNvSpPr>
          <p:nvPr/>
        </p:nvSpPr>
        <p:spPr bwMode="auto">
          <a:xfrm>
            <a:off x="6455836" y="442912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7" name="Line 627"/>
          <p:cNvSpPr>
            <a:spLocks noChangeShapeType="1"/>
          </p:cNvSpPr>
          <p:nvPr/>
        </p:nvSpPr>
        <p:spPr bwMode="auto">
          <a:xfrm flipV="1">
            <a:off x="6519334" y="4448192"/>
            <a:ext cx="12700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8" name="Line 628"/>
          <p:cNvSpPr>
            <a:spLocks noChangeShapeType="1"/>
          </p:cNvSpPr>
          <p:nvPr/>
        </p:nvSpPr>
        <p:spPr bwMode="auto">
          <a:xfrm flipH="1">
            <a:off x="6530626" y="4448192"/>
            <a:ext cx="1412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09" name="Line 629"/>
          <p:cNvSpPr>
            <a:spLocks noChangeShapeType="1"/>
          </p:cNvSpPr>
          <p:nvPr/>
        </p:nvSpPr>
        <p:spPr bwMode="auto">
          <a:xfrm>
            <a:off x="6572956" y="4489467"/>
            <a:ext cx="11289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0" name="Line 630"/>
          <p:cNvSpPr>
            <a:spLocks noChangeShapeType="1"/>
          </p:cNvSpPr>
          <p:nvPr/>
        </p:nvSpPr>
        <p:spPr bwMode="auto">
          <a:xfrm flipH="1" flipV="1">
            <a:off x="6582842" y="4489467"/>
            <a:ext cx="1411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1" name="Line 631"/>
          <p:cNvSpPr>
            <a:spLocks noChangeShapeType="1"/>
          </p:cNvSpPr>
          <p:nvPr/>
        </p:nvSpPr>
        <p:spPr bwMode="auto">
          <a:xfrm>
            <a:off x="6615290" y="4537092"/>
            <a:ext cx="1412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2" name="Line 632"/>
          <p:cNvSpPr>
            <a:spLocks noChangeShapeType="1"/>
          </p:cNvSpPr>
          <p:nvPr/>
        </p:nvSpPr>
        <p:spPr bwMode="auto">
          <a:xfrm>
            <a:off x="6678789" y="4560888"/>
            <a:ext cx="11289" cy="4762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3" name="Line 633"/>
          <p:cNvSpPr>
            <a:spLocks noChangeShapeType="1"/>
          </p:cNvSpPr>
          <p:nvPr/>
        </p:nvSpPr>
        <p:spPr bwMode="auto">
          <a:xfrm flipH="1" flipV="1">
            <a:off x="6688666" y="4560888"/>
            <a:ext cx="1412" cy="4762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4" name="Line 634"/>
          <p:cNvSpPr>
            <a:spLocks noChangeShapeType="1"/>
          </p:cNvSpPr>
          <p:nvPr/>
        </p:nvSpPr>
        <p:spPr bwMode="auto">
          <a:xfrm>
            <a:off x="6698553" y="4632342"/>
            <a:ext cx="7055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5" name="Line 635"/>
          <p:cNvSpPr>
            <a:spLocks noChangeShapeType="1"/>
          </p:cNvSpPr>
          <p:nvPr/>
        </p:nvSpPr>
        <p:spPr bwMode="auto">
          <a:xfrm flipV="1">
            <a:off x="6705600" y="4632342"/>
            <a:ext cx="4234" cy="476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6" name="Line 636"/>
          <p:cNvSpPr>
            <a:spLocks noChangeShapeType="1"/>
          </p:cNvSpPr>
          <p:nvPr/>
        </p:nvSpPr>
        <p:spPr bwMode="auto">
          <a:xfrm>
            <a:off x="6731002" y="4691080"/>
            <a:ext cx="1412" cy="158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7" name="Line 637"/>
          <p:cNvSpPr>
            <a:spLocks noChangeShapeType="1"/>
          </p:cNvSpPr>
          <p:nvPr/>
        </p:nvSpPr>
        <p:spPr bwMode="auto">
          <a:xfrm flipH="1" flipV="1">
            <a:off x="6731002" y="4703780"/>
            <a:ext cx="1412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8" name="Line 638"/>
          <p:cNvSpPr>
            <a:spLocks noChangeShapeType="1"/>
          </p:cNvSpPr>
          <p:nvPr/>
        </p:nvSpPr>
        <p:spPr bwMode="auto">
          <a:xfrm>
            <a:off x="6804380" y="4703780"/>
            <a:ext cx="11289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19" name="Line 639"/>
          <p:cNvSpPr>
            <a:spLocks noChangeShapeType="1"/>
          </p:cNvSpPr>
          <p:nvPr/>
        </p:nvSpPr>
        <p:spPr bwMode="auto">
          <a:xfrm flipH="1">
            <a:off x="6852359" y="4738705"/>
            <a:ext cx="4234" cy="158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0" name="Line 640"/>
          <p:cNvSpPr>
            <a:spLocks noChangeShapeType="1"/>
          </p:cNvSpPr>
          <p:nvPr/>
        </p:nvSpPr>
        <p:spPr bwMode="auto">
          <a:xfrm flipV="1">
            <a:off x="6852359" y="4751405"/>
            <a:ext cx="4234" cy="3175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1" name="Line 641"/>
          <p:cNvSpPr>
            <a:spLocks noChangeShapeType="1"/>
          </p:cNvSpPr>
          <p:nvPr/>
        </p:nvSpPr>
        <p:spPr bwMode="auto">
          <a:xfrm>
            <a:off x="6910220" y="4775217"/>
            <a:ext cx="1411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2" name="Line 642"/>
          <p:cNvSpPr>
            <a:spLocks noChangeShapeType="1"/>
          </p:cNvSpPr>
          <p:nvPr/>
        </p:nvSpPr>
        <p:spPr bwMode="auto">
          <a:xfrm>
            <a:off x="6973713" y="4799030"/>
            <a:ext cx="9878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3" name="Line 643"/>
          <p:cNvSpPr>
            <a:spLocks noChangeShapeType="1"/>
          </p:cNvSpPr>
          <p:nvPr/>
        </p:nvSpPr>
        <p:spPr bwMode="auto">
          <a:xfrm flipV="1">
            <a:off x="6983598" y="4799030"/>
            <a:ext cx="1411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4" name="Line 644"/>
          <p:cNvSpPr>
            <a:spLocks noChangeShapeType="1"/>
          </p:cNvSpPr>
          <p:nvPr/>
        </p:nvSpPr>
        <p:spPr bwMode="auto">
          <a:xfrm>
            <a:off x="7016044" y="4846638"/>
            <a:ext cx="1412" cy="11112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5" name="Line 645"/>
          <p:cNvSpPr>
            <a:spLocks noChangeShapeType="1"/>
          </p:cNvSpPr>
          <p:nvPr/>
        </p:nvSpPr>
        <p:spPr bwMode="auto">
          <a:xfrm>
            <a:off x="7037220" y="4918092"/>
            <a:ext cx="1411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6" name="Line 646"/>
          <p:cNvSpPr>
            <a:spLocks noChangeShapeType="1"/>
          </p:cNvSpPr>
          <p:nvPr/>
        </p:nvSpPr>
        <p:spPr bwMode="auto">
          <a:xfrm>
            <a:off x="7058378" y="4989513"/>
            <a:ext cx="1412" cy="11112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7" name="Line 647"/>
          <p:cNvSpPr>
            <a:spLocks noChangeShapeType="1"/>
          </p:cNvSpPr>
          <p:nvPr/>
        </p:nvSpPr>
        <p:spPr bwMode="auto">
          <a:xfrm flipV="1">
            <a:off x="7100719" y="5037155"/>
            <a:ext cx="8467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8" name="Line 648"/>
          <p:cNvSpPr>
            <a:spLocks noChangeShapeType="1"/>
          </p:cNvSpPr>
          <p:nvPr/>
        </p:nvSpPr>
        <p:spPr bwMode="auto">
          <a:xfrm>
            <a:off x="7109178" y="5037155"/>
            <a:ext cx="1412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29" name="Line 649"/>
          <p:cNvSpPr>
            <a:spLocks noChangeShapeType="1"/>
          </p:cNvSpPr>
          <p:nvPr/>
        </p:nvSpPr>
        <p:spPr bwMode="auto">
          <a:xfrm flipH="1">
            <a:off x="7130353" y="5095875"/>
            <a:ext cx="1411" cy="12700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0" name="Line 650"/>
          <p:cNvSpPr>
            <a:spLocks noChangeShapeType="1"/>
          </p:cNvSpPr>
          <p:nvPr/>
        </p:nvSpPr>
        <p:spPr bwMode="auto">
          <a:xfrm>
            <a:off x="7130353" y="5108575"/>
            <a:ext cx="1411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1" name="Line 651"/>
          <p:cNvSpPr>
            <a:spLocks noChangeShapeType="1"/>
          </p:cNvSpPr>
          <p:nvPr/>
        </p:nvSpPr>
        <p:spPr bwMode="auto">
          <a:xfrm>
            <a:off x="7162802" y="5156217"/>
            <a:ext cx="1412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2" name="Line 652"/>
          <p:cNvSpPr>
            <a:spLocks noChangeShapeType="1"/>
          </p:cNvSpPr>
          <p:nvPr/>
        </p:nvSpPr>
        <p:spPr bwMode="auto">
          <a:xfrm>
            <a:off x="7205133" y="5203825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3" name="Line 653"/>
          <p:cNvSpPr>
            <a:spLocks noChangeShapeType="1"/>
          </p:cNvSpPr>
          <p:nvPr/>
        </p:nvSpPr>
        <p:spPr bwMode="auto">
          <a:xfrm>
            <a:off x="7247468" y="5251450"/>
            <a:ext cx="11289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4" name="Line 654"/>
          <p:cNvSpPr>
            <a:spLocks noChangeShapeType="1"/>
          </p:cNvSpPr>
          <p:nvPr/>
        </p:nvSpPr>
        <p:spPr bwMode="auto">
          <a:xfrm>
            <a:off x="7310972" y="5275280"/>
            <a:ext cx="11289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5" name="Line 655"/>
          <p:cNvSpPr>
            <a:spLocks noChangeShapeType="1"/>
          </p:cNvSpPr>
          <p:nvPr/>
        </p:nvSpPr>
        <p:spPr bwMode="auto">
          <a:xfrm>
            <a:off x="7395642" y="5275263"/>
            <a:ext cx="1411" cy="11112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6" name="Line 656"/>
          <p:cNvSpPr>
            <a:spLocks noChangeShapeType="1"/>
          </p:cNvSpPr>
          <p:nvPr/>
        </p:nvSpPr>
        <p:spPr bwMode="auto">
          <a:xfrm>
            <a:off x="7459137" y="5299075"/>
            <a:ext cx="9878" cy="1588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7" name="Line 657"/>
          <p:cNvSpPr>
            <a:spLocks noChangeShapeType="1"/>
          </p:cNvSpPr>
          <p:nvPr/>
        </p:nvSpPr>
        <p:spPr bwMode="auto">
          <a:xfrm>
            <a:off x="7543802" y="5299092"/>
            <a:ext cx="1412" cy="11113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8" name="Line 658"/>
          <p:cNvSpPr>
            <a:spLocks noChangeShapeType="1"/>
          </p:cNvSpPr>
          <p:nvPr/>
        </p:nvSpPr>
        <p:spPr bwMode="auto">
          <a:xfrm flipV="1">
            <a:off x="7586137" y="5345130"/>
            <a:ext cx="9878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39" name="Line 659"/>
          <p:cNvSpPr>
            <a:spLocks noChangeShapeType="1"/>
          </p:cNvSpPr>
          <p:nvPr/>
        </p:nvSpPr>
        <p:spPr bwMode="auto">
          <a:xfrm flipH="1">
            <a:off x="7596020" y="5345130"/>
            <a:ext cx="1411" cy="1587"/>
          </a:xfrm>
          <a:prstGeom prst="line">
            <a:avLst/>
          </a:prstGeom>
          <a:noFill/>
          <a:ln w="23813">
            <a:solidFill>
              <a:srgbClr val="00C04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0" name="Line 660"/>
          <p:cNvSpPr>
            <a:spLocks noChangeShapeType="1"/>
          </p:cNvSpPr>
          <p:nvPr/>
        </p:nvSpPr>
        <p:spPr bwMode="auto">
          <a:xfrm flipV="1">
            <a:off x="2963333" y="1584325"/>
            <a:ext cx="1412" cy="41671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1" name="Line 661"/>
          <p:cNvSpPr>
            <a:spLocks noChangeShapeType="1"/>
          </p:cNvSpPr>
          <p:nvPr/>
        </p:nvSpPr>
        <p:spPr bwMode="auto">
          <a:xfrm flipH="1">
            <a:off x="2936523" y="5762625"/>
            <a:ext cx="26811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2" name="Line 662"/>
          <p:cNvSpPr>
            <a:spLocks noChangeShapeType="1"/>
          </p:cNvSpPr>
          <p:nvPr/>
        </p:nvSpPr>
        <p:spPr bwMode="auto">
          <a:xfrm flipH="1">
            <a:off x="2936523" y="4924425"/>
            <a:ext cx="26811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3" name="Line 663"/>
          <p:cNvSpPr>
            <a:spLocks noChangeShapeType="1"/>
          </p:cNvSpPr>
          <p:nvPr/>
        </p:nvSpPr>
        <p:spPr bwMode="auto">
          <a:xfrm flipH="1">
            <a:off x="2936523" y="4087815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4" name="Line 664"/>
          <p:cNvSpPr>
            <a:spLocks noChangeShapeType="1"/>
          </p:cNvSpPr>
          <p:nvPr/>
        </p:nvSpPr>
        <p:spPr bwMode="auto">
          <a:xfrm flipH="1">
            <a:off x="2936523" y="3249630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5" name="Line 665"/>
          <p:cNvSpPr>
            <a:spLocks noChangeShapeType="1"/>
          </p:cNvSpPr>
          <p:nvPr/>
        </p:nvSpPr>
        <p:spPr bwMode="auto">
          <a:xfrm flipH="1">
            <a:off x="2936523" y="2411430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6" name="Line 666"/>
          <p:cNvSpPr>
            <a:spLocks noChangeShapeType="1"/>
          </p:cNvSpPr>
          <p:nvPr/>
        </p:nvSpPr>
        <p:spPr bwMode="auto">
          <a:xfrm flipH="1">
            <a:off x="2936523" y="1573230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7" name="Line 667"/>
          <p:cNvSpPr>
            <a:spLocks noChangeShapeType="1"/>
          </p:cNvSpPr>
          <p:nvPr/>
        </p:nvSpPr>
        <p:spPr bwMode="auto">
          <a:xfrm flipH="1">
            <a:off x="2944992" y="5343525"/>
            <a:ext cx="18344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8" name="Line 668"/>
          <p:cNvSpPr>
            <a:spLocks noChangeShapeType="1"/>
          </p:cNvSpPr>
          <p:nvPr/>
        </p:nvSpPr>
        <p:spPr bwMode="auto">
          <a:xfrm flipH="1">
            <a:off x="2944992" y="4924425"/>
            <a:ext cx="18344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49" name="Line 669"/>
          <p:cNvSpPr>
            <a:spLocks noChangeShapeType="1"/>
          </p:cNvSpPr>
          <p:nvPr/>
        </p:nvSpPr>
        <p:spPr bwMode="auto">
          <a:xfrm flipH="1">
            <a:off x="2944992" y="4505325"/>
            <a:ext cx="18344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50" name="Line 670"/>
          <p:cNvSpPr>
            <a:spLocks noChangeShapeType="1"/>
          </p:cNvSpPr>
          <p:nvPr/>
        </p:nvSpPr>
        <p:spPr bwMode="auto">
          <a:xfrm flipH="1">
            <a:off x="2944992" y="4087815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51" name="Line 671"/>
          <p:cNvSpPr>
            <a:spLocks noChangeShapeType="1"/>
          </p:cNvSpPr>
          <p:nvPr/>
        </p:nvSpPr>
        <p:spPr bwMode="auto">
          <a:xfrm flipH="1">
            <a:off x="2944992" y="3668715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52" name="Line 672"/>
          <p:cNvSpPr>
            <a:spLocks noChangeShapeType="1"/>
          </p:cNvSpPr>
          <p:nvPr/>
        </p:nvSpPr>
        <p:spPr bwMode="auto">
          <a:xfrm flipH="1">
            <a:off x="2944992" y="3249630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53" name="Line 673"/>
          <p:cNvSpPr>
            <a:spLocks noChangeShapeType="1"/>
          </p:cNvSpPr>
          <p:nvPr/>
        </p:nvSpPr>
        <p:spPr bwMode="auto">
          <a:xfrm flipH="1">
            <a:off x="2944992" y="2830530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54" name="Line 674"/>
          <p:cNvSpPr>
            <a:spLocks noChangeShapeType="1"/>
          </p:cNvSpPr>
          <p:nvPr/>
        </p:nvSpPr>
        <p:spPr bwMode="auto">
          <a:xfrm flipH="1">
            <a:off x="2944992" y="2411430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55" name="Line 675"/>
          <p:cNvSpPr>
            <a:spLocks noChangeShapeType="1"/>
          </p:cNvSpPr>
          <p:nvPr/>
        </p:nvSpPr>
        <p:spPr bwMode="auto">
          <a:xfrm flipH="1">
            <a:off x="2944992" y="1992316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56" name="Rectangle 676"/>
          <p:cNvSpPr>
            <a:spLocks noChangeArrowheads="1"/>
          </p:cNvSpPr>
          <p:nvPr/>
        </p:nvSpPr>
        <p:spPr bwMode="auto">
          <a:xfrm>
            <a:off x="2675477" y="5422901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50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46757" name="Rectangle 677"/>
          <p:cNvSpPr>
            <a:spLocks noChangeArrowheads="1"/>
          </p:cNvSpPr>
          <p:nvPr/>
        </p:nvSpPr>
        <p:spPr bwMode="auto">
          <a:xfrm>
            <a:off x="2675477" y="4584701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60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46758" name="Rectangle 678"/>
          <p:cNvSpPr>
            <a:spLocks noChangeArrowheads="1"/>
          </p:cNvSpPr>
          <p:nvPr/>
        </p:nvSpPr>
        <p:spPr bwMode="auto">
          <a:xfrm>
            <a:off x="2675477" y="3748088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70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46759" name="Rectangle 679"/>
          <p:cNvSpPr>
            <a:spLocks noChangeArrowheads="1"/>
          </p:cNvSpPr>
          <p:nvPr/>
        </p:nvSpPr>
        <p:spPr bwMode="auto">
          <a:xfrm>
            <a:off x="2675477" y="2909888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80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46760" name="Rectangle 680"/>
          <p:cNvSpPr>
            <a:spLocks noChangeArrowheads="1"/>
          </p:cNvSpPr>
          <p:nvPr/>
        </p:nvSpPr>
        <p:spPr bwMode="auto">
          <a:xfrm>
            <a:off x="2675477" y="2071688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90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46761" name="Rectangle 681"/>
          <p:cNvSpPr>
            <a:spLocks noChangeArrowheads="1"/>
          </p:cNvSpPr>
          <p:nvPr/>
        </p:nvSpPr>
        <p:spPr bwMode="auto">
          <a:xfrm>
            <a:off x="2579521" y="1233488"/>
            <a:ext cx="3209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100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46762" name="Line 682"/>
          <p:cNvSpPr>
            <a:spLocks noChangeShapeType="1"/>
          </p:cNvSpPr>
          <p:nvPr/>
        </p:nvSpPr>
        <p:spPr bwMode="auto">
          <a:xfrm>
            <a:off x="2973211" y="5762625"/>
            <a:ext cx="4696178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63" name="Line 683"/>
          <p:cNvSpPr>
            <a:spLocks noChangeShapeType="1"/>
          </p:cNvSpPr>
          <p:nvPr/>
        </p:nvSpPr>
        <p:spPr bwMode="auto">
          <a:xfrm>
            <a:off x="2963333" y="5762642"/>
            <a:ext cx="1412" cy="3016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64" name="Line 684"/>
          <p:cNvSpPr>
            <a:spLocks noChangeShapeType="1"/>
          </p:cNvSpPr>
          <p:nvPr/>
        </p:nvSpPr>
        <p:spPr bwMode="auto">
          <a:xfrm>
            <a:off x="4875398" y="5762642"/>
            <a:ext cx="1411" cy="3016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65" name="Line 685"/>
          <p:cNvSpPr>
            <a:spLocks noChangeShapeType="1"/>
          </p:cNvSpPr>
          <p:nvPr/>
        </p:nvSpPr>
        <p:spPr bwMode="auto">
          <a:xfrm>
            <a:off x="6788864" y="5762642"/>
            <a:ext cx="1411" cy="3016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66" name="Line 686"/>
          <p:cNvSpPr>
            <a:spLocks noChangeShapeType="1"/>
          </p:cNvSpPr>
          <p:nvPr/>
        </p:nvSpPr>
        <p:spPr bwMode="auto">
          <a:xfrm>
            <a:off x="3441709" y="576262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67" name="Line 687"/>
          <p:cNvSpPr>
            <a:spLocks noChangeShapeType="1"/>
          </p:cNvSpPr>
          <p:nvPr/>
        </p:nvSpPr>
        <p:spPr bwMode="auto">
          <a:xfrm>
            <a:off x="3920066" y="5762625"/>
            <a:ext cx="1412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68" name="Line 688"/>
          <p:cNvSpPr>
            <a:spLocks noChangeShapeType="1"/>
          </p:cNvSpPr>
          <p:nvPr/>
        </p:nvSpPr>
        <p:spPr bwMode="auto">
          <a:xfrm>
            <a:off x="4398442" y="576262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69" name="Line 689"/>
          <p:cNvSpPr>
            <a:spLocks noChangeShapeType="1"/>
          </p:cNvSpPr>
          <p:nvPr/>
        </p:nvSpPr>
        <p:spPr bwMode="auto">
          <a:xfrm>
            <a:off x="4875398" y="576262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70" name="Line 690"/>
          <p:cNvSpPr>
            <a:spLocks noChangeShapeType="1"/>
          </p:cNvSpPr>
          <p:nvPr/>
        </p:nvSpPr>
        <p:spPr bwMode="auto">
          <a:xfrm>
            <a:off x="5355175" y="576262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71" name="Line 691"/>
          <p:cNvSpPr>
            <a:spLocks noChangeShapeType="1"/>
          </p:cNvSpPr>
          <p:nvPr/>
        </p:nvSpPr>
        <p:spPr bwMode="auto">
          <a:xfrm>
            <a:off x="5832131" y="576262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72" name="Line 692"/>
          <p:cNvSpPr>
            <a:spLocks noChangeShapeType="1"/>
          </p:cNvSpPr>
          <p:nvPr/>
        </p:nvSpPr>
        <p:spPr bwMode="auto">
          <a:xfrm>
            <a:off x="6310490" y="5762625"/>
            <a:ext cx="1412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73" name="Line 693"/>
          <p:cNvSpPr>
            <a:spLocks noChangeShapeType="1"/>
          </p:cNvSpPr>
          <p:nvPr/>
        </p:nvSpPr>
        <p:spPr bwMode="auto">
          <a:xfrm>
            <a:off x="6788864" y="576262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74" name="Line 694"/>
          <p:cNvSpPr>
            <a:spLocks noChangeShapeType="1"/>
          </p:cNvSpPr>
          <p:nvPr/>
        </p:nvSpPr>
        <p:spPr bwMode="auto">
          <a:xfrm>
            <a:off x="7267226" y="5762625"/>
            <a:ext cx="1412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46775" name="Rectangle 695"/>
          <p:cNvSpPr>
            <a:spLocks noChangeArrowheads="1"/>
          </p:cNvSpPr>
          <p:nvPr/>
        </p:nvSpPr>
        <p:spPr bwMode="auto">
          <a:xfrm>
            <a:off x="2915355" y="5816764"/>
            <a:ext cx="1069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776" name="Rectangle 696"/>
          <p:cNvSpPr>
            <a:spLocks noChangeArrowheads="1"/>
          </p:cNvSpPr>
          <p:nvPr/>
        </p:nvSpPr>
        <p:spPr bwMode="auto">
          <a:xfrm>
            <a:off x="4734287" y="5816764"/>
            <a:ext cx="3209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 dirty="0">
                <a:solidFill>
                  <a:srgbClr val="000000"/>
                </a:solidFill>
                <a:latin typeface="Arial"/>
                <a:cs typeface="Arial"/>
              </a:rPr>
              <a:t>365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6777" name="Rectangle 697"/>
          <p:cNvSpPr>
            <a:spLocks noChangeArrowheads="1"/>
          </p:cNvSpPr>
          <p:nvPr/>
        </p:nvSpPr>
        <p:spPr bwMode="auto">
          <a:xfrm>
            <a:off x="6646342" y="5816764"/>
            <a:ext cx="3209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730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288" name="Text Box 3"/>
          <p:cNvSpPr txBox="1">
            <a:spLocks noChangeArrowheads="1"/>
          </p:cNvSpPr>
          <p:nvPr/>
        </p:nvSpPr>
        <p:spPr bwMode="auto">
          <a:xfrm>
            <a:off x="4934211" y="6524625"/>
            <a:ext cx="4209796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smtClean="0">
                <a:latin typeface="Arial" charset="0"/>
              </a:rPr>
              <a:t>Combe </a:t>
            </a:r>
            <a:r>
              <a:rPr lang="en-US" sz="1400" b="1" i="1" dirty="0">
                <a:latin typeface="Arial" charset="0"/>
              </a:rPr>
              <a:t>et </a:t>
            </a:r>
            <a:r>
              <a:rPr lang="en-US" sz="1400" b="1" i="1" dirty="0" smtClean="0">
                <a:latin typeface="Arial" charset="0"/>
              </a:rPr>
              <a:t>coll. </a:t>
            </a:r>
            <a:r>
              <a:rPr lang="en-US" sz="1400" b="1" i="1" dirty="0">
                <a:latin typeface="Arial" charset="0"/>
              </a:rPr>
              <a:t>Am J Kidney Dis. </a:t>
            </a:r>
            <a:r>
              <a:rPr lang="en-US" sz="1400" b="1" i="1" dirty="0" smtClean="0">
                <a:latin typeface="Arial" charset="0"/>
              </a:rPr>
              <a:t>2001;37:S81-8 </a:t>
            </a:r>
            <a:endParaRPr lang="en-GB" sz="14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Survie : influence </a:t>
            </a:r>
            <a:r>
              <a:rPr lang="fr-FR" dirty="0" err="1" smtClean="0"/>
              <a:t>Kt</a:t>
            </a:r>
            <a:r>
              <a:rPr lang="fr-FR" dirty="0"/>
              <a:t>/V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34435" y="1316038"/>
            <a:ext cx="1353255" cy="304698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txBody>
          <a:bodyPr wrap="none">
            <a:spAutoFit/>
          </a:bodyPr>
          <a:lstStyle>
            <a:lvl1pPr marL="185738" indent="-185738" defTabSz="379413"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4675" defTabSz="379413"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379413"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379413"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379413"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379413" eaLnBrk="0" fontAlgn="base" hangingPunct="0">
              <a:spcBef>
                <a:spcPct val="0"/>
              </a:spcBef>
              <a:spcAft>
                <a:spcPct val="0"/>
              </a:spcAft>
              <a:tabLst>
                <a:tab pos="1138238" algn="l"/>
                <a:tab pos="1236663" algn="l"/>
                <a:tab pos="2090738" algn="l"/>
                <a:tab pos="26717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Quartiles</a:t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  <a:sym typeface="Symbol" charset="0"/>
              </a:rPr>
              <a:t>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1,13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		</a:t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1,13 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-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1,31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1,31 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-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1,51</a:t>
            </a: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b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&gt; </a:t>
            </a:r>
            <a:r>
              <a:rPr lang="fr-FR" sz="1600" b="1" dirty="0" smtClean="0">
                <a:solidFill>
                  <a:schemeClr val="tx2"/>
                </a:solidFill>
                <a:latin typeface="Arial"/>
                <a:cs typeface="Arial"/>
              </a:rPr>
              <a:t>1,51</a:t>
            </a:r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fr-FR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fr-FR" sz="1600" b="1" dirty="0">
                <a:solidFill>
                  <a:schemeClr val="tx2"/>
                </a:solidFill>
                <a:latin typeface="Arial"/>
                <a:cs typeface="Arial"/>
              </a:rPr>
              <a:t>NS		</a:t>
            </a:r>
            <a:endParaRPr lang="fr-FR" sz="1600" b="1" dirty="0">
              <a:solidFill>
                <a:schemeClr val="tx2"/>
              </a:solidFill>
              <a:latin typeface="Arial"/>
              <a:cs typeface="Arial"/>
              <a:sym typeface="Symbol" charset="0"/>
            </a:endParaRPr>
          </a:p>
        </p:txBody>
      </p:sp>
      <p:sp>
        <p:nvSpPr>
          <p:cNvPr id="63051" name="Rectangle 1611"/>
          <p:cNvSpPr>
            <a:spLocks noChangeArrowheads="1"/>
          </p:cNvSpPr>
          <p:nvPr/>
        </p:nvSpPr>
        <p:spPr bwMode="auto">
          <a:xfrm>
            <a:off x="2119489" y="1304925"/>
            <a:ext cx="6763456" cy="5259388"/>
          </a:xfrm>
          <a:prstGeom prst="rect">
            <a:avLst/>
          </a:prstGeom>
          <a:solidFill>
            <a:srgbClr val="FFFCF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52" name="Line 1612"/>
          <p:cNvSpPr>
            <a:spLocks noChangeShapeType="1"/>
          </p:cNvSpPr>
          <p:nvPr/>
        </p:nvSpPr>
        <p:spPr bwMode="auto">
          <a:xfrm>
            <a:off x="7917749" y="5154613"/>
            <a:ext cx="242711" cy="1588"/>
          </a:xfrm>
          <a:prstGeom prst="line">
            <a:avLst/>
          </a:prstGeom>
          <a:noFill/>
          <a:ln w="2381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53" name="Rectangle 1613"/>
          <p:cNvSpPr>
            <a:spLocks noChangeArrowheads="1"/>
          </p:cNvSpPr>
          <p:nvPr/>
        </p:nvSpPr>
        <p:spPr bwMode="auto">
          <a:xfrm>
            <a:off x="8266289" y="4867275"/>
            <a:ext cx="6829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0" dirty="0">
                <a:solidFill>
                  <a:srgbClr val="000000"/>
                </a:solidFill>
              </a:rPr>
              <a:t>Quart. 1</a:t>
            </a:r>
            <a:endParaRPr lang="fr-FR" dirty="0"/>
          </a:p>
        </p:txBody>
      </p:sp>
      <p:sp>
        <p:nvSpPr>
          <p:cNvPr id="63054" name="Line 1614"/>
          <p:cNvSpPr>
            <a:spLocks noChangeShapeType="1"/>
          </p:cNvSpPr>
          <p:nvPr/>
        </p:nvSpPr>
        <p:spPr bwMode="auto">
          <a:xfrm>
            <a:off x="7917747" y="5407039"/>
            <a:ext cx="26811" cy="3175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55" name="Line 1615"/>
          <p:cNvSpPr>
            <a:spLocks noChangeShapeType="1"/>
          </p:cNvSpPr>
          <p:nvPr/>
        </p:nvSpPr>
        <p:spPr bwMode="auto">
          <a:xfrm>
            <a:off x="7996768" y="5410200"/>
            <a:ext cx="32456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56" name="Line 1616"/>
          <p:cNvSpPr>
            <a:spLocks noChangeShapeType="1"/>
          </p:cNvSpPr>
          <p:nvPr/>
        </p:nvSpPr>
        <p:spPr bwMode="auto">
          <a:xfrm>
            <a:off x="8081434" y="5410200"/>
            <a:ext cx="31044" cy="1588"/>
          </a:xfrm>
          <a:prstGeom prst="line">
            <a:avLst/>
          </a:prstGeom>
          <a:noFill/>
          <a:ln w="238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57" name="Rectangle 1617"/>
          <p:cNvSpPr>
            <a:spLocks noChangeArrowheads="1"/>
          </p:cNvSpPr>
          <p:nvPr/>
        </p:nvSpPr>
        <p:spPr bwMode="auto">
          <a:xfrm>
            <a:off x="8266289" y="5121275"/>
            <a:ext cx="6829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0">
                <a:solidFill>
                  <a:srgbClr val="000000"/>
                </a:solidFill>
              </a:rPr>
              <a:t>Quart. 2</a:t>
            </a:r>
            <a:endParaRPr lang="fr-FR"/>
          </a:p>
        </p:txBody>
      </p:sp>
      <p:sp>
        <p:nvSpPr>
          <p:cNvPr id="63058" name="Line 1618"/>
          <p:cNvSpPr>
            <a:spLocks noChangeShapeType="1"/>
          </p:cNvSpPr>
          <p:nvPr/>
        </p:nvSpPr>
        <p:spPr bwMode="auto">
          <a:xfrm>
            <a:off x="7917749" y="5661025"/>
            <a:ext cx="242711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59" name="Rectangle 1619"/>
          <p:cNvSpPr>
            <a:spLocks noChangeArrowheads="1"/>
          </p:cNvSpPr>
          <p:nvPr/>
        </p:nvSpPr>
        <p:spPr bwMode="auto">
          <a:xfrm>
            <a:off x="8266289" y="5375275"/>
            <a:ext cx="6829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0">
                <a:solidFill>
                  <a:srgbClr val="000000"/>
                </a:solidFill>
              </a:rPr>
              <a:t>Quart. 3</a:t>
            </a:r>
            <a:endParaRPr lang="fr-FR"/>
          </a:p>
        </p:txBody>
      </p:sp>
      <p:sp>
        <p:nvSpPr>
          <p:cNvPr id="63060" name="Rectangle 1620"/>
          <p:cNvSpPr>
            <a:spLocks noChangeArrowheads="1"/>
          </p:cNvSpPr>
          <p:nvPr/>
        </p:nvSpPr>
        <p:spPr bwMode="auto">
          <a:xfrm>
            <a:off x="7913518" y="5899164"/>
            <a:ext cx="252589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61" name="Rectangle 1621"/>
          <p:cNvSpPr>
            <a:spLocks noChangeArrowheads="1"/>
          </p:cNvSpPr>
          <p:nvPr/>
        </p:nvSpPr>
        <p:spPr bwMode="auto">
          <a:xfrm>
            <a:off x="8266289" y="5629275"/>
            <a:ext cx="6829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200" b="0">
                <a:solidFill>
                  <a:srgbClr val="000000"/>
                </a:solidFill>
              </a:rPr>
              <a:t>Quart. 4</a:t>
            </a:r>
            <a:endParaRPr lang="fr-FR"/>
          </a:p>
        </p:txBody>
      </p:sp>
      <p:sp>
        <p:nvSpPr>
          <p:cNvPr id="63064" name="Rectangle 1624"/>
          <p:cNvSpPr>
            <a:spLocks noChangeArrowheads="1"/>
          </p:cNvSpPr>
          <p:nvPr/>
        </p:nvSpPr>
        <p:spPr bwMode="auto">
          <a:xfrm>
            <a:off x="2967567" y="1558925"/>
            <a:ext cx="4708878" cy="4179888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3065" name="Line 1625"/>
          <p:cNvSpPr>
            <a:spLocks noChangeShapeType="1"/>
          </p:cNvSpPr>
          <p:nvPr/>
        </p:nvSpPr>
        <p:spPr bwMode="auto">
          <a:xfrm flipV="1">
            <a:off x="2963340" y="57324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66" name="Line 1626"/>
          <p:cNvSpPr>
            <a:spLocks noChangeShapeType="1"/>
          </p:cNvSpPr>
          <p:nvPr/>
        </p:nvSpPr>
        <p:spPr bwMode="auto">
          <a:xfrm flipV="1">
            <a:off x="2963340" y="56959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67" name="Line 1627"/>
          <p:cNvSpPr>
            <a:spLocks noChangeShapeType="1"/>
          </p:cNvSpPr>
          <p:nvPr/>
        </p:nvSpPr>
        <p:spPr bwMode="auto">
          <a:xfrm flipV="1">
            <a:off x="2963340" y="56610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68" name="Line 1628"/>
          <p:cNvSpPr>
            <a:spLocks noChangeShapeType="1"/>
          </p:cNvSpPr>
          <p:nvPr/>
        </p:nvSpPr>
        <p:spPr bwMode="auto">
          <a:xfrm flipV="1">
            <a:off x="2963340" y="56245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69" name="Line 1629"/>
          <p:cNvSpPr>
            <a:spLocks noChangeShapeType="1"/>
          </p:cNvSpPr>
          <p:nvPr/>
        </p:nvSpPr>
        <p:spPr bwMode="auto">
          <a:xfrm flipV="1">
            <a:off x="2963340" y="55896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0" name="Line 1630"/>
          <p:cNvSpPr>
            <a:spLocks noChangeShapeType="1"/>
          </p:cNvSpPr>
          <p:nvPr/>
        </p:nvSpPr>
        <p:spPr bwMode="auto">
          <a:xfrm flipV="1">
            <a:off x="2963340" y="55530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1" name="Line 1631"/>
          <p:cNvSpPr>
            <a:spLocks noChangeShapeType="1"/>
          </p:cNvSpPr>
          <p:nvPr/>
        </p:nvSpPr>
        <p:spPr bwMode="auto">
          <a:xfrm flipV="1">
            <a:off x="2963340" y="55181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2" name="Line 1632"/>
          <p:cNvSpPr>
            <a:spLocks noChangeShapeType="1"/>
          </p:cNvSpPr>
          <p:nvPr/>
        </p:nvSpPr>
        <p:spPr bwMode="auto">
          <a:xfrm flipV="1">
            <a:off x="2963340" y="54816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3" name="Line 1633"/>
          <p:cNvSpPr>
            <a:spLocks noChangeShapeType="1"/>
          </p:cNvSpPr>
          <p:nvPr/>
        </p:nvSpPr>
        <p:spPr bwMode="auto">
          <a:xfrm flipV="1">
            <a:off x="2963340" y="54467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4" name="Line 1634"/>
          <p:cNvSpPr>
            <a:spLocks noChangeShapeType="1"/>
          </p:cNvSpPr>
          <p:nvPr/>
        </p:nvSpPr>
        <p:spPr bwMode="auto">
          <a:xfrm flipV="1">
            <a:off x="2963340" y="54102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5" name="Line 1635"/>
          <p:cNvSpPr>
            <a:spLocks noChangeShapeType="1"/>
          </p:cNvSpPr>
          <p:nvPr/>
        </p:nvSpPr>
        <p:spPr bwMode="auto">
          <a:xfrm flipV="1">
            <a:off x="2963340" y="53752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6" name="Line 1636"/>
          <p:cNvSpPr>
            <a:spLocks noChangeShapeType="1"/>
          </p:cNvSpPr>
          <p:nvPr/>
        </p:nvSpPr>
        <p:spPr bwMode="auto">
          <a:xfrm flipV="1">
            <a:off x="2963340" y="53387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7" name="Line 1637"/>
          <p:cNvSpPr>
            <a:spLocks noChangeShapeType="1"/>
          </p:cNvSpPr>
          <p:nvPr/>
        </p:nvSpPr>
        <p:spPr bwMode="auto">
          <a:xfrm flipV="1">
            <a:off x="2963340" y="53038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8" name="Line 1638"/>
          <p:cNvSpPr>
            <a:spLocks noChangeShapeType="1"/>
          </p:cNvSpPr>
          <p:nvPr/>
        </p:nvSpPr>
        <p:spPr bwMode="auto">
          <a:xfrm flipV="1">
            <a:off x="2963340" y="52673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79" name="Line 1639"/>
          <p:cNvSpPr>
            <a:spLocks noChangeShapeType="1"/>
          </p:cNvSpPr>
          <p:nvPr/>
        </p:nvSpPr>
        <p:spPr bwMode="auto">
          <a:xfrm flipV="1">
            <a:off x="2963340" y="52324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0" name="Line 1640"/>
          <p:cNvSpPr>
            <a:spLocks noChangeShapeType="1"/>
          </p:cNvSpPr>
          <p:nvPr/>
        </p:nvSpPr>
        <p:spPr bwMode="auto">
          <a:xfrm flipV="1">
            <a:off x="2963340" y="51958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1" name="Line 1641"/>
          <p:cNvSpPr>
            <a:spLocks noChangeShapeType="1"/>
          </p:cNvSpPr>
          <p:nvPr/>
        </p:nvSpPr>
        <p:spPr bwMode="auto">
          <a:xfrm flipV="1">
            <a:off x="2963340" y="51609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2" name="Line 1642"/>
          <p:cNvSpPr>
            <a:spLocks noChangeShapeType="1"/>
          </p:cNvSpPr>
          <p:nvPr/>
        </p:nvSpPr>
        <p:spPr bwMode="auto">
          <a:xfrm flipV="1">
            <a:off x="2963340" y="51244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3" name="Line 1643"/>
          <p:cNvSpPr>
            <a:spLocks noChangeShapeType="1"/>
          </p:cNvSpPr>
          <p:nvPr/>
        </p:nvSpPr>
        <p:spPr bwMode="auto">
          <a:xfrm flipV="1">
            <a:off x="2963340" y="50895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4" name="Line 1644"/>
          <p:cNvSpPr>
            <a:spLocks noChangeShapeType="1"/>
          </p:cNvSpPr>
          <p:nvPr/>
        </p:nvSpPr>
        <p:spPr bwMode="auto">
          <a:xfrm flipV="1">
            <a:off x="2963340" y="50530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5" name="Line 1645"/>
          <p:cNvSpPr>
            <a:spLocks noChangeShapeType="1"/>
          </p:cNvSpPr>
          <p:nvPr/>
        </p:nvSpPr>
        <p:spPr bwMode="auto">
          <a:xfrm flipV="1">
            <a:off x="2963340" y="50181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6" name="Line 1646"/>
          <p:cNvSpPr>
            <a:spLocks noChangeShapeType="1"/>
          </p:cNvSpPr>
          <p:nvPr/>
        </p:nvSpPr>
        <p:spPr bwMode="auto">
          <a:xfrm flipV="1">
            <a:off x="2963340" y="49815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7" name="Line 1647"/>
          <p:cNvSpPr>
            <a:spLocks noChangeShapeType="1"/>
          </p:cNvSpPr>
          <p:nvPr/>
        </p:nvSpPr>
        <p:spPr bwMode="auto">
          <a:xfrm flipV="1">
            <a:off x="2963340" y="49466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8" name="Line 1648"/>
          <p:cNvSpPr>
            <a:spLocks noChangeShapeType="1"/>
          </p:cNvSpPr>
          <p:nvPr/>
        </p:nvSpPr>
        <p:spPr bwMode="auto">
          <a:xfrm flipV="1">
            <a:off x="2963340" y="49101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89" name="Line 1649"/>
          <p:cNvSpPr>
            <a:spLocks noChangeShapeType="1"/>
          </p:cNvSpPr>
          <p:nvPr/>
        </p:nvSpPr>
        <p:spPr bwMode="auto">
          <a:xfrm flipV="1">
            <a:off x="2963340" y="48752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0" name="Line 1650"/>
          <p:cNvSpPr>
            <a:spLocks noChangeShapeType="1"/>
          </p:cNvSpPr>
          <p:nvPr/>
        </p:nvSpPr>
        <p:spPr bwMode="auto">
          <a:xfrm flipV="1">
            <a:off x="2963340" y="48387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1" name="Line 1651"/>
          <p:cNvSpPr>
            <a:spLocks noChangeShapeType="1"/>
          </p:cNvSpPr>
          <p:nvPr/>
        </p:nvSpPr>
        <p:spPr bwMode="auto">
          <a:xfrm flipV="1">
            <a:off x="2963340" y="48037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2" name="Line 1652"/>
          <p:cNvSpPr>
            <a:spLocks noChangeShapeType="1"/>
          </p:cNvSpPr>
          <p:nvPr/>
        </p:nvSpPr>
        <p:spPr bwMode="auto">
          <a:xfrm flipV="1">
            <a:off x="2963340" y="47672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3" name="Line 1653"/>
          <p:cNvSpPr>
            <a:spLocks noChangeShapeType="1"/>
          </p:cNvSpPr>
          <p:nvPr/>
        </p:nvSpPr>
        <p:spPr bwMode="auto">
          <a:xfrm flipV="1">
            <a:off x="2963340" y="47323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4" name="Line 1654"/>
          <p:cNvSpPr>
            <a:spLocks noChangeShapeType="1"/>
          </p:cNvSpPr>
          <p:nvPr/>
        </p:nvSpPr>
        <p:spPr bwMode="auto">
          <a:xfrm flipV="1">
            <a:off x="2963340" y="46958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5" name="Line 1655"/>
          <p:cNvSpPr>
            <a:spLocks noChangeShapeType="1"/>
          </p:cNvSpPr>
          <p:nvPr/>
        </p:nvSpPr>
        <p:spPr bwMode="auto">
          <a:xfrm flipV="1">
            <a:off x="2963340" y="46609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6" name="Line 1656"/>
          <p:cNvSpPr>
            <a:spLocks noChangeShapeType="1"/>
          </p:cNvSpPr>
          <p:nvPr/>
        </p:nvSpPr>
        <p:spPr bwMode="auto">
          <a:xfrm flipV="1">
            <a:off x="2963340" y="46243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7" name="Line 1657"/>
          <p:cNvSpPr>
            <a:spLocks noChangeShapeType="1"/>
          </p:cNvSpPr>
          <p:nvPr/>
        </p:nvSpPr>
        <p:spPr bwMode="auto">
          <a:xfrm flipV="1">
            <a:off x="2963340" y="45894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8" name="Line 1658"/>
          <p:cNvSpPr>
            <a:spLocks noChangeShapeType="1"/>
          </p:cNvSpPr>
          <p:nvPr/>
        </p:nvSpPr>
        <p:spPr bwMode="auto">
          <a:xfrm flipV="1">
            <a:off x="2963340" y="45529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099" name="Line 1659"/>
          <p:cNvSpPr>
            <a:spLocks noChangeShapeType="1"/>
          </p:cNvSpPr>
          <p:nvPr/>
        </p:nvSpPr>
        <p:spPr bwMode="auto">
          <a:xfrm flipV="1">
            <a:off x="2963340" y="45180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0" name="Line 1660"/>
          <p:cNvSpPr>
            <a:spLocks noChangeShapeType="1"/>
          </p:cNvSpPr>
          <p:nvPr/>
        </p:nvSpPr>
        <p:spPr bwMode="auto">
          <a:xfrm flipV="1">
            <a:off x="2963340" y="44815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1" name="Line 1661"/>
          <p:cNvSpPr>
            <a:spLocks noChangeShapeType="1"/>
          </p:cNvSpPr>
          <p:nvPr/>
        </p:nvSpPr>
        <p:spPr bwMode="auto">
          <a:xfrm flipV="1">
            <a:off x="2963340" y="44466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2" name="Line 1662"/>
          <p:cNvSpPr>
            <a:spLocks noChangeShapeType="1"/>
          </p:cNvSpPr>
          <p:nvPr/>
        </p:nvSpPr>
        <p:spPr bwMode="auto">
          <a:xfrm flipV="1">
            <a:off x="2963340" y="44100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3" name="Line 1663"/>
          <p:cNvSpPr>
            <a:spLocks noChangeShapeType="1"/>
          </p:cNvSpPr>
          <p:nvPr/>
        </p:nvSpPr>
        <p:spPr bwMode="auto">
          <a:xfrm flipV="1">
            <a:off x="2963340" y="43751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4" name="Line 1664"/>
          <p:cNvSpPr>
            <a:spLocks noChangeShapeType="1"/>
          </p:cNvSpPr>
          <p:nvPr/>
        </p:nvSpPr>
        <p:spPr bwMode="auto">
          <a:xfrm flipV="1">
            <a:off x="2963340" y="43386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5" name="Line 1665"/>
          <p:cNvSpPr>
            <a:spLocks noChangeShapeType="1"/>
          </p:cNvSpPr>
          <p:nvPr/>
        </p:nvSpPr>
        <p:spPr bwMode="auto">
          <a:xfrm flipV="1">
            <a:off x="2963340" y="43037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6" name="Line 1666"/>
          <p:cNvSpPr>
            <a:spLocks noChangeShapeType="1"/>
          </p:cNvSpPr>
          <p:nvPr/>
        </p:nvSpPr>
        <p:spPr bwMode="auto">
          <a:xfrm flipV="1">
            <a:off x="2963340" y="42672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7" name="Line 1667"/>
          <p:cNvSpPr>
            <a:spLocks noChangeShapeType="1"/>
          </p:cNvSpPr>
          <p:nvPr/>
        </p:nvSpPr>
        <p:spPr bwMode="auto">
          <a:xfrm flipV="1">
            <a:off x="2963340" y="42322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8" name="Line 1668"/>
          <p:cNvSpPr>
            <a:spLocks noChangeShapeType="1"/>
          </p:cNvSpPr>
          <p:nvPr/>
        </p:nvSpPr>
        <p:spPr bwMode="auto">
          <a:xfrm flipV="1">
            <a:off x="2963340" y="41957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09" name="Line 1669"/>
          <p:cNvSpPr>
            <a:spLocks noChangeShapeType="1"/>
          </p:cNvSpPr>
          <p:nvPr/>
        </p:nvSpPr>
        <p:spPr bwMode="auto">
          <a:xfrm flipV="1">
            <a:off x="2963340" y="416084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0" name="Line 1670"/>
          <p:cNvSpPr>
            <a:spLocks noChangeShapeType="1"/>
          </p:cNvSpPr>
          <p:nvPr/>
        </p:nvSpPr>
        <p:spPr bwMode="auto">
          <a:xfrm flipV="1">
            <a:off x="2963340" y="41243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1" name="Line 1671"/>
          <p:cNvSpPr>
            <a:spLocks noChangeShapeType="1"/>
          </p:cNvSpPr>
          <p:nvPr/>
        </p:nvSpPr>
        <p:spPr bwMode="auto">
          <a:xfrm flipV="1">
            <a:off x="2963340" y="4089408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2" name="Line 1672"/>
          <p:cNvSpPr>
            <a:spLocks noChangeShapeType="1"/>
          </p:cNvSpPr>
          <p:nvPr/>
        </p:nvSpPr>
        <p:spPr bwMode="auto">
          <a:xfrm flipV="1">
            <a:off x="2963340" y="40528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3" name="Line 1673"/>
          <p:cNvSpPr>
            <a:spLocks noChangeShapeType="1"/>
          </p:cNvSpPr>
          <p:nvPr/>
        </p:nvSpPr>
        <p:spPr bwMode="auto">
          <a:xfrm flipV="1">
            <a:off x="2963340" y="40179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4" name="Line 1674"/>
          <p:cNvSpPr>
            <a:spLocks noChangeShapeType="1"/>
          </p:cNvSpPr>
          <p:nvPr/>
        </p:nvSpPr>
        <p:spPr bwMode="auto">
          <a:xfrm flipV="1">
            <a:off x="2963340" y="39814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5" name="Line 1675"/>
          <p:cNvSpPr>
            <a:spLocks noChangeShapeType="1"/>
          </p:cNvSpPr>
          <p:nvPr/>
        </p:nvSpPr>
        <p:spPr bwMode="auto">
          <a:xfrm flipV="1">
            <a:off x="2963340" y="3946530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6" name="Line 1676"/>
          <p:cNvSpPr>
            <a:spLocks noChangeShapeType="1"/>
          </p:cNvSpPr>
          <p:nvPr/>
        </p:nvSpPr>
        <p:spPr bwMode="auto">
          <a:xfrm flipV="1">
            <a:off x="2963340" y="3911600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7" name="Line 1677"/>
          <p:cNvSpPr>
            <a:spLocks noChangeShapeType="1"/>
          </p:cNvSpPr>
          <p:nvPr/>
        </p:nvSpPr>
        <p:spPr bwMode="auto">
          <a:xfrm flipV="1">
            <a:off x="2963340" y="38750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8" name="Line 1678"/>
          <p:cNvSpPr>
            <a:spLocks noChangeShapeType="1"/>
          </p:cNvSpPr>
          <p:nvPr/>
        </p:nvSpPr>
        <p:spPr bwMode="auto">
          <a:xfrm flipV="1">
            <a:off x="2963340" y="3840166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19" name="Line 1679"/>
          <p:cNvSpPr>
            <a:spLocks noChangeShapeType="1"/>
          </p:cNvSpPr>
          <p:nvPr/>
        </p:nvSpPr>
        <p:spPr bwMode="auto">
          <a:xfrm flipV="1">
            <a:off x="2963340" y="38036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0" name="Line 1680"/>
          <p:cNvSpPr>
            <a:spLocks noChangeShapeType="1"/>
          </p:cNvSpPr>
          <p:nvPr/>
        </p:nvSpPr>
        <p:spPr bwMode="auto">
          <a:xfrm flipV="1">
            <a:off x="2963340" y="376873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1" name="Line 1681"/>
          <p:cNvSpPr>
            <a:spLocks noChangeShapeType="1"/>
          </p:cNvSpPr>
          <p:nvPr/>
        </p:nvSpPr>
        <p:spPr bwMode="auto">
          <a:xfrm flipV="1">
            <a:off x="2963340" y="37322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2" name="Line 1682"/>
          <p:cNvSpPr>
            <a:spLocks noChangeShapeType="1"/>
          </p:cNvSpPr>
          <p:nvPr/>
        </p:nvSpPr>
        <p:spPr bwMode="auto">
          <a:xfrm flipV="1">
            <a:off x="2963340" y="3697288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3" name="Line 1683"/>
          <p:cNvSpPr>
            <a:spLocks noChangeShapeType="1"/>
          </p:cNvSpPr>
          <p:nvPr/>
        </p:nvSpPr>
        <p:spPr bwMode="auto">
          <a:xfrm flipV="1">
            <a:off x="2963340" y="36607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4" name="Line 1684"/>
          <p:cNvSpPr>
            <a:spLocks noChangeShapeType="1"/>
          </p:cNvSpPr>
          <p:nvPr/>
        </p:nvSpPr>
        <p:spPr bwMode="auto">
          <a:xfrm flipV="1">
            <a:off x="2963340" y="3625853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5" name="Line 1685"/>
          <p:cNvSpPr>
            <a:spLocks noChangeShapeType="1"/>
          </p:cNvSpPr>
          <p:nvPr/>
        </p:nvSpPr>
        <p:spPr bwMode="auto">
          <a:xfrm flipV="1">
            <a:off x="2963340" y="35893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6" name="Line 1686"/>
          <p:cNvSpPr>
            <a:spLocks noChangeShapeType="1"/>
          </p:cNvSpPr>
          <p:nvPr/>
        </p:nvSpPr>
        <p:spPr bwMode="auto">
          <a:xfrm flipV="1">
            <a:off x="2963340" y="355441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7" name="Line 1687"/>
          <p:cNvSpPr>
            <a:spLocks noChangeShapeType="1"/>
          </p:cNvSpPr>
          <p:nvPr/>
        </p:nvSpPr>
        <p:spPr bwMode="auto">
          <a:xfrm flipV="1">
            <a:off x="2963340" y="35179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8" name="Line 1688"/>
          <p:cNvSpPr>
            <a:spLocks noChangeShapeType="1"/>
          </p:cNvSpPr>
          <p:nvPr/>
        </p:nvSpPr>
        <p:spPr bwMode="auto">
          <a:xfrm flipV="1">
            <a:off x="2963340" y="3482975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29" name="Line 1689"/>
          <p:cNvSpPr>
            <a:spLocks noChangeShapeType="1"/>
          </p:cNvSpPr>
          <p:nvPr/>
        </p:nvSpPr>
        <p:spPr bwMode="auto">
          <a:xfrm flipV="1">
            <a:off x="2963340" y="34464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0" name="Line 1690"/>
          <p:cNvSpPr>
            <a:spLocks noChangeShapeType="1"/>
          </p:cNvSpPr>
          <p:nvPr/>
        </p:nvSpPr>
        <p:spPr bwMode="auto">
          <a:xfrm flipV="1">
            <a:off x="2963340" y="34115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1" name="Line 1691"/>
          <p:cNvSpPr>
            <a:spLocks noChangeShapeType="1"/>
          </p:cNvSpPr>
          <p:nvPr/>
        </p:nvSpPr>
        <p:spPr bwMode="auto">
          <a:xfrm flipV="1">
            <a:off x="2963340" y="33750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2" name="Line 1692"/>
          <p:cNvSpPr>
            <a:spLocks noChangeShapeType="1"/>
          </p:cNvSpPr>
          <p:nvPr/>
        </p:nvSpPr>
        <p:spPr bwMode="auto">
          <a:xfrm flipV="1">
            <a:off x="2963340" y="33401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3" name="Line 1693"/>
          <p:cNvSpPr>
            <a:spLocks noChangeShapeType="1"/>
          </p:cNvSpPr>
          <p:nvPr/>
        </p:nvSpPr>
        <p:spPr bwMode="auto">
          <a:xfrm flipV="1">
            <a:off x="2963340" y="33035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4" name="Line 1694"/>
          <p:cNvSpPr>
            <a:spLocks noChangeShapeType="1"/>
          </p:cNvSpPr>
          <p:nvPr/>
        </p:nvSpPr>
        <p:spPr bwMode="auto">
          <a:xfrm flipV="1">
            <a:off x="2963340" y="32686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5" name="Line 1695"/>
          <p:cNvSpPr>
            <a:spLocks noChangeShapeType="1"/>
          </p:cNvSpPr>
          <p:nvPr/>
        </p:nvSpPr>
        <p:spPr bwMode="auto">
          <a:xfrm flipV="1">
            <a:off x="2963340" y="32321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6" name="Line 1696"/>
          <p:cNvSpPr>
            <a:spLocks noChangeShapeType="1"/>
          </p:cNvSpPr>
          <p:nvPr/>
        </p:nvSpPr>
        <p:spPr bwMode="auto">
          <a:xfrm flipV="1">
            <a:off x="2963340" y="31972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7" name="Line 1697"/>
          <p:cNvSpPr>
            <a:spLocks noChangeShapeType="1"/>
          </p:cNvSpPr>
          <p:nvPr/>
        </p:nvSpPr>
        <p:spPr bwMode="auto">
          <a:xfrm flipV="1">
            <a:off x="2963340" y="31607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8" name="Line 1698"/>
          <p:cNvSpPr>
            <a:spLocks noChangeShapeType="1"/>
          </p:cNvSpPr>
          <p:nvPr/>
        </p:nvSpPr>
        <p:spPr bwMode="auto">
          <a:xfrm flipV="1">
            <a:off x="2963340" y="31258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39" name="Line 1699"/>
          <p:cNvSpPr>
            <a:spLocks noChangeShapeType="1"/>
          </p:cNvSpPr>
          <p:nvPr/>
        </p:nvSpPr>
        <p:spPr bwMode="auto">
          <a:xfrm flipV="1">
            <a:off x="2963340" y="30892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0" name="Line 1700"/>
          <p:cNvSpPr>
            <a:spLocks noChangeShapeType="1"/>
          </p:cNvSpPr>
          <p:nvPr/>
        </p:nvSpPr>
        <p:spPr bwMode="auto">
          <a:xfrm flipV="1">
            <a:off x="2963340" y="30543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1" name="Line 1701"/>
          <p:cNvSpPr>
            <a:spLocks noChangeShapeType="1"/>
          </p:cNvSpPr>
          <p:nvPr/>
        </p:nvSpPr>
        <p:spPr bwMode="auto">
          <a:xfrm flipV="1">
            <a:off x="2963340" y="30178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2" name="Line 1702"/>
          <p:cNvSpPr>
            <a:spLocks noChangeShapeType="1"/>
          </p:cNvSpPr>
          <p:nvPr/>
        </p:nvSpPr>
        <p:spPr bwMode="auto">
          <a:xfrm flipV="1">
            <a:off x="2963340" y="29829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3" name="Line 1703"/>
          <p:cNvSpPr>
            <a:spLocks noChangeShapeType="1"/>
          </p:cNvSpPr>
          <p:nvPr/>
        </p:nvSpPr>
        <p:spPr bwMode="auto">
          <a:xfrm flipV="1">
            <a:off x="2963340" y="29464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4" name="Line 1704"/>
          <p:cNvSpPr>
            <a:spLocks noChangeShapeType="1"/>
          </p:cNvSpPr>
          <p:nvPr/>
        </p:nvSpPr>
        <p:spPr bwMode="auto">
          <a:xfrm flipV="1">
            <a:off x="2963340" y="29114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5" name="Line 1705"/>
          <p:cNvSpPr>
            <a:spLocks noChangeShapeType="1"/>
          </p:cNvSpPr>
          <p:nvPr/>
        </p:nvSpPr>
        <p:spPr bwMode="auto">
          <a:xfrm flipV="1">
            <a:off x="2963340" y="28749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6" name="Line 1706"/>
          <p:cNvSpPr>
            <a:spLocks noChangeShapeType="1"/>
          </p:cNvSpPr>
          <p:nvPr/>
        </p:nvSpPr>
        <p:spPr bwMode="auto">
          <a:xfrm flipV="1">
            <a:off x="2963340" y="28400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7" name="Line 1707"/>
          <p:cNvSpPr>
            <a:spLocks noChangeShapeType="1"/>
          </p:cNvSpPr>
          <p:nvPr/>
        </p:nvSpPr>
        <p:spPr bwMode="auto">
          <a:xfrm flipV="1">
            <a:off x="2963340" y="28035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8" name="Line 1708"/>
          <p:cNvSpPr>
            <a:spLocks noChangeShapeType="1"/>
          </p:cNvSpPr>
          <p:nvPr/>
        </p:nvSpPr>
        <p:spPr bwMode="auto">
          <a:xfrm flipV="1">
            <a:off x="2963340" y="27686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49" name="Line 1709"/>
          <p:cNvSpPr>
            <a:spLocks noChangeShapeType="1"/>
          </p:cNvSpPr>
          <p:nvPr/>
        </p:nvSpPr>
        <p:spPr bwMode="auto">
          <a:xfrm flipV="1">
            <a:off x="2963340" y="27320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0" name="Line 1710"/>
          <p:cNvSpPr>
            <a:spLocks noChangeShapeType="1"/>
          </p:cNvSpPr>
          <p:nvPr/>
        </p:nvSpPr>
        <p:spPr bwMode="auto">
          <a:xfrm flipV="1">
            <a:off x="2963340" y="26971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1" name="Line 1711"/>
          <p:cNvSpPr>
            <a:spLocks noChangeShapeType="1"/>
          </p:cNvSpPr>
          <p:nvPr/>
        </p:nvSpPr>
        <p:spPr bwMode="auto">
          <a:xfrm flipV="1">
            <a:off x="2963340" y="26606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2" name="Line 1712"/>
          <p:cNvSpPr>
            <a:spLocks noChangeShapeType="1"/>
          </p:cNvSpPr>
          <p:nvPr/>
        </p:nvSpPr>
        <p:spPr bwMode="auto">
          <a:xfrm flipV="1">
            <a:off x="2963340" y="26257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3" name="Line 1713"/>
          <p:cNvSpPr>
            <a:spLocks noChangeShapeType="1"/>
          </p:cNvSpPr>
          <p:nvPr/>
        </p:nvSpPr>
        <p:spPr bwMode="auto">
          <a:xfrm flipV="1">
            <a:off x="2963340" y="25892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4" name="Line 1714"/>
          <p:cNvSpPr>
            <a:spLocks noChangeShapeType="1"/>
          </p:cNvSpPr>
          <p:nvPr/>
        </p:nvSpPr>
        <p:spPr bwMode="auto">
          <a:xfrm flipV="1">
            <a:off x="2963340" y="25543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5" name="Line 1715"/>
          <p:cNvSpPr>
            <a:spLocks noChangeShapeType="1"/>
          </p:cNvSpPr>
          <p:nvPr/>
        </p:nvSpPr>
        <p:spPr bwMode="auto">
          <a:xfrm flipV="1">
            <a:off x="2963340" y="25177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6" name="Line 1716"/>
          <p:cNvSpPr>
            <a:spLocks noChangeShapeType="1"/>
          </p:cNvSpPr>
          <p:nvPr/>
        </p:nvSpPr>
        <p:spPr bwMode="auto">
          <a:xfrm flipV="1">
            <a:off x="2963340" y="24828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7" name="Line 1717"/>
          <p:cNvSpPr>
            <a:spLocks noChangeShapeType="1"/>
          </p:cNvSpPr>
          <p:nvPr/>
        </p:nvSpPr>
        <p:spPr bwMode="auto">
          <a:xfrm flipV="1">
            <a:off x="2963340" y="24463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8" name="Line 1718"/>
          <p:cNvSpPr>
            <a:spLocks noChangeShapeType="1"/>
          </p:cNvSpPr>
          <p:nvPr/>
        </p:nvSpPr>
        <p:spPr bwMode="auto">
          <a:xfrm flipV="1">
            <a:off x="2963340" y="24114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59" name="Line 1719"/>
          <p:cNvSpPr>
            <a:spLocks noChangeShapeType="1"/>
          </p:cNvSpPr>
          <p:nvPr/>
        </p:nvSpPr>
        <p:spPr bwMode="auto">
          <a:xfrm flipV="1">
            <a:off x="2963340" y="23749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0" name="Line 1720"/>
          <p:cNvSpPr>
            <a:spLocks noChangeShapeType="1"/>
          </p:cNvSpPr>
          <p:nvPr/>
        </p:nvSpPr>
        <p:spPr bwMode="auto">
          <a:xfrm flipV="1">
            <a:off x="2963340" y="23399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1" name="Line 1721"/>
          <p:cNvSpPr>
            <a:spLocks noChangeShapeType="1"/>
          </p:cNvSpPr>
          <p:nvPr/>
        </p:nvSpPr>
        <p:spPr bwMode="auto">
          <a:xfrm flipV="1">
            <a:off x="2963340" y="23034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2" name="Line 1722"/>
          <p:cNvSpPr>
            <a:spLocks noChangeShapeType="1"/>
          </p:cNvSpPr>
          <p:nvPr/>
        </p:nvSpPr>
        <p:spPr bwMode="auto">
          <a:xfrm flipV="1">
            <a:off x="2963340" y="22685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3" name="Line 1723"/>
          <p:cNvSpPr>
            <a:spLocks noChangeShapeType="1"/>
          </p:cNvSpPr>
          <p:nvPr/>
        </p:nvSpPr>
        <p:spPr bwMode="auto">
          <a:xfrm flipV="1">
            <a:off x="2963340" y="22320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4" name="Line 1724"/>
          <p:cNvSpPr>
            <a:spLocks noChangeShapeType="1"/>
          </p:cNvSpPr>
          <p:nvPr/>
        </p:nvSpPr>
        <p:spPr bwMode="auto">
          <a:xfrm flipV="1">
            <a:off x="2963340" y="21971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5" name="Line 1725"/>
          <p:cNvSpPr>
            <a:spLocks noChangeShapeType="1"/>
          </p:cNvSpPr>
          <p:nvPr/>
        </p:nvSpPr>
        <p:spPr bwMode="auto">
          <a:xfrm flipV="1">
            <a:off x="2963340" y="21605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6" name="Line 1726"/>
          <p:cNvSpPr>
            <a:spLocks noChangeShapeType="1"/>
          </p:cNvSpPr>
          <p:nvPr/>
        </p:nvSpPr>
        <p:spPr bwMode="auto">
          <a:xfrm flipV="1">
            <a:off x="2963340" y="21256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7" name="Line 1727"/>
          <p:cNvSpPr>
            <a:spLocks noChangeShapeType="1"/>
          </p:cNvSpPr>
          <p:nvPr/>
        </p:nvSpPr>
        <p:spPr bwMode="auto">
          <a:xfrm flipV="1">
            <a:off x="2963340" y="20891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8" name="Line 1728"/>
          <p:cNvSpPr>
            <a:spLocks noChangeShapeType="1"/>
          </p:cNvSpPr>
          <p:nvPr/>
        </p:nvSpPr>
        <p:spPr bwMode="auto">
          <a:xfrm flipV="1">
            <a:off x="2963340" y="2054225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69" name="Line 1729"/>
          <p:cNvSpPr>
            <a:spLocks noChangeShapeType="1"/>
          </p:cNvSpPr>
          <p:nvPr/>
        </p:nvSpPr>
        <p:spPr bwMode="auto">
          <a:xfrm flipV="1">
            <a:off x="2963340" y="20177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0" name="Line 1730"/>
          <p:cNvSpPr>
            <a:spLocks noChangeShapeType="1"/>
          </p:cNvSpPr>
          <p:nvPr/>
        </p:nvSpPr>
        <p:spPr bwMode="auto">
          <a:xfrm flipV="1">
            <a:off x="2963340" y="1982791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1" name="Line 1731"/>
          <p:cNvSpPr>
            <a:spLocks noChangeShapeType="1"/>
          </p:cNvSpPr>
          <p:nvPr/>
        </p:nvSpPr>
        <p:spPr bwMode="auto">
          <a:xfrm flipV="1">
            <a:off x="2963340" y="19462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2" name="Line 1732"/>
          <p:cNvSpPr>
            <a:spLocks noChangeShapeType="1"/>
          </p:cNvSpPr>
          <p:nvPr/>
        </p:nvSpPr>
        <p:spPr bwMode="auto">
          <a:xfrm flipV="1">
            <a:off x="2963340" y="19113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3" name="Line 1733"/>
          <p:cNvSpPr>
            <a:spLocks noChangeShapeType="1"/>
          </p:cNvSpPr>
          <p:nvPr/>
        </p:nvSpPr>
        <p:spPr bwMode="auto">
          <a:xfrm flipV="1">
            <a:off x="2963340" y="18748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4" name="Line 1734"/>
          <p:cNvSpPr>
            <a:spLocks noChangeShapeType="1"/>
          </p:cNvSpPr>
          <p:nvPr/>
        </p:nvSpPr>
        <p:spPr bwMode="auto">
          <a:xfrm flipV="1">
            <a:off x="2963340" y="1839913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5" name="Line 1735"/>
          <p:cNvSpPr>
            <a:spLocks noChangeShapeType="1"/>
          </p:cNvSpPr>
          <p:nvPr/>
        </p:nvSpPr>
        <p:spPr bwMode="auto">
          <a:xfrm flipV="1">
            <a:off x="2963340" y="18034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6" name="Line 1736"/>
          <p:cNvSpPr>
            <a:spLocks noChangeShapeType="1"/>
          </p:cNvSpPr>
          <p:nvPr/>
        </p:nvSpPr>
        <p:spPr bwMode="auto">
          <a:xfrm flipV="1">
            <a:off x="2963340" y="1768478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7" name="Line 1737"/>
          <p:cNvSpPr>
            <a:spLocks noChangeShapeType="1"/>
          </p:cNvSpPr>
          <p:nvPr/>
        </p:nvSpPr>
        <p:spPr bwMode="auto">
          <a:xfrm flipV="1">
            <a:off x="2963340" y="17319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8" name="Line 1738"/>
          <p:cNvSpPr>
            <a:spLocks noChangeShapeType="1"/>
          </p:cNvSpPr>
          <p:nvPr/>
        </p:nvSpPr>
        <p:spPr bwMode="auto">
          <a:xfrm flipV="1">
            <a:off x="2963340" y="16970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79" name="Line 1739"/>
          <p:cNvSpPr>
            <a:spLocks noChangeShapeType="1"/>
          </p:cNvSpPr>
          <p:nvPr/>
        </p:nvSpPr>
        <p:spPr bwMode="auto">
          <a:xfrm flipV="1">
            <a:off x="2963340" y="16605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0" name="Line 1740"/>
          <p:cNvSpPr>
            <a:spLocks noChangeShapeType="1"/>
          </p:cNvSpPr>
          <p:nvPr/>
        </p:nvSpPr>
        <p:spPr bwMode="auto">
          <a:xfrm flipV="1">
            <a:off x="2963340" y="16256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1" name="Line 1741"/>
          <p:cNvSpPr>
            <a:spLocks noChangeShapeType="1"/>
          </p:cNvSpPr>
          <p:nvPr/>
        </p:nvSpPr>
        <p:spPr bwMode="auto">
          <a:xfrm flipV="1">
            <a:off x="2963340" y="15890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2" name="Line 1742"/>
          <p:cNvSpPr>
            <a:spLocks noChangeShapeType="1"/>
          </p:cNvSpPr>
          <p:nvPr/>
        </p:nvSpPr>
        <p:spPr bwMode="auto">
          <a:xfrm flipV="1">
            <a:off x="2963340" y="15541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3" name="Line 1743"/>
          <p:cNvSpPr>
            <a:spLocks noChangeShapeType="1"/>
          </p:cNvSpPr>
          <p:nvPr/>
        </p:nvSpPr>
        <p:spPr bwMode="auto">
          <a:xfrm flipH="1" flipV="1">
            <a:off x="4873985" y="57324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4" name="Line 1744"/>
          <p:cNvSpPr>
            <a:spLocks noChangeShapeType="1"/>
          </p:cNvSpPr>
          <p:nvPr/>
        </p:nvSpPr>
        <p:spPr bwMode="auto">
          <a:xfrm flipV="1">
            <a:off x="4873985" y="56959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5" name="Line 1745"/>
          <p:cNvSpPr>
            <a:spLocks noChangeShapeType="1"/>
          </p:cNvSpPr>
          <p:nvPr/>
        </p:nvSpPr>
        <p:spPr bwMode="auto">
          <a:xfrm flipV="1">
            <a:off x="4873985" y="56610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6" name="Line 1746"/>
          <p:cNvSpPr>
            <a:spLocks noChangeShapeType="1"/>
          </p:cNvSpPr>
          <p:nvPr/>
        </p:nvSpPr>
        <p:spPr bwMode="auto">
          <a:xfrm flipV="1">
            <a:off x="4873985" y="56245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7" name="Line 1747"/>
          <p:cNvSpPr>
            <a:spLocks noChangeShapeType="1"/>
          </p:cNvSpPr>
          <p:nvPr/>
        </p:nvSpPr>
        <p:spPr bwMode="auto">
          <a:xfrm flipV="1">
            <a:off x="4873985" y="55896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8" name="Line 1748"/>
          <p:cNvSpPr>
            <a:spLocks noChangeShapeType="1"/>
          </p:cNvSpPr>
          <p:nvPr/>
        </p:nvSpPr>
        <p:spPr bwMode="auto">
          <a:xfrm flipV="1">
            <a:off x="4873985" y="55530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89" name="Line 1749"/>
          <p:cNvSpPr>
            <a:spLocks noChangeShapeType="1"/>
          </p:cNvSpPr>
          <p:nvPr/>
        </p:nvSpPr>
        <p:spPr bwMode="auto">
          <a:xfrm flipV="1">
            <a:off x="4873985" y="55181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0" name="Line 1750"/>
          <p:cNvSpPr>
            <a:spLocks noChangeShapeType="1"/>
          </p:cNvSpPr>
          <p:nvPr/>
        </p:nvSpPr>
        <p:spPr bwMode="auto">
          <a:xfrm flipV="1">
            <a:off x="4873985" y="54816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1" name="Line 1751"/>
          <p:cNvSpPr>
            <a:spLocks noChangeShapeType="1"/>
          </p:cNvSpPr>
          <p:nvPr/>
        </p:nvSpPr>
        <p:spPr bwMode="auto">
          <a:xfrm flipV="1">
            <a:off x="4873985" y="54467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2" name="Line 1752"/>
          <p:cNvSpPr>
            <a:spLocks noChangeShapeType="1"/>
          </p:cNvSpPr>
          <p:nvPr/>
        </p:nvSpPr>
        <p:spPr bwMode="auto">
          <a:xfrm flipV="1">
            <a:off x="4873985" y="54102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3" name="Line 1753"/>
          <p:cNvSpPr>
            <a:spLocks noChangeShapeType="1"/>
          </p:cNvSpPr>
          <p:nvPr/>
        </p:nvSpPr>
        <p:spPr bwMode="auto">
          <a:xfrm flipV="1">
            <a:off x="4873985" y="53752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4" name="Line 1754"/>
          <p:cNvSpPr>
            <a:spLocks noChangeShapeType="1"/>
          </p:cNvSpPr>
          <p:nvPr/>
        </p:nvSpPr>
        <p:spPr bwMode="auto">
          <a:xfrm flipV="1">
            <a:off x="4873985" y="53387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5" name="Line 1755"/>
          <p:cNvSpPr>
            <a:spLocks noChangeShapeType="1"/>
          </p:cNvSpPr>
          <p:nvPr/>
        </p:nvSpPr>
        <p:spPr bwMode="auto">
          <a:xfrm flipV="1">
            <a:off x="4873985" y="53038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6" name="Line 1756"/>
          <p:cNvSpPr>
            <a:spLocks noChangeShapeType="1"/>
          </p:cNvSpPr>
          <p:nvPr/>
        </p:nvSpPr>
        <p:spPr bwMode="auto">
          <a:xfrm flipV="1">
            <a:off x="4873985" y="52673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7" name="Line 1757"/>
          <p:cNvSpPr>
            <a:spLocks noChangeShapeType="1"/>
          </p:cNvSpPr>
          <p:nvPr/>
        </p:nvSpPr>
        <p:spPr bwMode="auto">
          <a:xfrm flipV="1">
            <a:off x="4873985" y="52324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8" name="Line 1758"/>
          <p:cNvSpPr>
            <a:spLocks noChangeShapeType="1"/>
          </p:cNvSpPr>
          <p:nvPr/>
        </p:nvSpPr>
        <p:spPr bwMode="auto">
          <a:xfrm flipV="1">
            <a:off x="4873985" y="51958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199" name="Line 1759"/>
          <p:cNvSpPr>
            <a:spLocks noChangeShapeType="1"/>
          </p:cNvSpPr>
          <p:nvPr/>
        </p:nvSpPr>
        <p:spPr bwMode="auto">
          <a:xfrm flipV="1">
            <a:off x="4873985" y="51609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0" name="Line 1760"/>
          <p:cNvSpPr>
            <a:spLocks noChangeShapeType="1"/>
          </p:cNvSpPr>
          <p:nvPr/>
        </p:nvSpPr>
        <p:spPr bwMode="auto">
          <a:xfrm flipV="1">
            <a:off x="4873985" y="51244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1" name="Line 1761"/>
          <p:cNvSpPr>
            <a:spLocks noChangeShapeType="1"/>
          </p:cNvSpPr>
          <p:nvPr/>
        </p:nvSpPr>
        <p:spPr bwMode="auto">
          <a:xfrm flipV="1">
            <a:off x="4873985" y="50895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2" name="Line 1762"/>
          <p:cNvSpPr>
            <a:spLocks noChangeShapeType="1"/>
          </p:cNvSpPr>
          <p:nvPr/>
        </p:nvSpPr>
        <p:spPr bwMode="auto">
          <a:xfrm flipV="1">
            <a:off x="4873985" y="50530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3" name="Line 1763"/>
          <p:cNvSpPr>
            <a:spLocks noChangeShapeType="1"/>
          </p:cNvSpPr>
          <p:nvPr/>
        </p:nvSpPr>
        <p:spPr bwMode="auto">
          <a:xfrm flipV="1">
            <a:off x="4873985" y="50181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4" name="Line 1764"/>
          <p:cNvSpPr>
            <a:spLocks noChangeShapeType="1"/>
          </p:cNvSpPr>
          <p:nvPr/>
        </p:nvSpPr>
        <p:spPr bwMode="auto">
          <a:xfrm flipV="1">
            <a:off x="4873985" y="49815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5" name="Line 1765"/>
          <p:cNvSpPr>
            <a:spLocks noChangeShapeType="1"/>
          </p:cNvSpPr>
          <p:nvPr/>
        </p:nvSpPr>
        <p:spPr bwMode="auto">
          <a:xfrm flipV="1">
            <a:off x="4873985" y="49466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6" name="Line 1766"/>
          <p:cNvSpPr>
            <a:spLocks noChangeShapeType="1"/>
          </p:cNvSpPr>
          <p:nvPr/>
        </p:nvSpPr>
        <p:spPr bwMode="auto">
          <a:xfrm flipV="1">
            <a:off x="4873985" y="49101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7" name="Line 1767"/>
          <p:cNvSpPr>
            <a:spLocks noChangeShapeType="1"/>
          </p:cNvSpPr>
          <p:nvPr/>
        </p:nvSpPr>
        <p:spPr bwMode="auto">
          <a:xfrm flipV="1">
            <a:off x="4873985" y="48752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8" name="Line 1768"/>
          <p:cNvSpPr>
            <a:spLocks noChangeShapeType="1"/>
          </p:cNvSpPr>
          <p:nvPr/>
        </p:nvSpPr>
        <p:spPr bwMode="auto">
          <a:xfrm flipV="1">
            <a:off x="4873985" y="48387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09" name="Line 1769"/>
          <p:cNvSpPr>
            <a:spLocks noChangeShapeType="1"/>
          </p:cNvSpPr>
          <p:nvPr/>
        </p:nvSpPr>
        <p:spPr bwMode="auto">
          <a:xfrm flipV="1">
            <a:off x="4873985" y="48037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0" name="Line 1770"/>
          <p:cNvSpPr>
            <a:spLocks noChangeShapeType="1"/>
          </p:cNvSpPr>
          <p:nvPr/>
        </p:nvSpPr>
        <p:spPr bwMode="auto">
          <a:xfrm flipV="1">
            <a:off x="4873985" y="47672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1" name="Line 1771"/>
          <p:cNvSpPr>
            <a:spLocks noChangeShapeType="1"/>
          </p:cNvSpPr>
          <p:nvPr/>
        </p:nvSpPr>
        <p:spPr bwMode="auto">
          <a:xfrm flipV="1">
            <a:off x="4873985" y="47323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2" name="Line 1772"/>
          <p:cNvSpPr>
            <a:spLocks noChangeShapeType="1"/>
          </p:cNvSpPr>
          <p:nvPr/>
        </p:nvSpPr>
        <p:spPr bwMode="auto">
          <a:xfrm flipV="1">
            <a:off x="4873985" y="46958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3" name="Line 1773"/>
          <p:cNvSpPr>
            <a:spLocks noChangeShapeType="1"/>
          </p:cNvSpPr>
          <p:nvPr/>
        </p:nvSpPr>
        <p:spPr bwMode="auto">
          <a:xfrm flipV="1">
            <a:off x="4873985" y="46609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4" name="Line 1774"/>
          <p:cNvSpPr>
            <a:spLocks noChangeShapeType="1"/>
          </p:cNvSpPr>
          <p:nvPr/>
        </p:nvSpPr>
        <p:spPr bwMode="auto">
          <a:xfrm flipV="1">
            <a:off x="4873985" y="46243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5" name="Line 1775"/>
          <p:cNvSpPr>
            <a:spLocks noChangeShapeType="1"/>
          </p:cNvSpPr>
          <p:nvPr/>
        </p:nvSpPr>
        <p:spPr bwMode="auto">
          <a:xfrm flipV="1">
            <a:off x="4873985" y="458947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6" name="Line 1776"/>
          <p:cNvSpPr>
            <a:spLocks noChangeShapeType="1"/>
          </p:cNvSpPr>
          <p:nvPr/>
        </p:nvSpPr>
        <p:spPr bwMode="auto">
          <a:xfrm flipV="1">
            <a:off x="4873985" y="45529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7" name="Line 1777"/>
          <p:cNvSpPr>
            <a:spLocks noChangeShapeType="1"/>
          </p:cNvSpPr>
          <p:nvPr/>
        </p:nvSpPr>
        <p:spPr bwMode="auto">
          <a:xfrm flipV="1">
            <a:off x="4873985" y="451803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8" name="Line 1778"/>
          <p:cNvSpPr>
            <a:spLocks noChangeShapeType="1"/>
          </p:cNvSpPr>
          <p:nvPr/>
        </p:nvSpPr>
        <p:spPr bwMode="auto">
          <a:xfrm flipV="1">
            <a:off x="4873985" y="44815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19" name="Line 1779"/>
          <p:cNvSpPr>
            <a:spLocks noChangeShapeType="1"/>
          </p:cNvSpPr>
          <p:nvPr/>
        </p:nvSpPr>
        <p:spPr bwMode="auto">
          <a:xfrm flipV="1">
            <a:off x="4873985" y="444660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0" name="Line 1780"/>
          <p:cNvSpPr>
            <a:spLocks noChangeShapeType="1"/>
          </p:cNvSpPr>
          <p:nvPr/>
        </p:nvSpPr>
        <p:spPr bwMode="auto">
          <a:xfrm flipV="1">
            <a:off x="4873985" y="44100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1" name="Line 1781"/>
          <p:cNvSpPr>
            <a:spLocks noChangeShapeType="1"/>
          </p:cNvSpPr>
          <p:nvPr/>
        </p:nvSpPr>
        <p:spPr bwMode="auto">
          <a:xfrm flipV="1">
            <a:off x="4873985" y="43751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2" name="Line 1782"/>
          <p:cNvSpPr>
            <a:spLocks noChangeShapeType="1"/>
          </p:cNvSpPr>
          <p:nvPr/>
        </p:nvSpPr>
        <p:spPr bwMode="auto">
          <a:xfrm flipV="1">
            <a:off x="4873985" y="43386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3" name="Line 1783"/>
          <p:cNvSpPr>
            <a:spLocks noChangeShapeType="1"/>
          </p:cNvSpPr>
          <p:nvPr/>
        </p:nvSpPr>
        <p:spPr bwMode="auto">
          <a:xfrm flipV="1">
            <a:off x="4873985" y="4303727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4" name="Line 1784"/>
          <p:cNvSpPr>
            <a:spLocks noChangeShapeType="1"/>
          </p:cNvSpPr>
          <p:nvPr/>
        </p:nvSpPr>
        <p:spPr bwMode="auto">
          <a:xfrm flipV="1">
            <a:off x="4873985" y="42672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5" name="Line 1785"/>
          <p:cNvSpPr>
            <a:spLocks noChangeShapeType="1"/>
          </p:cNvSpPr>
          <p:nvPr/>
        </p:nvSpPr>
        <p:spPr bwMode="auto">
          <a:xfrm flipV="1">
            <a:off x="4873985" y="423228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6" name="Line 1786"/>
          <p:cNvSpPr>
            <a:spLocks noChangeShapeType="1"/>
          </p:cNvSpPr>
          <p:nvPr/>
        </p:nvSpPr>
        <p:spPr bwMode="auto">
          <a:xfrm flipV="1">
            <a:off x="4873985" y="41957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7" name="Line 1787"/>
          <p:cNvSpPr>
            <a:spLocks noChangeShapeType="1"/>
          </p:cNvSpPr>
          <p:nvPr/>
        </p:nvSpPr>
        <p:spPr bwMode="auto">
          <a:xfrm flipV="1">
            <a:off x="4873985" y="416084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8" name="Line 1788"/>
          <p:cNvSpPr>
            <a:spLocks noChangeShapeType="1"/>
          </p:cNvSpPr>
          <p:nvPr/>
        </p:nvSpPr>
        <p:spPr bwMode="auto">
          <a:xfrm flipV="1">
            <a:off x="4873985" y="41243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29" name="Line 1789"/>
          <p:cNvSpPr>
            <a:spLocks noChangeShapeType="1"/>
          </p:cNvSpPr>
          <p:nvPr/>
        </p:nvSpPr>
        <p:spPr bwMode="auto">
          <a:xfrm flipV="1">
            <a:off x="4873985" y="4089408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0" name="Line 1790"/>
          <p:cNvSpPr>
            <a:spLocks noChangeShapeType="1"/>
          </p:cNvSpPr>
          <p:nvPr/>
        </p:nvSpPr>
        <p:spPr bwMode="auto">
          <a:xfrm flipV="1">
            <a:off x="4873985" y="40528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1" name="Line 1791"/>
          <p:cNvSpPr>
            <a:spLocks noChangeShapeType="1"/>
          </p:cNvSpPr>
          <p:nvPr/>
        </p:nvSpPr>
        <p:spPr bwMode="auto">
          <a:xfrm flipV="1">
            <a:off x="4873985" y="401796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2" name="Line 1792"/>
          <p:cNvSpPr>
            <a:spLocks noChangeShapeType="1"/>
          </p:cNvSpPr>
          <p:nvPr/>
        </p:nvSpPr>
        <p:spPr bwMode="auto">
          <a:xfrm flipV="1">
            <a:off x="4873985" y="39814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3" name="Line 1793"/>
          <p:cNvSpPr>
            <a:spLocks noChangeShapeType="1"/>
          </p:cNvSpPr>
          <p:nvPr/>
        </p:nvSpPr>
        <p:spPr bwMode="auto">
          <a:xfrm flipV="1">
            <a:off x="4873985" y="3946530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4" name="Line 1794"/>
          <p:cNvSpPr>
            <a:spLocks noChangeShapeType="1"/>
          </p:cNvSpPr>
          <p:nvPr/>
        </p:nvSpPr>
        <p:spPr bwMode="auto">
          <a:xfrm flipV="1">
            <a:off x="4873985" y="3911600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5" name="Line 1795"/>
          <p:cNvSpPr>
            <a:spLocks noChangeShapeType="1"/>
          </p:cNvSpPr>
          <p:nvPr/>
        </p:nvSpPr>
        <p:spPr bwMode="auto">
          <a:xfrm flipV="1">
            <a:off x="4873985" y="387508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6" name="Line 1796"/>
          <p:cNvSpPr>
            <a:spLocks noChangeShapeType="1"/>
          </p:cNvSpPr>
          <p:nvPr/>
        </p:nvSpPr>
        <p:spPr bwMode="auto">
          <a:xfrm flipV="1">
            <a:off x="4873985" y="3840166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7" name="Line 1797"/>
          <p:cNvSpPr>
            <a:spLocks noChangeShapeType="1"/>
          </p:cNvSpPr>
          <p:nvPr/>
        </p:nvSpPr>
        <p:spPr bwMode="auto">
          <a:xfrm flipV="1">
            <a:off x="4873985" y="380365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8" name="Line 1798"/>
          <p:cNvSpPr>
            <a:spLocks noChangeShapeType="1"/>
          </p:cNvSpPr>
          <p:nvPr/>
        </p:nvSpPr>
        <p:spPr bwMode="auto">
          <a:xfrm flipV="1">
            <a:off x="4873985" y="376873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39" name="Line 1799"/>
          <p:cNvSpPr>
            <a:spLocks noChangeShapeType="1"/>
          </p:cNvSpPr>
          <p:nvPr/>
        </p:nvSpPr>
        <p:spPr bwMode="auto">
          <a:xfrm flipV="1">
            <a:off x="4873985" y="373221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0" name="Line 1800"/>
          <p:cNvSpPr>
            <a:spLocks noChangeShapeType="1"/>
          </p:cNvSpPr>
          <p:nvPr/>
        </p:nvSpPr>
        <p:spPr bwMode="auto">
          <a:xfrm flipV="1">
            <a:off x="4873985" y="3697288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1" name="Line 1801"/>
          <p:cNvSpPr>
            <a:spLocks noChangeShapeType="1"/>
          </p:cNvSpPr>
          <p:nvPr/>
        </p:nvSpPr>
        <p:spPr bwMode="auto">
          <a:xfrm flipV="1">
            <a:off x="4873985" y="366077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2" name="Line 1802"/>
          <p:cNvSpPr>
            <a:spLocks noChangeShapeType="1"/>
          </p:cNvSpPr>
          <p:nvPr/>
        </p:nvSpPr>
        <p:spPr bwMode="auto">
          <a:xfrm flipV="1">
            <a:off x="4873985" y="3625853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3" name="Line 1803"/>
          <p:cNvSpPr>
            <a:spLocks noChangeShapeType="1"/>
          </p:cNvSpPr>
          <p:nvPr/>
        </p:nvSpPr>
        <p:spPr bwMode="auto">
          <a:xfrm flipV="1">
            <a:off x="4873985" y="3589338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4" name="Line 1804"/>
          <p:cNvSpPr>
            <a:spLocks noChangeShapeType="1"/>
          </p:cNvSpPr>
          <p:nvPr/>
        </p:nvSpPr>
        <p:spPr bwMode="auto">
          <a:xfrm flipV="1">
            <a:off x="4873985" y="3554419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5" name="Line 1805"/>
          <p:cNvSpPr>
            <a:spLocks noChangeShapeType="1"/>
          </p:cNvSpPr>
          <p:nvPr/>
        </p:nvSpPr>
        <p:spPr bwMode="auto">
          <a:xfrm flipV="1">
            <a:off x="4873985" y="3517900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6" name="Line 1806"/>
          <p:cNvSpPr>
            <a:spLocks noChangeShapeType="1"/>
          </p:cNvSpPr>
          <p:nvPr/>
        </p:nvSpPr>
        <p:spPr bwMode="auto">
          <a:xfrm flipV="1">
            <a:off x="4873985" y="3482975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7" name="Line 1807"/>
          <p:cNvSpPr>
            <a:spLocks noChangeShapeType="1"/>
          </p:cNvSpPr>
          <p:nvPr/>
        </p:nvSpPr>
        <p:spPr bwMode="auto">
          <a:xfrm flipV="1">
            <a:off x="4873985" y="3446463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8" name="Line 1808"/>
          <p:cNvSpPr>
            <a:spLocks noChangeShapeType="1"/>
          </p:cNvSpPr>
          <p:nvPr/>
        </p:nvSpPr>
        <p:spPr bwMode="auto">
          <a:xfrm flipV="1">
            <a:off x="4873985" y="3411552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49" name="Line 1809"/>
          <p:cNvSpPr>
            <a:spLocks noChangeShapeType="1"/>
          </p:cNvSpPr>
          <p:nvPr/>
        </p:nvSpPr>
        <p:spPr bwMode="auto">
          <a:xfrm flipV="1">
            <a:off x="4873985" y="3375025"/>
            <a:ext cx="1411" cy="127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250" name="Line 1810"/>
          <p:cNvSpPr>
            <a:spLocks noChangeShapeType="1"/>
          </p:cNvSpPr>
          <p:nvPr/>
        </p:nvSpPr>
        <p:spPr bwMode="auto">
          <a:xfrm flipV="1">
            <a:off x="4873985" y="3340114"/>
            <a:ext cx="1411" cy="11113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63452" name="Group 2012"/>
          <p:cNvGrpSpPr>
            <a:grpSpLocks/>
          </p:cNvGrpSpPr>
          <p:nvPr/>
        </p:nvGrpSpPr>
        <p:grpSpPr bwMode="auto">
          <a:xfrm>
            <a:off x="2963333" y="1554163"/>
            <a:ext cx="3832578" cy="4191000"/>
            <a:chOff x="2100" y="979"/>
            <a:chExt cx="2716" cy="2640"/>
          </a:xfrm>
        </p:grpSpPr>
        <p:sp>
          <p:nvSpPr>
            <p:cNvPr id="63252" name="Line 1812"/>
            <p:cNvSpPr>
              <a:spLocks noChangeShapeType="1"/>
            </p:cNvSpPr>
            <p:nvPr/>
          </p:nvSpPr>
          <p:spPr bwMode="auto">
            <a:xfrm flipV="1">
              <a:off x="3454" y="208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53" name="Line 1813"/>
            <p:cNvSpPr>
              <a:spLocks noChangeShapeType="1"/>
            </p:cNvSpPr>
            <p:nvPr/>
          </p:nvSpPr>
          <p:spPr bwMode="auto">
            <a:xfrm flipV="1">
              <a:off x="3454" y="205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54" name="Line 1814"/>
            <p:cNvSpPr>
              <a:spLocks noChangeShapeType="1"/>
            </p:cNvSpPr>
            <p:nvPr/>
          </p:nvSpPr>
          <p:spPr bwMode="auto">
            <a:xfrm flipV="1">
              <a:off x="3454" y="203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55" name="Line 1815"/>
            <p:cNvSpPr>
              <a:spLocks noChangeShapeType="1"/>
            </p:cNvSpPr>
            <p:nvPr/>
          </p:nvSpPr>
          <p:spPr bwMode="auto">
            <a:xfrm flipV="1">
              <a:off x="3454" y="201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56" name="Line 1816"/>
            <p:cNvSpPr>
              <a:spLocks noChangeShapeType="1"/>
            </p:cNvSpPr>
            <p:nvPr/>
          </p:nvSpPr>
          <p:spPr bwMode="auto">
            <a:xfrm flipV="1">
              <a:off x="3454" y="199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57" name="Line 1817"/>
            <p:cNvSpPr>
              <a:spLocks noChangeShapeType="1"/>
            </p:cNvSpPr>
            <p:nvPr/>
          </p:nvSpPr>
          <p:spPr bwMode="auto">
            <a:xfrm flipV="1">
              <a:off x="3454" y="196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58" name="Line 1818"/>
            <p:cNvSpPr>
              <a:spLocks noChangeShapeType="1"/>
            </p:cNvSpPr>
            <p:nvPr/>
          </p:nvSpPr>
          <p:spPr bwMode="auto">
            <a:xfrm flipV="1">
              <a:off x="3454" y="194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59" name="Line 1819"/>
            <p:cNvSpPr>
              <a:spLocks noChangeShapeType="1"/>
            </p:cNvSpPr>
            <p:nvPr/>
          </p:nvSpPr>
          <p:spPr bwMode="auto">
            <a:xfrm flipV="1">
              <a:off x="3454" y="192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0" name="Line 1820"/>
            <p:cNvSpPr>
              <a:spLocks noChangeShapeType="1"/>
            </p:cNvSpPr>
            <p:nvPr/>
          </p:nvSpPr>
          <p:spPr bwMode="auto">
            <a:xfrm flipV="1">
              <a:off x="3454" y="190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1" name="Line 1821"/>
            <p:cNvSpPr>
              <a:spLocks noChangeShapeType="1"/>
            </p:cNvSpPr>
            <p:nvPr/>
          </p:nvSpPr>
          <p:spPr bwMode="auto">
            <a:xfrm flipV="1">
              <a:off x="3454" y="187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2" name="Line 1822"/>
            <p:cNvSpPr>
              <a:spLocks noChangeShapeType="1"/>
            </p:cNvSpPr>
            <p:nvPr/>
          </p:nvSpPr>
          <p:spPr bwMode="auto">
            <a:xfrm flipV="1">
              <a:off x="3454" y="185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3" name="Line 1823"/>
            <p:cNvSpPr>
              <a:spLocks noChangeShapeType="1"/>
            </p:cNvSpPr>
            <p:nvPr/>
          </p:nvSpPr>
          <p:spPr bwMode="auto">
            <a:xfrm flipV="1">
              <a:off x="3454" y="183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4" name="Line 1824"/>
            <p:cNvSpPr>
              <a:spLocks noChangeShapeType="1"/>
            </p:cNvSpPr>
            <p:nvPr/>
          </p:nvSpPr>
          <p:spPr bwMode="auto">
            <a:xfrm flipV="1">
              <a:off x="3454" y="181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5" name="Line 1825"/>
            <p:cNvSpPr>
              <a:spLocks noChangeShapeType="1"/>
            </p:cNvSpPr>
            <p:nvPr/>
          </p:nvSpPr>
          <p:spPr bwMode="auto">
            <a:xfrm flipV="1">
              <a:off x="3454" y="178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6" name="Line 1826"/>
            <p:cNvSpPr>
              <a:spLocks noChangeShapeType="1"/>
            </p:cNvSpPr>
            <p:nvPr/>
          </p:nvSpPr>
          <p:spPr bwMode="auto">
            <a:xfrm flipV="1">
              <a:off x="3454" y="176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7" name="Line 1827"/>
            <p:cNvSpPr>
              <a:spLocks noChangeShapeType="1"/>
            </p:cNvSpPr>
            <p:nvPr/>
          </p:nvSpPr>
          <p:spPr bwMode="auto">
            <a:xfrm flipV="1">
              <a:off x="3454" y="174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8" name="Line 1828"/>
            <p:cNvSpPr>
              <a:spLocks noChangeShapeType="1"/>
            </p:cNvSpPr>
            <p:nvPr/>
          </p:nvSpPr>
          <p:spPr bwMode="auto">
            <a:xfrm flipV="1">
              <a:off x="3454" y="172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69" name="Line 1829"/>
            <p:cNvSpPr>
              <a:spLocks noChangeShapeType="1"/>
            </p:cNvSpPr>
            <p:nvPr/>
          </p:nvSpPr>
          <p:spPr bwMode="auto">
            <a:xfrm flipV="1">
              <a:off x="3454" y="169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0" name="Line 1830"/>
            <p:cNvSpPr>
              <a:spLocks noChangeShapeType="1"/>
            </p:cNvSpPr>
            <p:nvPr/>
          </p:nvSpPr>
          <p:spPr bwMode="auto">
            <a:xfrm flipV="1">
              <a:off x="3454" y="167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1" name="Line 1831"/>
            <p:cNvSpPr>
              <a:spLocks noChangeShapeType="1"/>
            </p:cNvSpPr>
            <p:nvPr/>
          </p:nvSpPr>
          <p:spPr bwMode="auto">
            <a:xfrm flipV="1">
              <a:off x="3454" y="165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2" name="Line 1832"/>
            <p:cNvSpPr>
              <a:spLocks noChangeShapeType="1"/>
            </p:cNvSpPr>
            <p:nvPr/>
          </p:nvSpPr>
          <p:spPr bwMode="auto">
            <a:xfrm flipV="1">
              <a:off x="3454" y="163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3" name="Line 1833"/>
            <p:cNvSpPr>
              <a:spLocks noChangeShapeType="1"/>
            </p:cNvSpPr>
            <p:nvPr/>
          </p:nvSpPr>
          <p:spPr bwMode="auto">
            <a:xfrm flipV="1">
              <a:off x="3454" y="160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4" name="Line 1834"/>
            <p:cNvSpPr>
              <a:spLocks noChangeShapeType="1"/>
            </p:cNvSpPr>
            <p:nvPr/>
          </p:nvSpPr>
          <p:spPr bwMode="auto">
            <a:xfrm flipV="1">
              <a:off x="3454" y="158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5" name="Line 1835"/>
            <p:cNvSpPr>
              <a:spLocks noChangeShapeType="1"/>
            </p:cNvSpPr>
            <p:nvPr/>
          </p:nvSpPr>
          <p:spPr bwMode="auto">
            <a:xfrm flipV="1">
              <a:off x="3454" y="156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6" name="Line 1836"/>
            <p:cNvSpPr>
              <a:spLocks noChangeShapeType="1"/>
            </p:cNvSpPr>
            <p:nvPr/>
          </p:nvSpPr>
          <p:spPr bwMode="auto">
            <a:xfrm flipV="1">
              <a:off x="3454" y="154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7" name="Line 1837"/>
            <p:cNvSpPr>
              <a:spLocks noChangeShapeType="1"/>
            </p:cNvSpPr>
            <p:nvPr/>
          </p:nvSpPr>
          <p:spPr bwMode="auto">
            <a:xfrm flipV="1">
              <a:off x="3454" y="151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8" name="Line 1838"/>
            <p:cNvSpPr>
              <a:spLocks noChangeShapeType="1"/>
            </p:cNvSpPr>
            <p:nvPr/>
          </p:nvSpPr>
          <p:spPr bwMode="auto">
            <a:xfrm flipV="1">
              <a:off x="3454" y="149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79" name="Line 1839"/>
            <p:cNvSpPr>
              <a:spLocks noChangeShapeType="1"/>
            </p:cNvSpPr>
            <p:nvPr/>
          </p:nvSpPr>
          <p:spPr bwMode="auto">
            <a:xfrm flipV="1">
              <a:off x="3454" y="147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0" name="Line 1840"/>
            <p:cNvSpPr>
              <a:spLocks noChangeShapeType="1"/>
            </p:cNvSpPr>
            <p:nvPr/>
          </p:nvSpPr>
          <p:spPr bwMode="auto">
            <a:xfrm flipV="1">
              <a:off x="3454" y="145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1" name="Line 1841"/>
            <p:cNvSpPr>
              <a:spLocks noChangeShapeType="1"/>
            </p:cNvSpPr>
            <p:nvPr/>
          </p:nvSpPr>
          <p:spPr bwMode="auto">
            <a:xfrm flipV="1">
              <a:off x="3454" y="142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2" name="Line 1842"/>
            <p:cNvSpPr>
              <a:spLocks noChangeShapeType="1"/>
            </p:cNvSpPr>
            <p:nvPr/>
          </p:nvSpPr>
          <p:spPr bwMode="auto">
            <a:xfrm flipV="1">
              <a:off x="3454" y="140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3" name="Line 1843"/>
            <p:cNvSpPr>
              <a:spLocks noChangeShapeType="1"/>
            </p:cNvSpPr>
            <p:nvPr/>
          </p:nvSpPr>
          <p:spPr bwMode="auto">
            <a:xfrm flipV="1">
              <a:off x="3454" y="138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4" name="Line 1844"/>
            <p:cNvSpPr>
              <a:spLocks noChangeShapeType="1"/>
            </p:cNvSpPr>
            <p:nvPr/>
          </p:nvSpPr>
          <p:spPr bwMode="auto">
            <a:xfrm flipV="1">
              <a:off x="3454" y="136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5" name="Line 1845"/>
            <p:cNvSpPr>
              <a:spLocks noChangeShapeType="1"/>
            </p:cNvSpPr>
            <p:nvPr/>
          </p:nvSpPr>
          <p:spPr bwMode="auto">
            <a:xfrm flipV="1">
              <a:off x="3454" y="133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6" name="Line 1846"/>
            <p:cNvSpPr>
              <a:spLocks noChangeShapeType="1"/>
            </p:cNvSpPr>
            <p:nvPr/>
          </p:nvSpPr>
          <p:spPr bwMode="auto">
            <a:xfrm flipV="1">
              <a:off x="3454" y="131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7" name="Line 1847"/>
            <p:cNvSpPr>
              <a:spLocks noChangeShapeType="1"/>
            </p:cNvSpPr>
            <p:nvPr/>
          </p:nvSpPr>
          <p:spPr bwMode="auto">
            <a:xfrm flipV="1">
              <a:off x="3454" y="129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8" name="Line 1848"/>
            <p:cNvSpPr>
              <a:spLocks noChangeShapeType="1"/>
            </p:cNvSpPr>
            <p:nvPr/>
          </p:nvSpPr>
          <p:spPr bwMode="auto">
            <a:xfrm flipV="1">
              <a:off x="3454" y="127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89" name="Line 1849"/>
            <p:cNvSpPr>
              <a:spLocks noChangeShapeType="1"/>
            </p:cNvSpPr>
            <p:nvPr/>
          </p:nvSpPr>
          <p:spPr bwMode="auto">
            <a:xfrm flipV="1">
              <a:off x="3454" y="124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0" name="Line 1850"/>
            <p:cNvSpPr>
              <a:spLocks noChangeShapeType="1"/>
            </p:cNvSpPr>
            <p:nvPr/>
          </p:nvSpPr>
          <p:spPr bwMode="auto">
            <a:xfrm flipV="1">
              <a:off x="3454" y="122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1" name="Line 1851"/>
            <p:cNvSpPr>
              <a:spLocks noChangeShapeType="1"/>
            </p:cNvSpPr>
            <p:nvPr/>
          </p:nvSpPr>
          <p:spPr bwMode="auto">
            <a:xfrm flipV="1">
              <a:off x="3454" y="120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2" name="Line 1852"/>
            <p:cNvSpPr>
              <a:spLocks noChangeShapeType="1"/>
            </p:cNvSpPr>
            <p:nvPr/>
          </p:nvSpPr>
          <p:spPr bwMode="auto">
            <a:xfrm flipV="1">
              <a:off x="3454" y="118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3" name="Line 1853"/>
            <p:cNvSpPr>
              <a:spLocks noChangeShapeType="1"/>
            </p:cNvSpPr>
            <p:nvPr/>
          </p:nvSpPr>
          <p:spPr bwMode="auto">
            <a:xfrm flipV="1">
              <a:off x="3454" y="115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4" name="Line 1854"/>
            <p:cNvSpPr>
              <a:spLocks noChangeShapeType="1"/>
            </p:cNvSpPr>
            <p:nvPr/>
          </p:nvSpPr>
          <p:spPr bwMode="auto">
            <a:xfrm flipV="1">
              <a:off x="3454" y="113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5" name="Line 1855"/>
            <p:cNvSpPr>
              <a:spLocks noChangeShapeType="1"/>
            </p:cNvSpPr>
            <p:nvPr/>
          </p:nvSpPr>
          <p:spPr bwMode="auto">
            <a:xfrm flipV="1">
              <a:off x="3454" y="111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6" name="Line 1856"/>
            <p:cNvSpPr>
              <a:spLocks noChangeShapeType="1"/>
            </p:cNvSpPr>
            <p:nvPr/>
          </p:nvSpPr>
          <p:spPr bwMode="auto">
            <a:xfrm flipV="1">
              <a:off x="3454" y="109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7" name="Line 1857"/>
            <p:cNvSpPr>
              <a:spLocks noChangeShapeType="1"/>
            </p:cNvSpPr>
            <p:nvPr/>
          </p:nvSpPr>
          <p:spPr bwMode="auto">
            <a:xfrm flipV="1">
              <a:off x="3454" y="106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8" name="Line 1858"/>
            <p:cNvSpPr>
              <a:spLocks noChangeShapeType="1"/>
            </p:cNvSpPr>
            <p:nvPr/>
          </p:nvSpPr>
          <p:spPr bwMode="auto">
            <a:xfrm flipV="1">
              <a:off x="3454" y="104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299" name="Line 1859"/>
            <p:cNvSpPr>
              <a:spLocks noChangeShapeType="1"/>
            </p:cNvSpPr>
            <p:nvPr/>
          </p:nvSpPr>
          <p:spPr bwMode="auto">
            <a:xfrm flipV="1">
              <a:off x="3454" y="102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0" name="Line 1860"/>
            <p:cNvSpPr>
              <a:spLocks noChangeShapeType="1"/>
            </p:cNvSpPr>
            <p:nvPr/>
          </p:nvSpPr>
          <p:spPr bwMode="auto">
            <a:xfrm flipV="1">
              <a:off x="3454" y="100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1" name="Line 1861"/>
            <p:cNvSpPr>
              <a:spLocks noChangeShapeType="1"/>
            </p:cNvSpPr>
            <p:nvPr/>
          </p:nvSpPr>
          <p:spPr bwMode="auto">
            <a:xfrm flipV="1">
              <a:off x="3454" y="97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2" name="Line 1862"/>
            <p:cNvSpPr>
              <a:spLocks noChangeShapeType="1"/>
            </p:cNvSpPr>
            <p:nvPr/>
          </p:nvSpPr>
          <p:spPr bwMode="auto">
            <a:xfrm flipV="1">
              <a:off x="4811" y="3611"/>
              <a:ext cx="4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3" name="Line 1863"/>
            <p:cNvSpPr>
              <a:spLocks noChangeShapeType="1"/>
            </p:cNvSpPr>
            <p:nvPr/>
          </p:nvSpPr>
          <p:spPr bwMode="auto">
            <a:xfrm flipV="1">
              <a:off x="4815" y="358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4" name="Line 1864"/>
            <p:cNvSpPr>
              <a:spLocks noChangeShapeType="1"/>
            </p:cNvSpPr>
            <p:nvPr/>
          </p:nvSpPr>
          <p:spPr bwMode="auto">
            <a:xfrm flipV="1">
              <a:off x="4815" y="356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5" name="Line 1865"/>
            <p:cNvSpPr>
              <a:spLocks noChangeShapeType="1"/>
            </p:cNvSpPr>
            <p:nvPr/>
          </p:nvSpPr>
          <p:spPr bwMode="auto">
            <a:xfrm flipV="1">
              <a:off x="4815" y="354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6" name="Line 1866"/>
            <p:cNvSpPr>
              <a:spLocks noChangeShapeType="1"/>
            </p:cNvSpPr>
            <p:nvPr/>
          </p:nvSpPr>
          <p:spPr bwMode="auto">
            <a:xfrm flipV="1">
              <a:off x="4815" y="352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7" name="Line 1867"/>
            <p:cNvSpPr>
              <a:spLocks noChangeShapeType="1"/>
            </p:cNvSpPr>
            <p:nvPr/>
          </p:nvSpPr>
          <p:spPr bwMode="auto">
            <a:xfrm flipV="1">
              <a:off x="4815" y="349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8" name="Line 1868"/>
            <p:cNvSpPr>
              <a:spLocks noChangeShapeType="1"/>
            </p:cNvSpPr>
            <p:nvPr/>
          </p:nvSpPr>
          <p:spPr bwMode="auto">
            <a:xfrm flipV="1">
              <a:off x="4815" y="347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09" name="Line 1869"/>
            <p:cNvSpPr>
              <a:spLocks noChangeShapeType="1"/>
            </p:cNvSpPr>
            <p:nvPr/>
          </p:nvSpPr>
          <p:spPr bwMode="auto">
            <a:xfrm flipV="1">
              <a:off x="4815" y="345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0" name="Line 1870"/>
            <p:cNvSpPr>
              <a:spLocks noChangeShapeType="1"/>
            </p:cNvSpPr>
            <p:nvPr/>
          </p:nvSpPr>
          <p:spPr bwMode="auto">
            <a:xfrm flipV="1">
              <a:off x="4815" y="343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1" name="Line 1871"/>
            <p:cNvSpPr>
              <a:spLocks noChangeShapeType="1"/>
            </p:cNvSpPr>
            <p:nvPr/>
          </p:nvSpPr>
          <p:spPr bwMode="auto">
            <a:xfrm flipV="1">
              <a:off x="4815" y="340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2" name="Line 1872"/>
            <p:cNvSpPr>
              <a:spLocks noChangeShapeType="1"/>
            </p:cNvSpPr>
            <p:nvPr/>
          </p:nvSpPr>
          <p:spPr bwMode="auto">
            <a:xfrm flipV="1">
              <a:off x="4815" y="338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3" name="Line 1873"/>
            <p:cNvSpPr>
              <a:spLocks noChangeShapeType="1"/>
            </p:cNvSpPr>
            <p:nvPr/>
          </p:nvSpPr>
          <p:spPr bwMode="auto">
            <a:xfrm flipV="1">
              <a:off x="4815" y="336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4" name="Line 1874"/>
            <p:cNvSpPr>
              <a:spLocks noChangeShapeType="1"/>
            </p:cNvSpPr>
            <p:nvPr/>
          </p:nvSpPr>
          <p:spPr bwMode="auto">
            <a:xfrm flipV="1">
              <a:off x="4815" y="334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5" name="Line 1875"/>
            <p:cNvSpPr>
              <a:spLocks noChangeShapeType="1"/>
            </p:cNvSpPr>
            <p:nvPr/>
          </p:nvSpPr>
          <p:spPr bwMode="auto">
            <a:xfrm flipV="1">
              <a:off x="4815" y="331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6" name="Line 1876"/>
            <p:cNvSpPr>
              <a:spLocks noChangeShapeType="1"/>
            </p:cNvSpPr>
            <p:nvPr/>
          </p:nvSpPr>
          <p:spPr bwMode="auto">
            <a:xfrm flipV="1">
              <a:off x="4815" y="329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7" name="Line 1877"/>
            <p:cNvSpPr>
              <a:spLocks noChangeShapeType="1"/>
            </p:cNvSpPr>
            <p:nvPr/>
          </p:nvSpPr>
          <p:spPr bwMode="auto">
            <a:xfrm flipV="1">
              <a:off x="4815" y="327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8" name="Line 1878"/>
            <p:cNvSpPr>
              <a:spLocks noChangeShapeType="1"/>
            </p:cNvSpPr>
            <p:nvPr/>
          </p:nvSpPr>
          <p:spPr bwMode="auto">
            <a:xfrm flipV="1">
              <a:off x="4815" y="325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19" name="Line 1879"/>
            <p:cNvSpPr>
              <a:spLocks noChangeShapeType="1"/>
            </p:cNvSpPr>
            <p:nvPr/>
          </p:nvSpPr>
          <p:spPr bwMode="auto">
            <a:xfrm flipV="1">
              <a:off x="4815" y="322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0" name="Line 1880"/>
            <p:cNvSpPr>
              <a:spLocks noChangeShapeType="1"/>
            </p:cNvSpPr>
            <p:nvPr/>
          </p:nvSpPr>
          <p:spPr bwMode="auto">
            <a:xfrm flipV="1">
              <a:off x="4815" y="320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1" name="Line 1881"/>
            <p:cNvSpPr>
              <a:spLocks noChangeShapeType="1"/>
            </p:cNvSpPr>
            <p:nvPr/>
          </p:nvSpPr>
          <p:spPr bwMode="auto">
            <a:xfrm flipV="1">
              <a:off x="4815" y="318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2" name="Line 1882"/>
            <p:cNvSpPr>
              <a:spLocks noChangeShapeType="1"/>
            </p:cNvSpPr>
            <p:nvPr/>
          </p:nvSpPr>
          <p:spPr bwMode="auto">
            <a:xfrm flipV="1">
              <a:off x="4815" y="316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3" name="Line 1883"/>
            <p:cNvSpPr>
              <a:spLocks noChangeShapeType="1"/>
            </p:cNvSpPr>
            <p:nvPr/>
          </p:nvSpPr>
          <p:spPr bwMode="auto">
            <a:xfrm flipV="1">
              <a:off x="4815" y="313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4" name="Line 1884"/>
            <p:cNvSpPr>
              <a:spLocks noChangeShapeType="1"/>
            </p:cNvSpPr>
            <p:nvPr/>
          </p:nvSpPr>
          <p:spPr bwMode="auto">
            <a:xfrm flipV="1">
              <a:off x="4815" y="311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5" name="Line 1885"/>
            <p:cNvSpPr>
              <a:spLocks noChangeShapeType="1"/>
            </p:cNvSpPr>
            <p:nvPr/>
          </p:nvSpPr>
          <p:spPr bwMode="auto">
            <a:xfrm flipV="1">
              <a:off x="4815" y="309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6" name="Line 1886"/>
            <p:cNvSpPr>
              <a:spLocks noChangeShapeType="1"/>
            </p:cNvSpPr>
            <p:nvPr/>
          </p:nvSpPr>
          <p:spPr bwMode="auto">
            <a:xfrm flipV="1">
              <a:off x="4815" y="307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7" name="Line 1887"/>
            <p:cNvSpPr>
              <a:spLocks noChangeShapeType="1"/>
            </p:cNvSpPr>
            <p:nvPr/>
          </p:nvSpPr>
          <p:spPr bwMode="auto">
            <a:xfrm flipV="1">
              <a:off x="4815" y="304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8" name="Line 1888"/>
            <p:cNvSpPr>
              <a:spLocks noChangeShapeType="1"/>
            </p:cNvSpPr>
            <p:nvPr/>
          </p:nvSpPr>
          <p:spPr bwMode="auto">
            <a:xfrm flipV="1">
              <a:off x="4815" y="302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29" name="Line 1889"/>
            <p:cNvSpPr>
              <a:spLocks noChangeShapeType="1"/>
            </p:cNvSpPr>
            <p:nvPr/>
          </p:nvSpPr>
          <p:spPr bwMode="auto">
            <a:xfrm flipV="1">
              <a:off x="4815" y="300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0" name="Line 1890"/>
            <p:cNvSpPr>
              <a:spLocks noChangeShapeType="1"/>
            </p:cNvSpPr>
            <p:nvPr/>
          </p:nvSpPr>
          <p:spPr bwMode="auto">
            <a:xfrm flipV="1">
              <a:off x="4815" y="298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1" name="Line 1891"/>
            <p:cNvSpPr>
              <a:spLocks noChangeShapeType="1"/>
            </p:cNvSpPr>
            <p:nvPr/>
          </p:nvSpPr>
          <p:spPr bwMode="auto">
            <a:xfrm flipV="1">
              <a:off x="4815" y="295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2" name="Line 1892"/>
            <p:cNvSpPr>
              <a:spLocks noChangeShapeType="1"/>
            </p:cNvSpPr>
            <p:nvPr/>
          </p:nvSpPr>
          <p:spPr bwMode="auto">
            <a:xfrm flipV="1">
              <a:off x="4815" y="293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3" name="Line 1893"/>
            <p:cNvSpPr>
              <a:spLocks noChangeShapeType="1"/>
            </p:cNvSpPr>
            <p:nvPr/>
          </p:nvSpPr>
          <p:spPr bwMode="auto">
            <a:xfrm flipV="1">
              <a:off x="4815" y="291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4" name="Line 1894"/>
            <p:cNvSpPr>
              <a:spLocks noChangeShapeType="1"/>
            </p:cNvSpPr>
            <p:nvPr/>
          </p:nvSpPr>
          <p:spPr bwMode="auto">
            <a:xfrm flipV="1">
              <a:off x="4815" y="289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5" name="Line 1895"/>
            <p:cNvSpPr>
              <a:spLocks noChangeShapeType="1"/>
            </p:cNvSpPr>
            <p:nvPr/>
          </p:nvSpPr>
          <p:spPr bwMode="auto">
            <a:xfrm flipV="1">
              <a:off x="4815" y="286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6" name="Line 1896"/>
            <p:cNvSpPr>
              <a:spLocks noChangeShapeType="1"/>
            </p:cNvSpPr>
            <p:nvPr/>
          </p:nvSpPr>
          <p:spPr bwMode="auto">
            <a:xfrm flipV="1">
              <a:off x="4815" y="284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7" name="Line 1897"/>
            <p:cNvSpPr>
              <a:spLocks noChangeShapeType="1"/>
            </p:cNvSpPr>
            <p:nvPr/>
          </p:nvSpPr>
          <p:spPr bwMode="auto">
            <a:xfrm flipV="1">
              <a:off x="4815" y="282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8" name="Line 1898"/>
            <p:cNvSpPr>
              <a:spLocks noChangeShapeType="1"/>
            </p:cNvSpPr>
            <p:nvPr/>
          </p:nvSpPr>
          <p:spPr bwMode="auto">
            <a:xfrm flipV="1">
              <a:off x="4815" y="280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39" name="Line 1899"/>
            <p:cNvSpPr>
              <a:spLocks noChangeShapeType="1"/>
            </p:cNvSpPr>
            <p:nvPr/>
          </p:nvSpPr>
          <p:spPr bwMode="auto">
            <a:xfrm flipV="1">
              <a:off x="4815" y="277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0" name="Line 1900"/>
            <p:cNvSpPr>
              <a:spLocks noChangeShapeType="1"/>
            </p:cNvSpPr>
            <p:nvPr/>
          </p:nvSpPr>
          <p:spPr bwMode="auto">
            <a:xfrm flipV="1">
              <a:off x="4815" y="275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1" name="Line 1901"/>
            <p:cNvSpPr>
              <a:spLocks noChangeShapeType="1"/>
            </p:cNvSpPr>
            <p:nvPr/>
          </p:nvSpPr>
          <p:spPr bwMode="auto">
            <a:xfrm flipV="1">
              <a:off x="4815" y="273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2" name="Line 1902"/>
            <p:cNvSpPr>
              <a:spLocks noChangeShapeType="1"/>
            </p:cNvSpPr>
            <p:nvPr/>
          </p:nvSpPr>
          <p:spPr bwMode="auto">
            <a:xfrm flipV="1">
              <a:off x="4815" y="271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3" name="Line 1903"/>
            <p:cNvSpPr>
              <a:spLocks noChangeShapeType="1"/>
            </p:cNvSpPr>
            <p:nvPr/>
          </p:nvSpPr>
          <p:spPr bwMode="auto">
            <a:xfrm flipV="1">
              <a:off x="4815" y="268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4" name="Line 1904"/>
            <p:cNvSpPr>
              <a:spLocks noChangeShapeType="1"/>
            </p:cNvSpPr>
            <p:nvPr/>
          </p:nvSpPr>
          <p:spPr bwMode="auto">
            <a:xfrm flipV="1">
              <a:off x="4815" y="266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5" name="Line 1905"/>
            <p:cNvSpPr>
              <a:spLocks noChangeShapeType="1"/>
            </p:cNvSpPr>
            <p:nvPr/>
          </p:nvSpPr>
          <p:spPr bwMode="auto">
            <a:xfrm flipV="1">
              <a:off x="4815" y="264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6" name="Line 1906"/>
            <p:cNvSpPr>
              <a:spLocks noChangeShapeType="1"/>
            </p:cNvSpPr>
            <p:nvPr/>
          </p:nvSpPr>
          <p:spPr bwMode="auto">
            <a:xfrm flipV="1">
              <a:off x="4815" y="262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7" name="Line 1907"/>
            <p:cNvSpPr>
              <a:spLocks noChangeShapeType="1"/>
            </p:cNvSpPr>
            <p:nvPr/>
          </p:nvSpPr>
          <p:spPr bwMode="auto">
            <a:xfrm flipV="1">
              <a:off x="4815" y="259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8" name="Line 1908"/>
            <p:cNvSpPr>
              <a:spLocks noChangeShapeType="1"/>
            </p:cNvSpPr>
            <p:nvPr/>
          </p:nvSpPr>
          <p:spPr bwMode="auto">
            <a:xfrm flipV="1">
              <a:off x="4815" y="257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49" name="Line 1909"/>
            <p:cNvSpPr>
              <a:spLocks noChangeShapeType="1"/>
            </p:cNvSpPr>
            <p:nvPr/>
          </p:nvSpPr>
          <p:spPr bwMode="auto">
            <a:xfrm flipV="1">
              <a:off x="4815" y="2553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0" name="Line 1910"/>
            <p:cNvSpPr>
              <a:spLocks noChangeShapeType="1"/>
            </p:cNvSpPr>
            <p:nvPr/>
          </p:nvSpPr>
          <p:spPr bwMode="auto">
            <a:xfrm flipV="1">
              <a:off x="4815" y="2531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1" name="Line 1911"/>
            <p:cNvSpPr>
              <a:spLocks noChangeShapeType="1"/>
            </p:cNvSpPr>
            <p:nvPr/>
          </p:nvSpPr>
          <p:spPr bwMode="auto">
            <a:xfrm flipV="1">
              <a:off x="4815" y="2508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2" name="Line 1912"/>
            <p:cNvSpPr>
              <a:spLocks noChangeShapeType="1"/>
            </p:cNvSpPr>
            <p:nvPr/>
          </p:nvSpPr>
          <p:spPr bwMode="auto">
            <a:xfrm flipV="1">
              <a:off x="4815" y="2486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3" name="Line 1913"/>
            <p:cNvSpPr>
              <a:spLocks noChangeShapeType="1"/>
            </p:cNvSpPr>
            <p:nvPr/>
          </p:nvSpPr>
          <p:spPr bwMode="auto">
            <a:xfrm flipV="1">
              <a:off x="4815" y="246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4" name="Line 1914"/>
            <p:cNvSpPr>
              <a:spLocks noChangeShapeType="1"/>
            </p:cNvSpPr>
            <p:nvPr/>
          </p:nvSpPr>
          <p:spPr bwMode="auto">
            <a:xfrm flipV="1">
              <a:off x="4815" y="244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5" name="Line 1915"/>
            <p:cNvSpPr>
              <a:spLocks noChangeShapeType="1"/>
            </p:cNvSpPr>
            <p:nvPr/>
          </p:nvSpPr>
          <p:spPr bwMode="auto">
            <a:xfrm flipV="1">
              <a:off x="4815" y="241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6" name="Line 1916"/>
            <p:cNvSpPr>
              <a:spLocks noChangeShapeType="1"/>
            </p:cNvSpPr>
            <p:nvPr/>
          </p:nvSpPr>
          <p:spPr bwMode="auto">
            <a:xfrm flipV="1">
              <a:off x="4815" y="239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7" name="Line 1917"/>
            <p:cNvSpPr>
              <a:spLocks noChangeShapeType="1"/>
            </p:cNvSpPr>
            <p:nvPr/>
          </p:nvSpPr>
          <p:spPr bwMode="auto">
            <a:xfrm flipV="1">
              <a:off x="4815" y="237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8" name="Line 1918"/>
            <p:cNvSpPr>
              <a:spLocks noChangeShapeType="1"/>
            </p:cNvSpPr>
            <p:nvPr/>
          </p:nvSpPr>
          <p:spPr bwMode="auto">
            <a:xfrm flipV="1">
              <a:off x="4815" y="235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59" name="Line 1919"/>
            <p:cNvSpPr>
              <a:spLocks noChangeShapeType="1"/>
            </p:cNvSpPr>
            <p:nvPr/>
          </p:nvSpPr>
          <p:spPr bwMode="auto">
            <a:xfrm flipV="1">
              <a:off x="4815" y="232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0" name="Line 1920"/>
            <p:cNvSpPr>
              <a:spLocks noChangeShapeType="1"/>
            </p:cNvSpPr>
            <p:nvPr/>
          </p:nvSpPr>
          <p:spPr bwMode="auto">
            <a:xfrm flipV="1">
              <a:off x="4815" y="230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1" name="Line 1921"/>
            <p:cNvSpPr>
              <a:spLocks noChangeShapeType="1"/>
            </p:cNvSpPr>
            <p:nvPr/>
          </p:nvSpPr>
          <p:spPr bwMode="auto">
            <a:xfrm flipV="1">
              <a:off x="4815" y="228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2" name="Line 1922"/>
            <p:cNvSpPr>
              <a:spLocks noChangeShapeType="1"/>
            </p:cNvSpPr>
            <p:nvPr/>
          </p:nvSpPr>
          <p:spPr bwMode="auto">
            <a:xfrm flipV="1">
              <a:off x="4815" y="226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3" name="Line 1923"/>
            <p:cNvSpPr>
              <a:spLocks noChangeShapeType="1"/>
            </p:cNvSpPr>
            <p:nvPr/>
          </p:nvSpPr>
          <p:spPr bwMode="auto">
            <a:xfrm flipV="1">
              <a:off x="4815" y="223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4" name="Line 1924"/>
            <p:cNvSpPr>
              <a:spLocks noChangeShapeType="1"/>
            </p:cNvSpPr>
            <p:nvPr/>
          </p:nvSpPr>
          <p:spPr bwMode="auto">
            <a:xfrm flipV="1">
              <a:off x="4815" y="221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5" name="Line 1925"/>
            <p:cNvSpPr>
              <a:spLocks noChangeShapeType="1"/>
            </p:cNvSpPr>
            <p:nvPr/>
          </p:nvSpPr>
          <p:spPr bwMode="auto">
            <a:xfrm flipV="1">
              <a:off x="4815" y="219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6" name="Line 1926"/>
            <p:cNvSpPr>
              <a:spLocks noChangeShapeType="1"/>
            </p:cNvSpPr>
            <p:nvPr/>
          </p:nvSpPr>
          <p:spPr bwMode="auto">
            <a:xfrm flipV="1">
              <a:off x="4815" y="217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7" name="Line 1927"/>
            <p:cNvSpPr>
              <a:spLocks noChangeShapeType="1"/>
            </p:cNvSpPr>
            <p:nvPr/>
          </p:nvSpPr>
          <p:spPr bwMode="auto">
            <a:xfrm flipV="1">
              <a:off x="4815" y="214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8" name="Line 1928"/>
            <p:cNvSpPr>
              <a:spLocks noChangeShapeType="1"/>
            </p:cNvSpPr>
            <p:nvPr/>
          </p:nvSpPr>
          <p:spPr bwMode="auto">
            <a:xfrm flipV="1">
              <a:off x="4815" y="212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69" name="Line 1929"/>
            <p:cNvSpPr>
              <a:spLocks noChangeShapeType="1"/>
            </p:cNvSpPr>
            <p:nvPr/>
          </p:nvSpPr>
          <p:spPr bwMode="auto">
            <a:xfrm flipV="1">
              <a:off x="4815" y="210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0" name="Line 1930"/>
            <p:cNvSpPr>
              <a:spLocks noChangeShapeType="1"/>
            </p:cNvSpPr>
            <p:nvPr/>
          </p:nvSpPr>
          <p:spPr bwMode="auto">
            <a:xfrm flipV="1">
              <a:off x="4815" y="208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1" name="Line 1931"/>
            <p:cNvSpPr>
              <a:spLocks noChangeShapeType="1"/>
            </p:cNvSpPr>
            <p:nvPr/>
          </p:nvSpPr>
          <p:spPr bwMode="auto">
            <a:xfrm flipV="1">
              <a:off x="4815" y="205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2" name="Line 1932"/>
            <p:cNvSpPr>
              <a:spLocks noChangeShapeType="1"/>
            </p:cNvSpPr>
            <p:nvPr/>
          </p:nvSpPr>
          <p:spPr bwMode="auto">
            <a:xfrm flipV="1">
              <a:off x="4815" y="203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3" name="Line 1933"/>
            <p:cNvSpPr>
              <a:spLocks noChangeShapeType="1"/>
            </p:cNvSpPr>
            <p:nvPr/>
          </p:nvSpPr>
          <p:spPr bwMode="auto">
            <a:xfrm flipV="1">
              <a:off x="4815" y="201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4" name="Line 1934"/>
            <p:cNvSpPr>
              <a:spLocks noChangeShapeType="1"/>
            </p:cNvSpPr>
            <p:nvPr/>
          </p:nvSpPr>
          <p:spPr bwMode="auto">
            <a:xfrm flipV="1">
              <a:off x="4815" y="199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5" name="Line 1935"/>
            <p:cNvSpPr>
              <a:spLocks noChangeShapeType="1"/>
            </p:cNvSpPr>
            <p:nvPr/>
          </p:nvSpPr>
          <p:spPr bwMode="auto">
            <a:xfrm flipV="1">
              <a:off x="4815" y="196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6" name="Line 1936"/>
            <p:cNvSpPr>
              <a:spLocks noChangeShapeType="1"/>
            </p:cNvSpPr>
            <p:nvPr/>
          </p:nvSpPr>
          <p:spPr bwMode="auto">
            <a:xfrm flipV="1">
              <a:off x="4815" y="194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7" name="Line 1937"/>
            <p:cNvSpPr>
              <a:spLocks noChangeShapeType="1"/>
            </p:cNvSpPr>
            <p:nvPr/>
          </p:nvSpPr>
          <p:spPr bwMode="auto">
            <a:xfrm flipV="1">
              <a:off x="4815" y="192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8" name="Line 1938"/>
            <p:cNvSpPr>
              <a:spLocks noChangeShapeType="1"/>
            </p:cNvSpPr>
            <p:nvPr/>
          </p:nvSpPr>
          <p:spPr bwMode="auto">
            <a:xfrm flipV="1">
              <a:off x="4815" y="190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79" name="Line 1939"/>
            <p:cNvSpPr>
              <a:spLocks noChangeShapeType="1"/>
            </p:cNvSpPr>
            <p:nvPr/>
          </p:nvSpPr>
          <p:spPr bwMode="auto">
            <a:xfrm flipV="1">
              <a:off x="4815" y="187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0" name="Line 1940"/>
            <p:cNvSpPr>
              <a:spLocks noChangeShapeType="1"/>
            </p:cNvSpPr>
            <p:nvPr/>
          </p:nvSpPr>
          <p:spPr bwMode="auto">
            <a:xfrm flipV="1">
              <a:off x="4815" y="185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1" name="Line 1941"/>
            <p:cNvSpPr>
              <a:spLocks noChangeShapeType="1"/>
            </p:cNvSpPr>
            <p:nvPr/>
          </p:nvSpPr>
          <p:spPr bwMode="auto">
            <a:xfrm flipV="1">
              <a:off x="4815" y="183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2" name="Line 1942"/>
            <p:cNvSpPr>
              <a:spLocks noChangeShapeType="1"/>
            </p:cNvSpPr>
            <p:nvPr/>
          </p:nvSpPr>
          <p:spPr bwMode="auto">
            <a:xfrm flipV="1">
              <a:off x="4815" y="181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3" name="Line 1943"/>
            <p:cNvSpPr>
              <a:spLocks noChangeShapeType="1"/>
            </p:cNvSpPr>
            <p:nvPr/>
          </p:nvSpPr>
          <p:spPr bwMode="auto">
            <a:xfrm flipV="1">
              <a:off x="4815" y="178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4" name="Line 1944"/>
            <p:cNvSpPr>
              <a:spLocks noChangeShapeType="1"/>
            </p:cNvSpPr>
            <p:nvPr/>
          </p:nvSpPr>
          <p:spPr bwMode="auto">
            <a:xfrm flipV="1">
              <a:off x="4815" y="176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5" name="Line 1945"/>
            <p:cNvSpPr>
              <a:spLocks noChangeShapeType="1"/>
            </p:cNvSpPr>
            <p:nvPr/>
          </p:nvSpPr>
          <p:spPr bwMode="auto">
            <a:xfrm flipV="1">
              <a:off x="4815" y="174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6" name="Line 1946"/>
            <p:cNvSpPr>
              <a:spLocks noChangeShapeType="1"/>
            </p:cNvSpPr>
            <p:nvPr/>
          </p:nvSpPr>
          <p:spPr bwMode="auto">
            <a:xfrm flipV="1">
              <a:off x="4815" y="172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7" name="Line 1947"/>
            <p:cNvSpPr>
              <a:spLocks noChangeShapeType="1"/>
            </p:cNvSpPr>
            <p:nvPr/>
          </p:nvSpPr>
          <p:spPr bwMode="auto">
            <a:xfrm flipV="1">
              <a:off x="4815" y="169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8" name="Line 1948"/>
            <p:cNvSpPr>
              <a:spLocks noChangeShapeType="1"/>
            </p:cNvSpPr>
            <p:nvPr/>
          </p:nvSpPr>
          <p:spPr bwMode="auto">
            <a:xfrm flipV="1">
              <a:off x="4815" y="167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89" name="Line 1949"/>
            <p:cNvSpPr>
              <a:spLocks noChangeShapeType="1"/>
            </p:cNvSpPr>
            <p:nvPr/>
          </p:nvSpPr>
          <p:spPr bwMode="auto">
            <a:xfrm flipV="1">
              <a:off x="4815" y="165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0" name="Line 1950"/>
            <p:cNvSpPr>
              <a:spLocks noChangeShapeType="1"/>
            </p:cNvSpPr>
            <p:nvPr/>
          </p:nvSpPr>
          <p:spPr bwMode="auto">
            <a:xfrm flipV="1">
              <a:off x="4815" y="163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1" name="Line 1951"/>
            <p:cNvSpPr>
              <a:spLocks noChangeShapeType="1"/>
            </p:cNvSpPr>
            <p:nvPr/>
          </p:nvSpPr>
          <p:spPr bwMode="auto">
            <a:xfrm flipV="1">
              <a:off x="4815" y="160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2" name="Line 1952"/>
            <p:cNvSpPr>
              <a:spLocks noChangeShapeType="1"/>
            </p:cNvSpPr>
            <p:nvPr/>
          </p:nvSpPr>
          <p:spPr bwMode="auto">
            <a:xfrm flipV="1">
              <a:off x="4815" y="158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3" name="Line 1953"/>
            <p:cNvSpPr>
              <a:spLocks noChangeShapeType="1"/>
            </p:cNvSpPr>
            <p:nvPr/>
          </p:nvSpPr>
          <p:spPr bwMode="auto">
            <a:xfrm flipV="1">
              <a:off x="4815" y="156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4" name="Line 1954"/>
            <p:cNvSpPr>
              <a:spLocks noChangeShapeType="1"/>
            </p:cNvSpPr>
            <p:nvPr/>
          </p:nvSpPr>
          <p:spPr bwMode="auto">
            <a:xfrm flipV="1">
              <a:off x="4815" y="154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5" name="Line 1955"/>
            <p:cNvSpPr>
              <a:spLocks noChangeShapeType="1"/>
            </p:cNvSpPr>
            <p:nvPr/>
          </p:nvSpPr>
          <p:spPr bwMode="auto">
            <a:xfrm flipV="1">
              <a:off x="4815" y="151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6" name="Line 1956"/>
            <p:cNvSpPr>
              <a:spLocks noChangeShapeType="1"/>
            </p:cNvSpPr>
            <p:nvPr/>
          </p:nvSpPr>
          <p:spPr bwMode="auto">
            <a:xfrm flipV="1">
              <a:off x="4815" y="149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7" name="Line 1957"/>
            <p:cNvSpPr>
              <a:spLocks noChangeShapeType="1"/>
            </p:cNvSpPr>
            <p:nvPr/>
          </p:nvSpPr>
          <p:spPr bwMode="auto">
            <a:xfrm flipV="1">
              <a:off x="4815" y="147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8" name="Line 1958"/>
            <p:cNvSpPr>
              <a:spLocks noChangeShapeType="1"/>
            </p:cNvSpPr>
            <p:nvPr/>
          </p:nvSpPr>
          <p:spPr bwMode="auto">
            <a:xfrm flipV="1">
              <a:off x="4815" y="145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399" name="Line 1959"/>
            <p:cNvSpPr>
              <a:spLocks noChangeShapeType="1"/>
            </p:cNvSpPr>
            <p:nvPr/>
          </p:nvSpPr>
          <p:spPr bwMode="auto">
            <a:xfrm flipV="1">
              <a:off x="4815" y="142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0" name="Line 1960"/>
            <p:cNvSpPr>
              <a:spLocks noChangeShapeType="1"/>
            </p:cNvSpPr>
            <p:nvPr/>
          </p:nvSpPr>
          <p:spPr bwMode="auto">
            <a:xfrm flipV="1">
              <a:off x="4815" y="140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1" name="Line 1961"/>
            <p:cNvSpPr>
              <a:spLocks noChangeShapeType="1"/>
            </p:cNvSpPr>
            <p:nvPr/>
          </p:nvSpPr>
          <p:spPr bwMode="auto">
            <a:xfrm flipV="1">
              <a:off x="4815" y="138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2" name="Line 1962"/>
            <p:cNvSpPr>
              <a:spLocks noChangeShapeType="1"/>
            </p:cNvSpPr>
            <p:nvPr/>
          </p:nvSpPr>
          <p:spPr bwMode="auto">
            <a:xfrm flipV="1">
              <a:off x="4815" y="136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3" name="Line 1963"/>
            <p:cNvSpPr>
              <a:spLocks noChangeShapeType="1"/>
            </p:cNvSpPr>
            <p:nvPr/>
          </p:nvSpPr>
          <p:spPr bwMode="auto">
            <a:xfrm flipV="1">
              <a:off x="4815" y="133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4" name="Line 1964"/>
            <p:cNvSpPr>
              <a:spLocks noChangeShapeType="1"/>
            </p:cNvSpPr>
            <p:nvPr/>
          </p:nvSpPr>
          <p:spPr bwMode="auto">
            <a:xfrm flipV="1">
              <a:off x="4815" y="131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5" name="Line 1965"/>
            <p:cNvSpPr>
              <a:spLocks noChangeShapeType="1"/>
            </p:cNvSpPr>
            <p:nvPr/>
          </p:nvSpPr>
          <p:spPr bwMode="auto">
            <a:xfrm flipV="1">
              <a:off x="4815" y="129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6" name="Line 1966"/>
            <p:cNvSpPr>
              <a:spLocks noChangeShapeType="1"/>
            </p:cNvSpPr>
            <p:nvPr/>
          </p:nvSpPr>
          <p:spPr bwMode="auto">
            <a:xfrm flipV="1">
              <a:off x="4815" y="127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7" name="Line 1967"/>
            <p:cNvSpPr>
              <a:spLocks noChangeShapeType="1"/>
            </p:cNvSpPr>
            <p:nvPr/>
          </p:nvSpPr>
          <p:spPr bwMode="auto">
            <a:xfrm flipV="1">
              <a:off x="4815" y="124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8" name="Line 1968"/>
            <p:cNvSpPr>
              <a:spLocks noChangeShapeType="1"/>
            </p:cNvSpPr>
            <p:nvPr/>
          </p:nvSpPr>
          <p:spPr bwMode="auto">
            <a:xfrm flipV="1">
              <a:off x="4815" y="122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09" name="Line 1969"/>
            <p:cNvSpPr>
              <a:spLocks noChangeShapeType="1"/>
            </p:cNvSpPr>
            <p:nvPr/>
          </p:nvSpPr>
          <p:spPr bwMode="auto">
            <a:xfrm flipV="1">
              <a:off x="4815" y="120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0" name="Line 1970"/>
            <p:cNvSpPr>
              <a:spLocks noChangeShapeType="1"/>
            </p:cNvSpPr>
            <p:nvPr/>
          </p:nvSpPr>
          <p:spPr bwMode="auto">
            <a:xfrm flipV="1">
              <a:off x="4815" y="118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1" name="Line 1971"/>
            <p:cNvSpPr>
              <a:spLocks noChangeShapeType="1"/>
            </p:cNvSpPr>
            <p:nvPr/>
          </p:nvSpPr>
          <p:spPr bwMode="auto">
            <a:xfrm flipV="1">
              <a:off x="4815" y="115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2" name="Line 1972"/>
            <p:cNvSpPr>
              <a:spLocks noChangeShapeType="1"/>
            </p:cNvSpPr>
            <p:nvPr/>
          </p:nvSpPr>
          <p:spPr bwMode="auto">
            <a:xfrm flipV="1">
              <a:off x="4815" y="113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3" name="Line 1973"/>
            <p:cNvSpPr>
              <a:spLocks noChangeShapeType="1"/>
            </p:cNvSpPr>
            <p:nvPr/>
          </p:nvSpPr>
          <p:spPr bwMode="auto">
            <a:xfrm flipV="1">
              <a:off x="4815" y="111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4" name="Line 1974"/>
            <p:cNvSpPr>
              <a:spLocks noChangeShapeType="1"/>
            </p:cNvSpPr>
            <p:nvPr/>
          </p:nvSpPr>
          <p:spPr bwMode="auto">
            <a:xfrm flipV="1">
              <a:off x="4815" y="109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5" name="Line 1975"/>
            <p:cNvSpPr>
              <a:spLocks noChangeShapeType="1"/>
            </p:cNvSpPr>
            <p:nvPr/>
          </p:nvSpPr>
          <p:spPr bwMode="auto">
            <a:xfrm flipV="1">
              <a:off x="4815" y="1069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6" name="Line 1976"/>
            <p:cNvSpPr>
              <a:spLocks noChangeShapeType="1"/>
            </p:cNvSpPr>
            <p:nvPr/>
          </p:nvSpPr>
          <p:spPr bwMode="auto">
            <a:xfrm flipV="1">
              <a:off x="4815" y="1046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7" name="Line 1977"/>
            <p:cNvSpPr>
              <a:spLocks noChangeShapeType="1"/>
            </p:cNvSpPr>
            <p:nvPr/>
          </p:nvSpPr>
          <p:spPr bwMode="auto">
            <a:xfrm flipV="1">
              <a:off x="4815" y="1024"/>
              <a:ext cx="1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8" name="Line 1978"/>
            <p:cNvSpPr>
              <a:spLocks noChangeShapeType="1"/>
            </p:cNvSpPr>
            <p:nvPr/>
          </p:nvSpPr>
          <p:spPr bwMode="auto">
            <a:xfrm flipV="1">
              <a:off x="4815" y="1001"/>
              <a:ext cx="1" cy="8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19" name="Line 1979"/>
            <p:cNvSpPr>
              <a:spLocks noChangeShapeType="1"/>
            </p:cNvSpPr>
            <p:nvPr/>
          </p:nvSpPr>
          <p:spPr bwMode="auto">
            <a:xfrm flipH="1" flipV="1">
              <a:off x="4811" y="979"/>
              <a:ext cx="4" cy="7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0" name="Line 1980"/>
            <p:cNvSpPr>
              <a:spLocks noChangeShapeType="1"/>
            </p:cNvSpPr>
            <p:nvPr/>
          </p:nvSpPr>
          <p:spPr bwMode="auto">
            <a:xfrm>
              <a:off x="2100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1" name="Line 1981"/>
            <p:cNvSpPr>
              <a:spLocks noChangeShapeType="1"/>
            </p:cNvSpPr>
            <p:nvPr/>
          </p:nvSpPr>
          <p:spPr bwMode="auto">
            <a:xfrm>
              <a:off x="2122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2" name="Line 1982"/>
            <p:cNvSpPr>
              <a:spLocks noChangeShapeType="1"/>
            </p:cNvSpPr>
            <p:nvPr/>
          </p:nvSpPr>
          <p:spPr bwMode="auto">
            <a:xfrm>
              <a:off x="2145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3" name="Line 1983"/>
            <p:cNvSpPr>
              <a:spLocks noChangeShapeType="1"/>
            </p:cNvSpPr>
            <p:nvPr/>
          </p:nvSpPr>
          <p:spPr bwMode="auto">
            <a:xfrm>
              <a:off x="216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4" name="Line 1984"/>
            <p:cNvSpPr>
              <a:spLocks noChangeShapeType="1"/>
            </p:cNvSpPr>
            <p:nvPr/>
          </p:nvSpPr>
          <p:spPr bwMode="auto">
            <a:xfrm>
              <a:off x="218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5" name="Line 1985"/>
            <p:cNvSpPr>
              <a:spLocks noChangeShapeType="1"/>
            </p:cNvSpPr>
            <p:nvPr/>
          </p:nvSpPr>
          <p:spPr bwMode="auto">
            <a:xfrm>
              <a:off x="221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6" name="Line 1986"/>
            <p:cNvSpPr>
              <a:spLocks noChangeShapeType="1"/>
            </p:cNvSpPr>
            <p:nvPr/>
          </p:nvSpPr>
          <p:spPr bwMode="auto">
            <a:xfrm>
              <a:off x="223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7" name="Line 1987"/>
            <p:cNvSpPr>
              <a:spLocks noChangeShapeType="1"/>
            </p:cNvSpPr>
            <p:nvPr/>
          </p:nvSpPr>
          <p:spPr bwMode="auto">
            <a:xfrm>
              <a:off x="225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8" name="Line 1988"/>
            <p:cNvSpPr>
              <a:spLocks noChangeShapeType="1"/>
            </p:cNvSpPr>
            <p:nvPr/>
          </p:nvSpPr>
          <p:spPr bwMode="auto">
            <a:xfrm>
              <a:off x="227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29" name="Line 1989"/>
            <p:cNvSpPr>
              <a:spLocks noChangeShapeType="1"/>
            </p:cNvSpPr>
            <p:nvPr/>
          </p:nvSpPr>
          <p:spPr bwMode="auto">
            <a:xfrm>
              <a:off x="230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0" name="Line 1990"/>
            <p:cNvSpPr>
              <a:spLocks noChangeShapeType="1"/>
            </p:cNvSpPr>
            <p:nvPr/>
          </p:nvSpPr>
          <p:spPr bwMode="auto">
            <a:xfrm>
              <a:off x="232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1" name="Line 1991"/>
            <p:cNvSpPr>
              <a:spLocks noChangeShapeType="1"/>
            </p:cNvSpPr>
            <p:nvPr/>
          </p:nvSpPr>
          <p:spPr bwMode="auto">
            <a:xfrm>
              <a:off x="234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2" name="Line 1992"/>
            <p:cNvSpPr>
              <a:spLocks noChangeShapeType="1"/>
            </p:cNvSpPr>
            <p:nvPr/>
          </p:nvSpPr>
          <p:spPr bwMode="auto">
            <a:xfrm>
              <a:off x="236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3" name="Line 1993"/>
            <p:cNvSpPr>
              <a:spLocks noChangeShapeType="1"/>
            </p:cNvSpPr>
            <p:nvPr/>
          </p:nvSpPr>
          <p:spPr bwMode="auto">
            <a:xfrm>
              <a:off x="239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4" name="Line 1994"/>
            <p:cNvSpPr>
              <a:spLocks noChangeShapeType="1"/>
            </p:cNvSpPr>
            <p:nvPr/>
          </p:nvSpPr>
          <p:spPr bwMode="auto">
            <a:xfrm>
              <a:off x="241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5" name="Line 1995"/>
            <p:cNvSpPr>
              <a:spLocks noChangeShapeType="1"/>
            </p:cNvSpPr>
            <p:nvPr/>
          </p:nvSpPr>
          <p:spPr bwMode="auto">
            <a:xfrm>
              <a:off x="2436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6" name="Line 1996"/>
            <p:cNvSpPr>
              <a:spLocks noChangeShapeType="1"/>
            </p:cNvSpPr>
            <p:nvPr/>
          </p:nvSpPr>
          <p:spPr bwMode="auto">
            <a:xfrm>
              <a:off x="2459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7" name="Line 1997"/>
            <p:cNvSpPr>
              <a:spLocks noChangeShapeType="1"/>
            </p:cNvSpPr>
            <p:nvPr/>
          </p:nvSpPr>
          <p:spPr bwMode="auto">
            <a:xfrm>
              <a:off x="2481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8" name="Line 1998"/>
            <p:cNvSpPr>
              <a:spLocks noChangeShapeType="1"/>
            </p:cNvSpPr>
            <p:nvPr/>
          </p:nvSpPr>
          <p:spPr bwMode="auto">
            <a:xfrm>
              <a:off x="250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39" name="Line 1999"/>
            <p:cNvSpPr>
              <a:spLocks noChangeShapeType="1"/>
            </p:cNvSpPr>
            <p:nvPr/>
          </p:nvSpPr>
          <p:spPr bwMode="auto">
            <a:xfrm>
              <a:off x="2526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0" name="Line 2000"/>
            <p:cNvSpPr>
              <a:spLocks noChangeShapeType="1"/>
            </p:cNvSpPr>
            <p:nvPr/>
          </p:nvSpPr>
          <p:spPr bwMode="auto">
            <a:xfrm>
              <a:off x="2549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1" name="Line 2001"/>
            <p:cNvSpPr>
              <a:spLocks noChangeShapeType="1"/>
            </p:cNvSpPr>
            <p:nvPr/>
          </p:nvSpPr>
          <p:spPr bwMode="auto">
            <a:xfrm>
              <a:off x="2571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2" name="Line 2002"/>
            <p:cNvSpPr>
              <a:spLocks noChangeShapeType="1"/>
            </p:cNvSpPr>
            <p:nvPr/>
          </p:nvSpPr>
          <p:spPr bwMode="auto">
            <a:xfrm>
              <a:off x="259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3" name="Line 2003"/>
            <p:cNvSpPr>
              <a:spLocks noChangeShapeType="1"/>
            </p:cNvSpPr>
            <p:nvPr/>
          </p:nvSpPr>
          <p:spPr bwMode="auto">
            <a:xfrm>
              <a:off x="261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4" name="Line 2004"/>
            <p:cNvSpPr>
              <a:spLocks noChangeShapeType="1"/>
            </p:cNvSpPr>
            <p:nvPr/>
          </p:nvSpPr>
          <p:spPr bwMode="auto">
            <a:xfrm>
              <a:off x="2638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5" name="Line 2005"/>
            <p:cNvSpPr>
              <a:spLocks noChangeShapeType="1"/>
            </p:cNvSpPr>
            <p:nvPr/>
          </p:nvSpPr>
          <p:spPr bwMode="auto">
            <a:xfrm>
              <a:off x="2661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6" name="Line 2006"/>
            <p:cNvSpPr>
              <a:spLocks noChangeShapeType="1"/>
            </p:cNvSpPr>
            <p:nvPr/>
          </p:nvSpPr>
          <p:spPr bwMode="auto">
            <a:xfrm>
              <a:off x="2683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7" name="Line 2007"/>
            <p:cNvSpPr>
              <a:spLocks noChangeShapeType="1"/>
            </p:cNvSpPr>
            <p:nvPr/>
          </p:nvSpPr>
          <p:spPr bwMode="auto">
            <a:xfrm>
              <a:off x="270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8" name="Line 2008"/>
            <p:cNvSpPr>
              <a:spLocks noChangeShapeType="1"/>
            </p:cNvSpPr>
            <p:nvPr/>
          </p:nvSpPr>
          <p:spPr bwMode="auto">
            <a:xfrm>
              <a:off x="272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49" name="Line 2009"/>
            <p:cNvSpPr>
              <a:spLocks noChangeShapeType="1"/>
            </p:cNvSpPr>
            <p:nvPr/>
          </p:nvSpPr>
          <p:spPr bwMode="auto">
            <a:xfrm>
              <a:off x="275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0" name="Line 2010"/>
            <p:cNvSpPr>
              <a:spLocks noChangeShapeType="1"/>
            </p:cNvSpPr>
            <p:nvPr/>
          </p:nvSpPr>
          <p:spPr bwMode="auto">
            <a:xfrm>
              <a:off x="277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1" name="Line 2011"/>
            <p:cNvSpPr>
              <a:spLocks noChangeShapeType="1"/>
            </p:cNvSpPr>
            <p:nvPr/>
          </p:nvSpPr>
          <p:spPr bwMode="auto">
            <a:xfrm>
              <a:off x="279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</p:grpSp>
      <p:grpSp>
        <p:nvGrpSpPr>
          <p:cNvPr id="88229" name="Group 2213"/>
          <p:cNvGrpSpPr>
            <a:grpSpLocks/>
          </p:cNvGrpSpPr>
          <p:nvPr/>
        </p:nvGrpSpPr>
        <p:grpSpPr bwMode="auto">
          <a:xfrm>
            <a:off x="2963333" y="4905375"/>
            <a:ext cx="4696178" cy="839788"/>
            <a:chOff x="2100" y="3090"/>
            <a:chExt cx="3328" cy="529"/>
          </a:xfrm>
        </p:grpSpPr>
        <p:sp>
          <p:nvSpPr>
            <p:cNvPr id="63453" name="Line 2013"/>
            <p:cNvSpPr>
              <a:spLocks noChangeShapeType="1"/>
            </p:cNvSpPr>
            <p:nvPr/>
          </p:nvSpPr>
          <p:spPr bwMode="auto">
            <a:xfrm>
              <a:off x="281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4" name="Line 2014"/>
            <p:cNvSpPr>
              <a:spLocks noChangeShapeType="1"/>
            </p:cNvSpPr>
            <p:nvPr/>
          </p:nvSpPr>
          <p:spPr bwMode="auto">
            <a:xfrm>
              <a:off x="284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5" name="Line 2015"/>
            <p:cNvSpPr>
              <a:spLocks noChangeShapeType="1"/>
            </p:cNvSpPr>
            <p:nvPr/>
          </p:nvSpPr>
          <p:spPr bwMode="auto">
            <a:xfrm>
              <a:off x="286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6" name="Line 2016"/>
            <p:cNvSpPr>
              <a:spLocks noChangeShapeType="1"/>
            </p:cNvSpPr>
            <p:nvPr/>
          </p:nvSpPr>
          <p:spPr bwMode="auto">
            <a:xfrm>
              <a:off x="288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7" name="Line 2017"/>
            <p:cNvSpPr>
              <a:spLocks noChangeShapeType="1"/>
            </p:cNvSpPr>
            <p:nvPr/>
          </p:nvSpPr>
          <p:spPr bwMode="auto">
            <a:xfrm>
              <a:off x="290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8" name="Line 2018"/>
            <p:cNvSpPr>
              <a:spLocks noChangeShapeType="1"/>
            </p:cNvSpPr>
            <p:nvPr/>
          </p:nvSpPr>
          <p:spPr bwMode="auto">
            <a:xfrm>
              <a:off x="293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59" name="Line 2019"/>
            <p:cNvSpPr>
              <a:spLocks noChangeShapeType="1"/>
            </p:cNvSpPr>
            <p:nvPr/>
          </p:nvSpPr>
          <p:spPr bwMode="auto">
            <a:xfrm>
              <a:off x="295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0" name="Line 2020"/>
            <p:cNvSpPr>
              <a:spLocks noChangeShapeType="1"/>
            </p:cNvSpPr>
            <p:nvPr/>
          </p:nvSpPr>
          <p:spPr bwMode="auto">
            <a:xfrm>
              <a:off x="2975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1" name="Line 2021"/>
            <p:cNvSpPr>
              <a:spLocks noChangeShapeType="1"/>
            </p:cNvSpPr>
            <p:nvPr/>
          </p:nvSpPr>
          <p:spPr bwMode="auto">
            <a:xfrm>
              <a:off x="2997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2" name="Line 2022"/>
            <p:cNvSpPr>
              <a:spLocks noChangeShapeType="1"/>
            </p:cNvSpPr>
            <p:nvPr/>
          </p:nvSpPr>
          <p:spPr bwMode="auto">
            <a:xfrm>
              <a:off x="3020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3" name="Line 2023"/>
            <p:cNvSpPr>
              <a:spLocks noChangeShapeType="1"/>
            </p:cNvSpPr>
            <p:nvPr/>
          </p:nvSpPr>
          <p:spPr bwMode="auto">
            <a:xfrm>
              <a:off x="3042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4" name="Line 2024"/>
            <p:cNvSpPr>
              <a:spLocks noChangeShapeType="1"/>
            </p:cNvSpPr>
            <p:nvPr/>
          </p:nvSpPr>
          <p:spPr bwMode="auto">
            <a:xfrm>
              <a:off x="306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5" name="Line 2025"/>
            <p:cNvSpPr>
              <a:spLocks noChangeShapeType="1"/>
            </p:cNvSpPr>
            <p:nvPr/>
          </p:nvSpPr>
          <p:spPr bwMode="auto">
            <a:xfrm>
              <a:off x="308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6" name="Line 2026"/>
            <p:cNvSpPr>
              <a:spLocks noChangeShapeType="1"/>
            </p:cNvSpPr>
            <p:nvPr/>
          </p:nvSpPr>
          <p:spPr bwMode="auto">
            <a:xfrm>
              <a:off x="310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7" name="Line 2027"/>
            <p:cNvSpPr>
              <a:spLocks noChangeShapeType="1"/>
            </p:cNvSpPr>
            <p:nvPr/>
          </p:nvSpPr>
          <p:spPr bwMode="auto">
            <a:xfrm>
              <a:off x="313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8" name="Line 2028"/>
            <p:cNvSpPr>
              <a:spLocks noChangeShapeType="1"/>
            </p:cNvSpPr>
            <p:nvPr/>
          </p:nvSpPr>
          <p:spPr bwMode="auto">
            <a:xfrm>
              <a:off x="315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69" name="Line 2029"/>
            <p:cNvSpPr>
              <a:spLocks noChangeShapeType="1"/>
            </p:cNvSpPr>
            <p:nvPr/>
          </p:nvSpPr>
          <p:spPr bwMode="auto">
            <a:xfrm>
              <a:off x="317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0" name="Line 2030"/>
            <p:cNvSpPr>
              <a:spLocks noChangeShapeType="1"/>
            </p:cNvSpPr>
            <p:nvPr/>
          </p:nvSpPr>
          <p:spPr bwMode="auto">
            <a:xfrm>
              <a:off x="319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1" name="Line 2031"/>
            <p:cNvSpPr>
              <a:spLocks noChangeShapeType="1"/>
            </p:cNvSpPr>
            <p:nvPr/>
          </p:nvSpPr>
          <p:spPr bwMode="auto">
            <a:xfrm>
              <a:off x="322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2" name="Line 2032"/>
            <p:cNvSpPr>
              <a:spLocks noChangeShapeType="1"/>
            </p:cNvSpPr>
            <p:nvPr/>
          </p:nvSpPr>
          <p:spPr bwMode="auto">
            <a:xfrm>
              <a:off x="324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3" name="Line 2033"/>
            <p:cNvSpPr>
              <a:spLocks noChangeShapeType="1"/>
            </p:cNvSpPr>
            <p:nvPr/>
          </p:nvSpPr>
          <p:spPr bwMode="auto">
            <a:xfrm>
              <a:off x="326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4" name="Line 2034"/>
            <p:cNvSpPr>
              <a:spLocks noChangeShapeType="1"/>
            </p:cNvSpPr>
            <p:nvPr/>
          </p:nvSpPr>
          <p:spPr bwMode="auto">
            <a:xfrm>
              <a:off x="3289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5" name="Line 2035"/>
            <p:cNvSpPr>
              <a:spLocks noChangeShapeType="1"/>
            </p:cNvSpPr>
            <p:nvPr/>
          </p:nvSpPr>
          <p:spPr bwMode="auto">
            <a:xfrm>
              <a:off x="3311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6" name="Line 2036"/>
            <p:cNvSpPr>
              <a:spLocks noChangeShapeType="1"/>
            </p:cNvSpPr>
            <p:nvPr/>
          </p:nvSpPr>
          <p:spPr bwMode="auto">
            <a:xfrm>
              <a:off x="333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7" name="Line 2037"/>
            <p:cNvSpPr>
              <a:spLocks noChangeShapeType="1"/>
            </p:cNvSpPr>
            <p:nvPr/>
          </p:nvSpPr>
          <p:spPr bwMode="auto">
            <a:xfrm>
              <a:off x="3356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8" name="Line 2038"/>
            <p:cNvSpPr>
              <a:spLocks noChangeShapeType="1"/>
            </p:cNvSpPr>
            <p:nvPr/>
          </p:nvSpPr>
          <p:spPr bwMode="auto">
            <a:xfrm>
              <a:off x="3379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79" name="Line 2039"/>
            <p:cNvSpPr>
              <a:spLocks noChangeShapeType="1"/>
            </p:cNvSpPr>
            <p:nvPr/>
          </p:nvSpPr>
          <p:spPr bwMode="auto">
            <a:xfrm>
              <a:off x="3401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0" name="Line 2040"/>
            <p:cNvSpPr>
              <a:spLocks noChangeShapeType="1"/>
            </p:cNvSpPr>
            <p:nvPr/>
          </p:nvSpPr>
          <p:spPr bwMode="auto">
            <a:xfrm>
              <a:off x="342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1" name="Line 2041"/>
            <p:cNvSpPr>
              <a:spLocks noChangeShapeType="1"/>
            </p:cNvSpPr>
            <p:nvPr/>
          </p:nvSpPr>
          <p:spPr bwMode="auto">
            <a:xfrm>
              <a:off x="3446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2" name="Line 2042"/>
            <p:cNvSpPr>
              <a:spLocks noChangeShapeType="1"/>
            </p:cNvSpPr>
            <p:nvPr/>
          </p:nvSpPr>
          <p:spPr bwMode="auto">
            <a:xfrm>
              <a:off x="3468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3" name="Line 2043"/>
            <p:cNvSpPr>
              <a:spLocks noChangeShapeType="1"/>
            </p:cNvSpPr>
            <p:nvPr/>
          </p:nvSpPr>
          <p:spPr bwMode="auto">
            <a:xfrm>
              <a:off x="3491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4" name="Line 2044"/>
            <p:cNvSpPr>
              <a:spLocks noChangeShapeType="1"/>
            </p:cNvSpPr>
            <p:nvPr/>
          </p:nvSpPr>
          <p:spPr bwMode="auto">
            <a:xfrm>
              <a:off x="3513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5" name="Line 2045"/>
            <p:cNvSpPr>
              <a:spLocks noChangeShapeType="1"/>
            </p:cNvSpPr>
            <p:nvPr/>
          </p:nvSpPr>
          <p:spPr bwMode="auto">
            <a:xfrm>
              <a:off x="353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6" name="Line 2046"/>
            <p:cNvSpPr>
              <a:spLocks noChangeShapeType="1"/>
            </p:cNvSpPr>
            <p:nvPr/>
          </p:nvSpPr>
          <p:spPr bwMode="auto">
            <a:xfrm>
              <a:off x="3558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63487" name="Line 2047"/>
            <p:cNvSpPr>
              <a:spLocks noChangeShapeType="1"/>
            </p:cNvSpPr>
            <p:nvPr/>
          </p:nvSpPr>
          <p:spPr bwMode="auto">
            <a:xfrm>
              <a:off x="3581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64" name="Line 2048"/>
            <p:cNvSpPr>
              <a:spLocks noChangeShapeType="1"/>
            </p:cNvSpPr>
            <p:nvPr/>
          </p:nvSpPr>
          <p:spPr bwMode="auto">
            <a:xfrm>
              <a:off x="3603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65" name="Line 2049"/>
            <p:cNvSpPr>
              <a:spLocks noChangeShapeType="1"/>
            </p:cNvSpPr>
            <p:nvPr/>
          </p:nvSpPr>
          <p:spPr bwMode="auto">
            <a:xfrm>
              <a:off x="362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66" name="Line 2050"/>
            <p:cNvSpPr>
              <a:spLocks noChangeShapeType="1"/>
            </p:cNvSpPr>
            <p:nvPr/>
          </p:nvSpPr>
          <p:spPr bwMode="auto">
            <a:xfrm>
              <a:off x="364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67" name="Line 2051"/>
            <p:cNvSpPr>
              <a:spLocks noChangeShapeType="1"/>
            </p:cNvSpPr>
            <p:nvPr/>
          </p:nvSpPr>
          <p:spPr bwMode="auto">
            <a:xfrm>
              <a:off x="367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68" name="Line 2052"/>
            <p:cNvSpPr>
              <a:spLocks noChangeShapeType="1"/>
            </p:cNvSpPr>
            <p:nvPr/>
          </p:nvSpPr>
          <p:spPr bwMode="auto">
            <a:xfrm>
              <a:off x="369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69" name="Line 2053"/>
            <p:cNvSpPr>
              <a:spLocks noChangeShapeType="1"/>
            </p:cNvSpPr>
            <p:nvPr/>
          </p:nvSpPr>
          <p:spPr bwMode="auto">
            <a:xfrm>
              <a:off x="371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0" name="Line 2054"/>
            <p:cNvSpPr>
              <a:spLocks noChangeShapeType="1"/>
            </p:cNvSpPr>
            <p:nvPr/>
          </p:nvSpPr>
          <p:spPr bwMode="auto">
            <a:xfrm>
              <a:off x="373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1" name="Line 2055"/>
            <p:cNvSpPr>
              <a:spLocks noChangeShapeType="1"/>
            </p:cNvSpPr>
            <p:nvPr/>
          </p:nvSpPr>
          <p:spPr bwMode="auto">
            <a:xfrm>
              <a:off x="376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2" name="Line 2056"/>
            <p:cNvSpPr>
              <a:spLocks noChangeShapeType="1"/>
            </p:cNvSpPr>
            <p:nvPr/>
          </p:nvSpPr>
          <p:spPr bwMode="auto">
            <a:xfrm>
              <a:off x="378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3" name="Line 2057"/>
            <p:cNvSpPr>
              <a:spLocks noChangeShapeType="1"/>
            </p:cNvSpPr>
            <p:nvPr/>
          </p:nvSpPr>
          <p:spPr bwMode="auto">
            <a:xfrm>
              <a:off x="380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4" name="Line 2058"/>
            <p:cNvSpPr>
              <a:spLocks noChangeShapeType="1"/>
            </p:cNvSpPr>
            <p:nvPr/>
          </p:nvSpPr>
          <p:spPr bwMode="auto">
            <a:xfrm>
              <a:off x="382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5" name="Line 2059"/>
            <p:cNvSpPr>
              <a:spLocks noChangeShapeType="1"/>
            </p:cNvSpPr>
            <p:nvPr/>
          </p:nvSpPr>
          <p:spPr bwMode="auto">
            <a:xfrm>
              <a:off x="3850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6" name="Line 2060"/>
            <p:cNvSpPr>
              <a:spLocks noChangeShapeType="1"/>
            </p:cNvSpPr>
            <p:nvPr/>
          </p:nvSpPr>
          <p:spPr bwMode="auto">
            <a:xfrm>
              <a:off x="3872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7" name="Line 2061"/>
            <p:cNvSpPr>
              <a:spLocks noChangeShapeType="1"/>
            </p:cNvSpPr>
            <p:nvPr/>
          </p:nvSpPr>
          <p:spPr bwMode="auto">
            <a:xfrm>
              <a:off x="3895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8" name="Line 2062"/>
            <p:cNvSpPr>
              <a:spLocks noChangeShapeType="1"/>
            </p:cNvSpPr>
            <p:nvPr/>
          </p:nvSpPr>
          <p:spPr bwMode="auto">
            <a:xfrm>
              <a:off x="3917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79" name="Line 2063"/>
            <p:cNvSpPr>
              <a:spLocks noChangeShapeType="1"/>
            </p:cNvSpPr>
            <p:nvPr/>
          </p:nvSpPr>
          <p:spPr bwMode="auto">
            <a:xfrm>
              <a:off x="3940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0" name="Line 2064"/>
            <p:cNvSpPr>
              <a:spLocks noChangeShapeType="1"/>
            </p:cNvSpPr>
            <p:nvPr/>
          </p:nvSpPr>
          <p:spPr bwMode="auto">
            <a:xfrm>
              <a:off x="396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1" name="Line 2065"/>
            <p:cNvSpPr>
              <a:spLocks noChangeShapeType="1"/>
            </p:cNvSpPr>
            <p:nvPr/>
          </p:nvSpPr>
          <p:spPr bwMode="auto">
            <a:xfrm>
              <a:off x="398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2" name="Line 2066"/>
            <p:cNvSpPr>
              <a:spLocks noChangeShapeType="1"/>
            </p:cNvSpPr>
            <p:nvPr/>
          </p:nvSpPr>
          <p:spPr bwMode="auto">
            <a:xfrm>
              <a:off x="400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3" name="Line 2067"/>
            <p:cNvSpPr>
              <a:spLocks noChangeShapeType="1"/>
            </p:cNvSpPr>
            <p:nvPr/>
          </p:nvSpPr>
          <p:spPr bwMode="auto">
            <a:xfrm>
              <a:off x="402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4" name="Line 2068"/>
            <p:cNvSpPr>
              <a:spLocks noChangeShapeType="1"/>
            </p:cNvSpPr>
            <p:nvPr/>
          </p:nvSpPr>
          <p:spPr bwMode="auto">
            <a:xfrm>
              <a:off x="405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5" name="Line 2069"/>
            <p:cNvSpPr>
              <a:spLocks noChangeShapeType="1"/>
            </p:cNvSpPr>
            <p:nvPr/>
          </p:nvSpPr>
          <p:spPr bwMode="auto">
            <a:xfrm>
              <a:off x="407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6" name="Line 2070"/>
            <p:cNvSpPr>
              <a:spLocks noChangeShapeType="1"/>
            </p:cNvSpPr>
            <p:nvPr/>
          </p:nvSpPr>
          <p:spPr bwMode="auto">
            <a:xfrm>
              <a:off x="409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7" name="Line 2071"/>
            <p:cNvSpPr>
              <a:spLocks noChangeShapeType="1"/>
            </p:cNvSpPr>
            <p:nvPr/>
          </p:nvSpPr>
          <p:spPr bwMode="auto">
            <a:xfrm>
              <a:off x="411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8" name="Line 2072"/>
            <p:cNvSpPr>
              <a:spLocks noChangeShapeType="1"/>
            </p:cNvSpPr>
            <p:nvPr/>
          </p:nvSpPr>
          <p:spPr bwMode="auto">
            <a:xfrm>
              <a:off x="414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89" name="Line 2073"/>
            <p:cNvSpPr>
              <a:spLocks noChangeShapeType="1"/>
            </p:cNvSpPr>
            <p:nvPr/>
          </p:nvSpPr>
          <p:spPr bwMode="auto">
            <a:xfrm>
              <a:off x="416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0" name="Line 2074"/>
            <p:cNvSpPr>
              <a:spLocks noChangeShapeType="1"/>
            </p:cNvSpPr>
            <p:nvPr/>
          </p:nvSpPr>
          <p:spPr bwMode="auto">
            <a:xfrm>
              <a:off x="4186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1" name="Line 2075"/>
            <p:cNvSpPr>
              <a:spLocks noChangeShapeType="1"/>
            </p:cNvSpPr>
            <p:nvPr/>
          </p:nvSpPr>
          <p:spPr bwMode="auto">
            <a:xfrm>
              <a:off x="4209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2" name="Line 2076"/>
            <p:cNvSpPr>
              <a:spLocks noChangeShapeType="1"/>
            </p:cNvSpPr>
            <p:nvPr/>
          </p:nvSpPr>
          <p:spPr bwMode="auto">
            <a:xfrm>
              <a:off x="4231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3" name="Line 2077"/>
            <p:cNvSpPr>
              <a:spLocks noChangeShapeType="1"/>
            </p:cNvSpPr>
            <p:nvPr/>
          </p:nvSpPr>
          <p:spPr bwMode="auto">
            <a:xfrm>
              <a:off x="425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4" name="Line 2078"/>
            <p:cNvSpPr>
              <a:spLocks noChangeShapeType="1"/>
            </p:cNvSpPr>
            <p:nvPr/>
          </p:nvSpPr>
          <p:spPr bwMode="auto">
            <a:xfrm>
              <a:off x="4276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5" name="Line 2079"/>
            <p:cNvSpPr>
              <a:spLocks noChangeShapeType="1"/>
            </p:cNvSpPr>
            <p:nvPr/>
          </p:nvSpPr>
          <p:spPr bwMode="auto">
            <a:xfrm>
              <a:off x="4299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6" name="Line 2080"/>
            <p:cNvSpPr>
              <a:spLocks noChangeShapeType="1"/>
            </p:cNvSpPr>
            <p:nvPr/>
          </p:nvSpPr>
          <p:spPr bwMode="auto">
            <a:xfrm>
              <a:off x="4321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7" name="Line 2081"/>
            <p:cNvSpPr>
              <a:spLocks noChangeShapeType="1"/>
            </p:cNvSpPr>
            <p:nvPr/>
          </p:nvSpPr>
          <p:spPr bwMode="auto">
            <a:xfrm>
              <a:off x="4343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8" name="Line 2082"/>
            <p:cNvSpPr>
              <a:spLocks noChangeShapeType="1"/>
            </p:cNvSpPr>
            <p:nvPr/>
          </p:nvSpPr>
          <p:spPr bwMode="auto">
            <a:xfrm>
              <a:off x="436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099" name="Line 2083"/>
            <p:cNvSpPr>
              <a:spLocks noChangeShapeType="1"/>
            </p:cNvSpPr>
            <p:nvPr/>
          </p:nvSpPr>
          <p:spPr bwMode="auto">
            <a:xfrm>
              <a:off x="4388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0" name="Line 2084"/>
            <p:cNvSpPr>
              <a:spLocks noChangeShapeType="1"/>
            </p:cNvSpPr>
            <p:nvPr/>
          </p:nvSpPr>
          <p:spPr bwMode="auto">
            <a:xfrm>
              <a:off x="4411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1" name="Line 2085"/>
            <p:cNvSpPr>
              <a:spLocks noChangeShapeType="1"/>
            </p:cNvSpPr>
            <p:nvPr/>
          </p:nvSpPr>
          <p:spPr bwMode="auto">
            <a:xfrm>
              <a:off x="4433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2" name="Line 2086"/>
            <p:cNvSpPr>
              <a:spLocks noChangeShapeType="1"/>
            </p:cNvSpPr>
            <p:nvPr/>
          </p:nvSpPr>
          <p:spPr bwMode="auto">
            <a:xfrm>
              <a:off x="445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3" name="Line 2087"/>
            <p:cNvSpPr>
              <a:spLocks noChangeShapeType="1"/>
            </p:cNvSpPr>
            <p:nvPr/>
          </p:nvSpPr>
          <p:spPr bwMode="auto">
            <a:xfrm>
              <a:off x="4478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4" name="Line 2088"/>
            <p:cNvSpPr>
              <a:spLocks noChangeShapeType="1"/>
            </p:cNvSpPr>
            <p:nvPr/>
          </p:nvSpPr>
          <p:spPr bwMode="auto">
            <a:xfrm>
              <a:off x="4501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5" name="Line 2089"/>
            <p:cNvSpPr>
              <a:spLocks noChangeShapeType="1"/>
            </p:cNvSpPr>
            <p:nvPr/>
          </p:nvSpPr>
          <p:spPr bwMode="auto">
            <a:xfrm>
              <a:off x="452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6" name="Line 2090"/>
            <p:cNvSpPr>
              <a:spLocks noChangeShapeType="1"/>
            </p:cNvSpPr>
            <p:nvPr/>
          </p:nvSpPr>
          <p:spPr bwMode="auto">
            <a:xfrm>
              <a:off x="454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7" name="Line 2091"/>
            <p:cNvSpPr>
              <a:spLocks noChangeShapeType="1"/>
            </p:cNvSpPr>
            <p:nvPr/>
          </p:nvSpPr>
          <p:spPr bwMode="auto">
            <a:xfrm>
              <a:off x="456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8" name="Line 2092"/>
            <p:cNvSpPr>
              <a:spLocks noChangeShapeType="1"/>
            </p:cNvSpPr>
            <p:nvPr/>
          </p:nvSpPr>
          <p:spPr bwMode="auto">
            <a:xfrm>
              <a:off x="459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09" name="Line 2093"/>
            <p:cNvSpPr>
              <a:spLocks noChangeShapeType="1"/>
            </p:cNvSpPr>
            <p:nvPr/>
          </p:nvSpPr>
          <p:spPr bwMode="auto">
            <a:xfrm>
              <a:off x="461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0" name="Line 2094"/>
            <p:cNvSpPr>
              <a:spLocks noChangeShapeType="1"/>
            </p:cNvSpPr>
            <p:nvPr/>
          </p:nvSpPr>
          <p:spPr bwMode="auto">
            <a:xfrm>
              <a:off x="463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1" name="Line 2095"/>
            <p:cNvSpPr>
              <a:spLocks noChangeShapeType="1"/>
            </p:cNvSpPr>
            <p:nvPr/>
          </p:nvSpPr>
          <p:spPr bwMode="auto">
            <a:xfrm>
              <a:off x="465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2" name="Line 2096"/>
            <p:cNvSpPr>
              <a:spLocks noChangeShapeType="1"/>
            </p:cNvSpPr>
            <p:nvPr/>
          </p:nvSpPr>
          <p:spPr bwMode="auto">
            <a:xfrm>
              <a:off x="468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3" name="Line 2097"/>
            <p:cNvSpPr>
              <a:spLocks noChangeShapeType="1"/>
            </p:cNvSpPr>
            <p:nvPr/>
          </p:nvSpPr>
          <p:spPr bwMode="auto">
            <a:xfrm>
              <a:off x="4703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4" name="Line 2098"/>
            <p:cNvSpPr>
              <a:spLocks noChangeShapeType="1"/>
            </p:cNvSpPr>
            <p:nvPr/>
          </p:nvSpPr>
          <p:spPr bwMode="auto">
            <a:xfrm>
              <a:off x="4725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5" name="Line 2099"/>
            <p:cNvSpPr>
              <a:spLocks noChangeShapeType="1"/>
            </p:cNvSpPr>
            <p:nvPr/>
          </p:nvSpPr>
          <p:spPr bwMode="auto">
            <a:xfrm>
              <a:off x="4747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6" name="Line 2100"/>
            <p:cNvSpPr>
              <a:spLocks noChangeShapeType="1"/>
            </p:cNvSpPr>
            <p:nvPr/>
          </p:nvSpPr>
          <p:spPr bwMode="auto">
            <a:xfrm>
              <a:off x="4770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7" name="Line 2101"/>
            <p:cNvSpPr>
              <a:spLocks noChangeShapeType="1"/>
            </p:cNvSpPr>
            <p:nvPr/>
          </p:nvSpPr>
          <p:spPr bwMode="auto">
            <a:xfrm>
              <a:off x="4792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8" name="Line 2102"/>
            <p:cNvSpPr>
              <a:spLocks noChangeShapeType="1"/>
            </p:cNvSpPr>
            <p:nvPr/>
          </p:nvSpPr>
          <p:spPr bwMode="auto">
            <a:xfrm>
              <a:off x="4815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19" name="Line 2103"/>
            <p:cNvSpPr>
              <a:spLocks noChangeShapeType="1"/>
            </p:cNvSpPr>
            <p:nvPr/>
          </p:nvSpPr>
          <p:spPr bwMode="auto">
            <a:xfrm>
              <a:off x="483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0" name="Line 2104"/>
            <p:cNvSpPr>
              <a:spLocks noChangeShapeType="1"/>
            </p:cNvSpPr>
            <p:nvPr/>
          </p:nvSpPr>
          <p:spPr bwMode="auto">
            <a:xfrm>
              <a:off x="485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1" name="Line 2105"/>
            <p:cNvSpPr>
              <a:spLocks noChangeShapeType="1"/>
            </p:cNvSpPr>
            <p:nvPr/>
          </p:nvSpPr>
          <p:spPr bwMode="auto">
            <a:xfrm>
              <a:off x="488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2" name="Line 2106"/>
            <p:cNvSpPr>
              <a:spLocks noChangeShapeType="1"/>
            </p:cNvSpPr>
            <p:nvPr/>
          </p:nvSpPr>
          <p:spPr bwMode="auto">
            <a:xfrm>
              <a:off x="490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3" name="Line 2107"/>
            <p:cNvSpPr>
              <a:spLocks noChangeShapeType="1"/>
            </p:cNvSpPr>
            <p:nvPr/>
          </p:nvSpPr>
          <p:spPr bwMode="auto">
            <a:xfrm>
              <a:off x="492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4" name="Line 2108"/>
            <p:cNvSpPr>
              <a:spLocks noChangeShapeType="1"/>
            </p:cNvSpPr>
            <p:nvPr/>
          </p:nvSpPr>
          <p:spPr bwMode="auto">
            <a:xfrm>
              <a:off x="494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5" name="Line 2109"/>
            <p:cNvSpPr>
              <a:spLocks noChangeShapeType="1"/>
            </p:cNvSpPr>
            <p:nvPr/>
          </p:nvSpPr>
          <p:spPr bwMode="auto">
            <a:xfrm>
              <a:off x="497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6" name="Line 2110"/>
            <p:cNvSpPr>
              <a:spLocks noChangeShapeType="1"/>
            </p:cNvSpPr>
            <p:nvPr/>
          </p:nvSpPr>
          <p:spPr bwMode="auto">
            <a:xfrm>
              <a:off x="4994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7" name="Line 2111"/>
            <p:cNvSpPr>
              <a:spLocks noChangeShapeType="1"/>
            </p:cNvSpPr>
            <p:nvPr/>
          </p:nvSpPr>
          <p:spPr bwMode="auto">
            <a:xfrm>
              <a:off x="5017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8" name="Line 2112"/>
            <p:cNvSpPr>
              <a:spLocks noChangeShapeType="1"/>
            </p:cNvSpPr>
            <p:nvPr/>
          </p:nvSpPr>
          <p:spPr bwMode="auto">
            <a:xfrm>
              <a:off x="5039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29" name="Line 2113"/>
            <p:cNvSpPr>
              <a:spLocks noChangeShapeType="1"/>
            </p:cNvSpPr>
            <p:nvPr/>
          </p:nvSpPr>
          <p:spPr bwMode="auto">
            <a:xfrm>
              <a:off x="5062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0" name="Line 2114"/>
            <p:cNvSpPr>
              <a:spLocks noChangeShapeType="1"/>
            </p:cNvSpPr>
            <p:nvPr/>
          </p:nvSpPr>
          <p:spPr bwMode="auto">
            <a:xfrm>
              <a:off x="508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1" name="Line 2115"/>
            <p:cNvSpPr>
              <a:spLocks noChangeShapeType="1"/>
            </p:cNvSpPr>
            <p:nvPr/>
          </p:nvSpPr>
          <p:spPr bwMode="auto">
            <a:xfrm>
              <a:off x="5106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2" name="Line 2116"/>
            <p:cNvSpPr>
              <a:spLocks noChangeShapeType="1"/>
            </p:cNvSpPr>
            <p:nvPr/>
          </p:nvSpPr>
          <p:spPr bwMode="auto">
            <a:xfrm>
              <a:off x="5129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3" name="Line 2117"/>
            <p:cNvSpPr>
              <a:spLocks noChangeShapeType="1"/>
            </p:cNvSpPr>
            <p:nvPr/>
          </p:nvSpPr>
          <p:spPr bwMode="auto">
            <a:xfrm>
              <a:off x="5151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4" name="Line 2118"/>
            <p:cNvSpPr>
              <a:spLocks noChangeShapeType="1"/>
            </p:cNvSpPr>
            <p:nvPr/>
          </p:nvSpPr>
          <p:spPr bwMode="auto">
            <a:xfrm>
              <a:off x="5174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5" name="Line 2119"/>
            <p:cNvSpPr>
              <a:spLocks noChangeShapeType="1"/>
            </p:cNvSpPr>
            <p:nvPr/>
          </p:nvSpPr>
          <p:spPr bwMode="auto">
            <a:xfrm>
              <a:off x="519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6" name="Line 2120"/>
            <p:cNvSpPr>
              <a:spLocks noChangeShapeType="1"/>
            </p:cNvSpPr>
            <p:nvPr/>
          </p:nvSpPr>
          <p:spPr bwMode="auto">
            <a:xfrm>
              <a:off x="5218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7" name="Line 2121"/>
            <p:cNvSpPr>
              <a:spLocks noChangeShapeType="1"/>
            </p:cNvSpPr>
            <p:nvPr/>
          </p:nvSpPr>
          <p:spPr bwMode="auto">
            <a:xfrm>
              <a:off x="5241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8" name="Line 2122"/>
            <p:cNvSpPr>
              <a:spLocks noChangeShapeType="1"/>
            </p:cNvSpPr>
            <p:nvPr/>
          </p:nvSpPr>
          <p:spPr bwMode="auto">
            <a:xfrm>
              <a:off x="5263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39" name="Line 2123"/>
            <p:cNvSpPr>
              <a:spLocks noChangeShapeType="1"/>
            </p:cNvSpPr>
            <p:nvPr/>
          </p:nvSpPr>
          <p:spPr bwMode="auto">
            <a:xfrm>
              <a:off x="528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0" name="Line 2124"/>
            <p:cNvSpPr>
              <a:spLocks noChangeShapeType="1"/>
            </p:cNvSpPr>
            <p:nvPr/>
          </p:nvSpPr>
          <p:spPr bwMode="auto">
            <a:xfrm>
              <a:off x="5308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1" name="Line 2125"/>
            <p:cNvSpPr>
              <a:spLocks noChangeShapeType="1"/>
            </p:cNvSpPr>
            <p:nvPr/>
          </p:nvSpPr>
          <p:spPr bwMode="auto">
            <a:xfrm>
              <a:off x="5331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2" name="Line 2126"/>
            <p:cNvSpPr>
              <a:spLocks noChangeShapeType="1"/>
            </p:cNvSpPr>
            <p:nvPr/>
          </p:nvSpPr>
          <p:spPr bwMode="auto">
            <a:xfrm>
              <a:off x="5353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3" name="Line 2127"/>
            <p:cNvSpPr>
              <a:spLocks noChangeShapeType="1"/>
            </p:cNvSpPr>
            <p:nvPr/>
          </p:nvSpPr>
          <p:spPr bwMode="auto">
            <a:xfrm>
              <a:off x="5376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4" name="Line 2128"/>
            <p:cNvSpPr>
              <a:spLocks noChangeShapeType="1"/>
            </p:cNvSpPr>
            <p:nvPr/>
          </p:nvSpPr>
          <p:spPr bwMode="auto">
            <a:xfrm>
              <a:off x="5398" y="3618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5" name="Line 2129"/>
            <p:cNvSpPr>
              <a:spLocks noChangeShapeType="1"/>
            </p:cNvSpPr>
            <p:nvPr/>
          </p:nvSpPr>
          <p:spPr bwMode="auto">
            <a:xfrm>
              <a:off x="5420" y="3618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6" name="Line 2130"/>
            <p:cNvSpPr>
              <a:spLocks noChangeShapeType="1"/>
            </p:cNvSpPr>
            <p:nvPr/>
          </p:nvSpPr>
          <p:spPr bwMode="auto">
            <a:xfrm>
              <a:off x="2100" y="3090"/>
              <a:ext cx="7" cy="3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7" name="Line 2131"/>
            <p:cNvSpPr>
              <a:spLocks noChangeShapeType="1"/>
            </p:cNvSpPr>
            <p:nvPr/>
          </p:nvSpPr>
          <p:spPr bwMode="auto">
            <a:xfrm>
              <a:off x="2122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8" name="Line 2132"/>
            <p:cNvSpPr>
              <a:spLocks noChangeShapeType="1"/>
            </p:cNvSpPr>
            <p:nvPr/>
          </p:nvSpPr>
          <p:spPr bwMode="auto">
            <a:xfrm>
              <a:off x="2145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49" name="Line 2133"/>
            <p:cNvSpPr>
              <a:spLocks noChangeShapeType="1"/>
            </p:cNvSpPr>
            <p:nvPr/>
          </p:nvSpPr>
          <p:spPr bwMode="auto">
            <a:xfrm>
              <a:off x="216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0" name="Line 2134"/>
            <p:cNvSpPr>
              <a:spLocks noChangeShapeType="1"/>
            </p:cNvSpPr>
            <p:nvPr/>
          </p:nvSpPr>
          <p:spPr bwMode="auto">
            <a:xfrm>
              <a:off x="218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1" name="Line 2135"/>
            <p:cNvSpPr>
              <a:spLocks noChangeShapeType="1"/>
            </p:cNvSpPr>
            <p:nvPr/>
          </p:nvSpPr>
          <p:spPr bwMode="auto">
            <a:xfrm>
              <a:off x="221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2" name="Line 2136"/>
            <p:cNvSpPr>
              <a:spLocks noChangeShapeType="1"/>
            </p:cNvSpPr>
            <p:nvPr/>
          </p:nvSpPr>
          <p:spPr bwMode="auto">
            <a:xfrm>
              <a:off x="223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3" name="Line 2137"/>
            <p:cNvSpPr>
              <a:spLocks noChangeShapeType="1"/>
            </p:cNvSpPr>
            <p:nvPr/>
          </p:nvSpPr>
          <p:spPr bwMode="auto">
            <a:xfrm>
              <a:off x="225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4" name="Line 2138"/>
            <p:cNvSpPr>
              <a:spLocks noChangeShapeType="1"/>
            </p:cNvSpPr>
            <p:nvPr/>
          </p:nvSpPr>
          <p:spPr bwMode="auto">
            <a:xfrm>
              <a:off x="227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5" name="Line 2139"/>
            <p:cNvSpPr>
              <a:spLocks noChangeShapeType="1"/>
            </p:cNvSpPr>
            <p:nvPr/>
          </p:nvSpPr>
          <p:spPr bwMode="auto">
            <a:xfrm>
              <a:off x="230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6" name="Line 2140"/>
            <p:cNvSpPr>
              <a:spLocks noChangeShapeType="1"/>
            </p:cNvSpPr>
            <p:nvPr/>
          </p:nvSpPr>
          <p:spPr bwMode="auto">
            <a:xfrm>
              <a:off x="232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7" name="Line 2141"/>
            <p:cNvSpPr>
              <a:spLocks noChangeShapeType="1"/>
            </p:cNvSpPr>
            <p:nvPr/>
          </p:nvSpPr>
          <p:spPr bwMode="auto">
            <a:xfrm>
              <a:off x="234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8" name="Line 2142"/>
            <p:cNvSpPr>
              <a:spLocks noChangeShapeType="1"/>
            </p:cNvSpPr>
            <p:nvPr/>
          </p:nvSpPr>
          <p:spPr bwMode="auto">
            <a:xfrm>
              <a:off x="236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59" name="Line 2143"/>
            <p:cNvSpPr>
              <a:spLocks noChangeShapeType="1"/>
            </p:cNvSpPr>
            <p:nvPr/>
          </p:nvSpPr>
          <p:spPr bwMode="auto">
            <a:xfrm>
              <a:off x="239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0" name="Line 2144"/>
            <p:cNvSpPr>
              <a:spLocks noChangeShapeType="1"/>
            </p:cNvSpPr>
            <p:nvPr/>
          </p:nvSpPr>
          <p:spPr bwMode="auto">
            <a:xfrm>
              <a:off x="241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1" name="Line 2145"/>
            <p:cNvSpPr>
              <a:spLocks noChangeShapeType="1"/>
            </p:cNvSpPr>
            <p:nvPr/>
          </p:nvSpPr>
          <p:spPr bwMode="auto">
            <a:xfrm>
              <a:off x="2436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2" name="Line 2146"/>
            <p:cNvSpPr>
              <a:spLocks noChangeShapeType="1"/>
            </p:cNvSpPr>
            <p:nvPr/>
          </p:nvSpPr>
          <p:spPr bwMode="auto">
            <a:xfrm>
              <a:off x="2459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3" name="Line 2147"/>
            <p:cNvSpPr>
              <a:spLocks noChangeShapeType="1"/>
            </p:cNvSpPr>
            <p:nvPr/>
          </p:nvSpPr>
          <p:spPr bwMode="auto">
            <a:xfrm>
              <a:off x="2481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4" name="Line 2148"/>
            <p:cNvSpPr>
              <a:spLocks noChangeShapeType="1"/>
            </p:cNvSpPr>
            <p:nvPr/>
          </p:nvSpPr>
          <p:spPr bwMode="auto">
            <a:xfrm>
              <a:off x="250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5" name="Line 2149"/>
            <p:cNvSpPr>
              <a:spLocks noChangeShapeType="1"/>
            </p:cNvSpPr>
            <p:nvPr/>
          </p:nvSpPr>
          <p:spPr bwMode="auto">
            <a:xfrm>
              <a:off x="2526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6" name="Line 2150"/>
            <p:cNvSpPr>
              <a:spLocks noChangeShapeType="1"/>
            </p:cNvSpPr>
            <p:nvPr/>
          </p:nvSpPr>
          <p:spPr bwMode="auto">
            <a:xfrm>
              <a:off x="2549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7" name="Line 2151"/>
            <p:cNvSpPr>
              <a:spLocks noChangeShapeType="1"/>
            </p:cNvSpPr>
            <p:nvPr/>
          </p:nvSpPr>
          <p:spPr bwMode="auto">
            <a:xfrm>
              <a:off x="2571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8" name="Line 2152"/>
            <p:cNvSpPr>
              <a:spLocks noChangeShapeType="1"/>
            </p:cNvSpPr>
            <p:nvPr/>
          </p:nvSpPr>
          <p:spPr bwMode="auto">
            <a:xfrm>
              <a:off x="259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69" name="Line 2153"/>
            <p:cNvSpPr>
              <a:spLocks noChangeShapeType="1"/>
            </p:cNvSpPr>
            <p:nvPr/>
          </p:nvSpPr>
          <p:spPr bwMode="auto">
            <a:xfrm>
              <a:off x="261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0" name="Line 2154"/>
            <p:cNvSpPr>
              <a:spLocks noChangeShapeType="1"/>
            </p:cNvSpPr>
            <p:nvPr/>
          </p:nvSpPr>
          <p:spPr bwMode="auto">
            <a:xfrm>
              <a:off x="2638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1" name="Line 2155"/>
            <p:cNvSpPr>
              <a:spLocks noChangeShapeType="1"/>
            </p:cNvSpPr>
            <p:nvPr/>
          </p:nvSpPr>
          <p:spPr bwMode="auto">
            <a:xfrm>
              <a:off x="2661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2" name="Line 2156"/>
            <p:cNvSpPr>
              <a:spLocks noChangeShapeType="1"/>
            </p:cNvSpPr>
            <p:nvPr/>
          </p:nvSpPr>
          <p:spPr bwMode="auto">
            <a:xfrm>
              <a:off x="2683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3" name="Line 2157"/>
            <p:cNvSpPr>
              <a:spLocks noChangeShapeType="1"/>
            </p:cNvSpPr>
            <p:nvPr/>
          </p:nvSpPr>
          <p:spPr bwMode="auto">
            <a:xfrm>
              <a:off x="270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4" name="Line 2158"/>
            <p:cNvSpPr>
              <a:spLocks noChangeShapeType="1"/>
            </p:cNvSpPr>
            <p:nvPr/>
          </p:nvSpPr>
          <p:spPr bwMode="auto">
            <a:xfrm>
              <a:off x="272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5" name="Line 2159"/>
            <p:cNvSpPr>
              <a:spLocks noChangeShapeType="1"/>
            </p:cNvSpPr>
            <p:nvPr/>
          </p:nvSpPr>
          <p:spPr bwMode="auto">
            <a:xfrm>
              <a:off x="275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6" name="Line 2160"/>
            <p:cNvSpPr>
              <a:spLocks noChangeShapeType="1"/>
            </p:cNvSpPr>
            <p:nvPr/>
          </p:nvSpPr>
          <p:spPr bwMode="auto">
            <a:xfrm>
              <a:off x="277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7" name="Line 2161"/>
            <p:cNvSpPr>
              <a:spLocks noChangeShapeType="1"/>
            </p:cNvSpPr>
            <p:nvPr/>
          </p:nvSpPr>
          <p:spPr bwMode="auto">
            <a:xfrm>
              <a:off x="279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8" name="Line 2162"/>
            <p:cNvSpPr>
              <a:spLocks noChangeShapeType="1"/>
            </p:cNvSpPr>
            <p:nvPr/>
          </p:nvSpPr>
          <p:spPr bwMode="auto">
            <a:xfrm>
              <a:off x="281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79" name="Line 2163"/>
            <p:cNvSpPr>
              <a:spLocks noChangeShapeType="1"/>
            </p:cNvSpPr>
            <p:nvPr/>
          </p:nvSpPr>
          <p:spPr bwMode="auto">
            <a:xfrm>
              <a:off x="284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0" name="Line 2164"/>
            <p:cNvSpPr>
              <a:spLocks noChangeShapeType="1"/>
            </p:cNvSpPr>
            <p:nvPr/>
          </p:nvSpPr>
          <p:spPr bwMode="auto">
            <a:xfrm>
              <a:off x="286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1" name="Line 2165"/>
            <p:cNvSpPr>
              <a:spLocks noChangeShapeType="1"/>
            </p:cNvSpPr>
            <p:nvPr/>
          </p:nvSpPr>
          <p:spPr bwMode="auto">
            <a:xfrm>
              <a:off x="288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2" name="Line 2166"/>
            <p:cNvSpPr>
              <a:spLocks noChangeShapeType="1"/>
            </p:cNvSpPr>
            <p:nvPr/>
          </p:nvSpPr>
          <p:spPr bwMode="auto">
            <a:xfrm>
              <a:off x="290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3" name="Line 2167"/>
            <p:cNvSpPr>
              <a:spLocks noChangeShapeType="1"/>
            </p:cNvSpPr>
            <p:nvPr/>
          </p:nvSpPr>
          <p:spPr bwMode="auto">
            <a:xfrm>
              <a:off x="293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4" name="Line 2168"/>
            <p:cNvSpPr>
              <a:spLocks noChangeShapeType="1"/>
            </p:cNvSpPr>
            <p:nvPr/>
          </p:nvSpPr>
          <p:spPr bwMode="auto">
            <a:xfrm>
              <a:off x="295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5" name="Line 2169"/>
            <p:cNvSpPr>
              <a:spLocks noChangeShapeType="1"/>
            </p:cNvSpPr>
            <p:nvPr/>
          </p:nvSpPr>
          <p:spPr bwMode="auto">
            <a:xfrm>
              <a:off x="2975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6" name="Line 2170"/>
            <p:cNvSpPr>
              <a:spLocks noChangeShapeType="1"/>
            </p:cNvSpPr>
            <p:nvPr/>
          </p:nvSpPr>
          <p:spPr bwMode="auto">
            <a:xfrm>
              <a:off x="2997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7" name="Line 2171"/>
            <p:cNvSpPr>
              <a:spLocks noChangeShapeType="1"/>
            </p:cNvSpPr>
            <p:nvPr/>
          </p:nvSpPr>
          <p:spPr bwMode="auto">
            <a:xfrm>
              <a:off x="3020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8" name="Line 2172"/>
            <p:cNvSpPr>
              <a:spLocks noChangeShapeType="1"/>
            </p:cNvSpPr>
            <p:nvPr/>
          </p:nvSpPr>
          <p:spPr bwMode="auto">
            <a:xfrm>
              <a:off x="3042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89" name="Line 2173"/>
            <p:cNvSpPr>
              <a:spLocks noChangeShapeType="1"/>
            </p:cNvSpPr>
            <p:nvPr/>
          </p:nvSpPr>
          <p:spPr bwMode="auto">
            <a:xfrm>
              <a:off x="306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0" name="Line 2174"/>
            <p:cNvSpPr>
              <a:spLocks noChangeShapeType="1"/>
            </p:cNvSpPr>
            <p:nvPr/>
          </p:nvSpPr>
          <p:spPr bwMode="auto">
            <a:xfrm>
              <a:off x="308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1" name="Line 2175"/>
            <p:cNvSpPr>
              <a:spLocks noChangeShapeType="1"/>
            </p:cNvSpPr>
            <p:nvPr/>
          </p:nvSpPr>
          <p:spPr bwMode="auto">
            <a:xfrm>
              <a:off x="310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2" name="Line 2176"/>
            <p:cNvSpPr>
              <a:spLocks noChangeShapeType="1"/>
            </p:cNvSpPr>
            <p:nvPr/>
          </p:nvSpPr>
          <p:spPr bwMode="auto">
            <a:xfrm>
              <a:off x="313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3" name="Line 2177"/>
            <p:cNvSpPr>
              <a:spLocks noChangeShapeType="1"/>
            </p:cNvSpPr>
            <p:nvPr/>
          </p:nvSpPr>
          <p:spPr bwMode="auto">
            <a:xfrm>
              <a:off x="315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4" name="Line 2178"/>
            <p:cNvSpPr>
              <a:spLocks noChangeShapeType="1"/>
            </p:cNvSpPr>
            <p:nvPr/>
          </p:nvSpPr>
          <p:spPr bwMode="auto">
            <a:xfrm>
              <a:off x="317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5" name="Line 2179"/>
            <p:cNvSpPr>
              <a:spLocks noChangeShapeType="1"/>
            </p:cNvSpPr>
            <p:nvPr/>
          </p:nvSpPr>
          <p:spPr bwMode="auto">
            <a:xfrm>
              <a:off x="319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6" name="Line 2180"/>
            <p:cNvSpPr>
              <a:spLocks noChangeShapeType="1"/>
            </p:cNvSpPr>
            <p:nvPr/>
          </p:nvSpPr>
          <p:spPr bwMode="auto">
            <a:xfrm>
              <a:off x="322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7" name="Line 2181"/>
            <p:cNvSpPr>
              <a:spLocks noChangeShapeType="1"/>
            </p:cNvSpPr>
            <p:nvPr/>
          </p:nvSpPr>
          <p:spPr bwMode="auto">
            <a:xfrm>
              <a:off x="324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8" name="Line 2182"/>
            <p:cNvSpPr>
              <a:spLocks noChangeShapeType="1"/>
            </p:cNvSpPr>
            <p:nvPr/>
          </p:nvSpPr>
          <p:spPr bwMode="auto">
            <a:xfrm>
              <a:off x="326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199" name="Line 2183"/>
            <p:cNvSpPr>
              <a:spLocks noChangeShapeType="1"/>
            </p:cNvSpPr>
            <p:nvPr/>
          </p:nvSpPr>
          <p:spPr bwMode="auto">
            <a:xfrm>
              <a:off x="3289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0" name="Line 2184"/>
            <p:cNvSpPr>
              <a:spLocks noChangeShapeType="1"/>
            </p:cNvSpPr>
            <p:nvPr/>
          </p:nvSpPr>
          <p:spPr bwMode="auto">
            <a:xfrm>
              <a:off x="3311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1" name="Line 2185"/>
            <p:cNvSpPr>
              <a:spLocks noChangeShapeType="1"/>
            </p:cNvSpPr>
            <p:nvPr/>
          </p:nvSpPr>
          <p:spPr bwMode="auto">
            <a:xfrm>
              <a:off x="333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2" name="Line 2186"/>
            <p:cNvSpPr>
              <a:spLocks noChangeShapeType="1"/>
            </p:cNvSpPr>
            <p:nvPr/>
          </p:nvSpPr>
          <p:spPr bwMode="auto">
            <a:xfrm>
              <a:off x="3356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3" name="Line 2187"/>
            <p:cNvSpPr>
              <a:spLocks noChangeShapeType="1"/>
            </p:cNvSpPr>
            <p:nvPr/>
          </p:nvSpPr>
          <p:spPr bwMode="auto">
            <a:xfrm>
              <a:off x="3379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4" name="Line 2188"/>
            <p:cNvSpPr>
              <a:spLocks noChangeShapeType="1"/>
            </p:cNvSpPr>
            <p:nvPr/>
          </p:nvSpPr>
          <p:spPr bwMode="auto">
            <a:xfrm>
              <a:off x="3401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5" name="Line 2189"/>
            <p:cNvSpPr>
              <a:spLocks noChangeShapeType="1"/>
            </p:cNvSpPr>
            <p:nvPr/>
          </p:nvSpPr>
          <p:spPr bwMode="auto">
            <a:xfrm>
              <a:off x="342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6" name="Line 2190"/>
            <p:cNvSpPr>
              <a:spLocks noChangeShapeType="1"/>
            </p:cNvSpPr>
            <p:nvPr/>
          </p:nvSpPr>
          <p:spPr bwMode="auto">
            <a:xfrm>
              <a:off x="3446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7" name="Line 2191"/>
            <p:cNvSpPr>
              <a:spLocks noChangeShapeType="1"/>
            </p:cNvSpPr>
            <p:nvPr/>
          </p:nvSpPr>
          <p:spPr bwMode="auto">
            <a:xfrm>
              <a:off x="3468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8" name="Line 2192"/>
            <p:cNvSpPr>
              <a:spLocks noChangeShapeType="1"/>
            </p:cNvSpPr>
            <p:nvPr/>
          </p:nvSpPr>
          <p:spPr bwMode="auto">
            <a:xfrm>
              <a:off x="3491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09" name="Line 2193"/>
            <p:cNvSpPr>
              <a:spLocks noChangeShapeType="1"/>
            </p:cNvSpPr>
            <p:nvPr/>
          </p:nvSpPr>
          <p:spPr bwMode="auto">
            <a:xfrm>
              <a:off x="3513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0" name="Line 2194"/>
            <p:cNvSpPr>
              <a:spLocks noChangeShapeType="1"/>
            </p:cNvSpPr>
            <p:nvPr/>
          </p:nvSpPr>
          <p:spPr bwMode="auto">
            <a:xfrm>
              <a:off x="353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1" name="Line 2195"/>
            <p:cNvSpPr>
              <a:spLocks noChangeShapeType="1"/>
            </p:cNvSpPr>
            <p:nvPr/>
          </p:nvSpPr>
          <p:spPr bwMode="auto">
            <a:xfrm>
              <a:off x="3558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2" name="Line 2196"/>
            <p:cNvSpPr>
              <a:spLocks noChangeShapeType="1"/>
            </p:cNvSpPr>
            <p:nvPr/>
          </p:nvSpPr>
          <p:spPr bwMode="auto">
            <a:xfrm>
              <a:off x="3581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3" name="Line 2197"/>
            <p:cNvSpPr>
              <a:spLocks noChangeShapeType="1"/>
            </p:cNvSpPr>
            <p:nvPr/>
          </p:nvSpPr>
          <p:spPr bwMode="auto">
            <a:xfrm>
              <a:off x="3603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4" name="Line 2198"/>
            <p:cNvSpPr>
              <a:spLocks noChangeShapeType="1"/>
            </p:cNvSpPr>
            <p:nvPr/>
          </p:nvSpPr>
          <p:spPr bwMode="auto">
            <a:xfrm>
              <a:off x="362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5" name="Line 2199"/>
            <p:cNvSpPr>
              <a:spLocks noChangeShapeType="1"/>
            </p:cNvSpPr>
            <p:nvPr/>
          </p:nvSpPr>
          <p:spPr bwMode="auto">
            <a:xfrm>
              <a:off x="364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6" name="Line 2200"/>
            <p:cNvSpPr>
              <a:spLocks noChangeShapeType="1"/>
            </p:cNvSpPr>
            <p:nvPr/>
          </p:nvSpPr>
          <p:spPr bwMode="auto">
            <a:xfrm>
              <a:off x="367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7" name="Line 2201"/>
            <p:cNvSpPr>
              <a:spLocks noChangeShapeType="1"/>
            </p:cNvSpPr>
            <p:nvPr/>
          </p:nvSpPr>
          <p:spPr bwMode="auto">
            <a:xfrm>
              <a:off x="369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8" name="Line 2202"/>
            <p:cNvSpPr>
              <a:spLocks noChangeShapeType="1"/>
            </p:cNvSpPr>
            <p:nvPr/>
          </p:nvSpPr>
          <p:spPr bwMode="auto">
            <a:xfrm>
              <a:off x="371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19" name="Line 2203"/>
            <p:cNvSpPr>
              <a:spLocks noChangeShapeType="1"/>
            </p:cNvSpPr>
            <p:nvPr/>
          </p:nvSpPr>
          <p:spPr bwMode="auto">
            <a:xfrm>
              <a:off x="373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0" name="Line 2204"/>
            <p:cNvSpPr>
              <a:spLocks noChangeShapeType="1"/>
            </p:cNvSpPr>
            <p:nvPr/>
          </p:nvSpPr>
          <p:spPr bwMode="auto">
            <a:xfrm>
              <a:off x="376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1" name="Line 2205"/>
            <p:cNvSpPr>
              <a:spLocks noChangeShapeType="1"/>
            </p:cNvSpPr>
            <p:nvPr/>
          </p:nvSpPr>
          <p:spPr bwMode="auto">
            <a:xfrm>
              <a:off x="378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2" name="Line 2206"/>
            <p:cNvSpPr>
              <a:spLocks noChangeShapeType="1"/>
            </p:cNvSpPr>
            <p:nvPr/>
          </p:nvSpPr>
          <p:spPr bwMode="auto">
            <a:xfrm>
              <a:off x="380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3" name="Line 2207"/>
            <p:cNvSpPr>
              <a:spLocks noChangeShapeType="1"/>
            </p:cNvSpPr>
            <p:nvPr/>
          </p:nvSpPr>
          <p:spPr bwMode="auto">
            <a:xfrm>
              <a:off x="382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4" name="Line 2208"/>
            <p:cNvSpPr>
              <a:spLocks noChangeShapeType="1"/>
            </p:cNvSpPr>
            <p:nvPr/>
          </p:nvSpPr>
          <p:spPr bwMode="auto">
            <a:xfrm>
              <a:off x="3850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5" name="Line 2209"/>
            <p:cNvSpPr>
              <a:spLocks noChangeShapeType="1"/>
            </p:cNvSpPr>
            <p:nvPr/>
          </p:nvSpPr>
          <p:spPr bwMode="auto">
            <a:xfrm>
              <a:off x="3872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6" name="Line 2210"/>
            <p:cNvSpPr>
              <a:spLocks noChangeShapeType="1"/>
            </p:cNvSpPr>
            <p:nvPr/>
          </p:nvSpPr>
          <p:spPr bwMode="auto">
            <a:xfrm>
              <a:off x="3895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7" name="Line 2211"/>
            <p:cNvSpPr>
              <a:spLocks noChangeShapeType="1"/>
            </p:cNvSpPr>
            <p:nvPr/>
          </p:nvSpPr>
          <p:spPr bwMode="auto">
            <a:xfrm>
              <a:off x="3917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28" name="Line 2212"/>
            <p:cNvSpPr>
              <a:spLocks noChangeShapeType="1"/>
            </p:cNvSpPr>
            <p:nvPr/>
          </p:nvSpPr>
          <p:spPr bwMode="auto">
            <a:xfrm>
              <a:off x="3940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</p:grpSp>
      <p:grpSp>
        <p:nvGrpSpPr>
          <p:cNvPr id="88430" name="Group 2414"/>
          <p:cNvGrpSpPr>
            <a:grpSpLocks/>
          </p:cNvGrpSpPr>
          <p:nvPr/>
        </p:nvGrpSpPr>
        <p:grpSpPr bwMode="auto">
          <a:xfrm>
            <a:off x="2963333" y="4065603"/>
            <a:ext cx="4696178" cy="846137"/>
            <a:chOff x="2100" y="2561"/>
            <a:chExt cx="3328" cy="533"/>
          </a:xfrm>
        </p:grpSpPr>
        <p:sp>
          <p:nvSpPr>
            <p:cNvPr id="88230" name="Line 2214"/>
            <p:cNvSpPr>
              <a:spLocks noChangeShapeType="1"/>
            </p:cNvSpPr>
            <p:nvPr/>
          </p:nvSpPr>
          <p:spPr bwMode="auto">
            <a:xfrm>
              <a:off x="396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1" name="Line 2215"/>
            <p:cNvSpPr>
              <a:spLocks noChangeShapeType="1"/>
            </p:cNvSpPr>
            <p:nvPr/>
          </p:nvSpPr>
          <p:spPr bwMode="auto">
            <a:xfrm>
              <a:off x="398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2" name="Line 2216"/>
            <p:cNvSpPr>
              <a:spLocks noChangeShapeType="1"/>
            </p:cNvSpPr>
            <p:nvPr/>
          </p:nvSpPr>
          <p:spPr bwMode="auto">
            <a:xfrm>
              <a:off x="400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3" name="Line 2217"/>
            <p:cNvSpPr>
              <a:spLocks noChangeShapeType="1"/>
            </p:cNvSpPr>
            <p:nvPr/>
          </p:nvSpPr>
          <p:spPr bwMode="auto">
            <a:xfrm>
              <a:off x="402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4" name="Line 2218"/>
            <p:cNvSpPr>
              <a:spLocks noChangeShapeType="1"/>
            </p:cNvSpPr>
            <p:nvPr/>
          </p:nvSpPr>
          <p:spPr bwMode="auto">
            <a:xfrm>
              <a:off x="405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5" name="Line 2219"/>
            <p:cNvSpPr>
              <a:spLocks noChangeShapeType="1"/>
            </p:cNvSpPr>
            <p:nvPr/>
          </p:nvSpPr>
          <p:spPr bwMode="auto">
            <a:xfrm>
              <a:off x="407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6" name="Line 2220"/>
            <p:cNvSpPr>
              <a:spLocks noChangeShapeType="1"/>
            </p:cNvSpPr>
            <p:nvPr/>
          </p:nvSpPr>
          <p:spPr bwMode="auto">
            <a:xfrm>
              <a:off x="409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7" name="Line 2221"/>
            <p:cNvSpPr>
              <a:spLocks noChangeShapeType="1"/>
            </p:cNvSpPr>
            <p:nvPr/>
          </p:nvSpPr>
          <p:spPr bwMode="auto">
            <a:xfrm>
              <a:off x="411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8" name="Line 2222"/>
            <p:cNvSpPr>
              <a:spLocks noChangeShapeType="1"/>
            </p:cNvSpPr>
            <p:nvPr/>
          </p:nvSpPr>
          <p:spPr bwMode="auto">
            <a:xfrm>
              <a:off x="414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39" name="Line 2223"/>
            <p:cNvSpPr>
              <a:spLocks noChangeShapeType="1"/>
            </p:cNvSpPr>
            <p:nvPr/>
          </p:nvSpPr>
          <p:spPr bwMode="auto">
            <a:xfrm>
              <a:off x="416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0" name="Line 2224"/>
            <p:cNvSpPr>
              <a:spLocks noChangeShapeType="1"/>
            </p:cNvSpPr>
            <p:nvPr/>
          </p:nvSpPr>
          <p:spPr bwMode="auto">
            <a:xfrm>
              <a:off x="4186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1" name="Line 2225"/>
            <p:cNvSpPr>
              <a:spLocks noChangeShapeType="1"/>
            </p:cNvSpPr>
            <p:nvPr/>
          </p:nvSpPr>
          <p:spPr bwMode="auto">
            <a:xfrm>
              <a:off x="4209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2" name="Line 2226"/>
            <p:cNvSpPr>
              <a:spLocks noChangeShapeType="1"/>
            </p:cNvSpPr>
            <p:nvPr/>
          </p:nvSpPr>
          <p:spPr bwMode="auto">
            <a:xfrm>
              <a:off x="4231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3" name="Line 2227"/>
            <p:cNvSpPr>
              <a:spLocks noChangeShapeType="1"/>
            </p:cNvSpPr>
            <p:nvPr/>
          </p:nvSpPr>
          <p:spPr bwMode="auto">
            <a:xfrm>
              <a:off x="425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4" name="Line 2228"/>
            <p:cNvSpPr>
              <a:spLocks noChangeShapeType="1"/>
            </p:cNvSpPr>
            <p:nvPr/>
          </p:nvSpPr>
          <p:spPr bwMode="auto">
            <a:xfrm>
              <a:off x="4276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5" name="Line 2229"/>
            <p:cNvSpPr>
              <a:spLocks noChangeShapeType="1"/>
            </p:cNvSpPr>
            <p:nvPr/>
          </p:nvSpPr>
          <p:spPr bwMode="auto">
            <a:xfrm>
              <a:off x="4299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6" name="Line 2230"/>
            <p:cNvSpPr>
              <a:spLocks noChangeShapeType="1"/>
            </p:cNvSpPr>
            <p:nvPr/>
          </p:nvSpPr>
          <p:spPr bwMode="auto">
            <a:xfrm>
              <a:off x="4321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7" name="Line 2231"/>
            <p:cNvSpPr>
              <a:spLocks noChangeShapeType="1"/>
            </p:cNvSpPr>
            <p:nvPr/>
          </p:nvSpPr>
          <p:spPr bwMode="auto">
            <a:xfrm>
              <a:off x="4343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8" name="Line 2232"/>
            <p:cNvSpPr>
              <a:spLocks noChangeShapeType="1"/>
            </p:cNvSpPr>
            <p:nvPr/>
          </p:nvSpPr>
          <p:spPr bwMode="auto">
            <a:xfrm>
              <a:off x="436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49" name="Line 2233"/>
            <p:cNvSpPr>
              <a:spLocks noChangeShapeType="1"/>
            </p:cNvSpPr>
            <p:nvPr/>
          </p:nvSpPr>
          <p:spPr bwMode="auto">
            <a:xfrm>
              <a:off x="4388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0" name="Line 2234"/>
            <p:cNvSpPr>
              <a:spLocks noChangeShapeType="1"/>
            </p:cNvSpPr>
            <p:nvPr/>
          </p:nvSpPr>
          <p:spPr bwMode="auto">
            <a:xfrm>
              <a:off x="4411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1" name="Line 2235"/>
            <p:cNvSpPr>
              <a:spLocks noChangeShapeType="1"/>
            </p:cNvSpPr>
            <p:nvPr/>
          </p:nvSpPr>
          <p:spPr bwMode="auto">
            <a:xfrm>
              <a:off x="4433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2" name="Line 2236"/>
            <p:cNvSpPr>
              <a:spLocks noChangeShapeType="1"/>
            </p:cNvSpPr>
            <p:nvPr/>
          </p:nvSpPr>
          <p:spPr bwMode="auto">
            <a:xfrm>
              <a:off x="445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3" name="Line 2237"/>
            <p:cNvSpPr>
              <a:spLocks noChangeShapeType="1"/>
            </p:cNvSpPr>
            <p:nvPr/>
          </p:nvSpPr>
          <p:spPr bwMode="auto">
            <a:xfrm>
              <a:off x="4478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4" name="Line 2238"/>
            <p:cNvSpPr>
              <a:spLocks noChangeShapeType="1"/>
            </p:cNvSpPr>
            <p:nvPr/>
          </p:nvSpPr>
          <p:spPr bwMode="auto">
            <a:xfrm>
              <a:off x="4501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5" name="Line 2239"/>
            <p:cNvSpPr>
              <a:spLocks noChangeShapeType="1"/>
            </p:cNvSpPr>
            <p:nvPr/>
          </p:nvSpPr>
          <p:spPr bwMode="auto">
            <a:xfrm>
              <a:off x="452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6" name="Line 2240"/>
            <p:cNvSpPr>
              <a:spLocks noChangeShapeType="1"/>
            </p:cNvSpPr>
            <p:nvPr/>
          </p:nvSpPr>
          <p:spPr bwMode="auto">
            <a:xfrm>
              <a:off x="454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7" name="Line 2241"/>
            <p:cNvSpPr>
              <a:spLocks noChangeShapeType="1"/>
            </p:cNvSpPr>
            <p:nvPr/>
          </p:nvSpPr>
          <p:spPr bwMode="auto">
            <a:xfrm>
              <a:off x="456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8" name="Line 2242"/>
            <p:cNvSpPr>
              <a:spLocks noChangeShapeType="1"/>
            </p:cNvSpPr>
            <p:nvPr/>
          </p:nvSpPr>
          <p:spPr bwMode="auto">
            <a:xfrm>
              <a:off x="459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59" name="Line 2243"/>
            <p:cNvSpPr>
              <a:spLocks noChangeShapeType="1"/>
            </p:cNvSpPr>
            <p:nvPr/>
          </p:nvSpPr>
          <p:spPr bwMode="auto">
            <a:xfrm>
              <a:off x="461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0" name="Line 2244"/>
            <p:cNvSpPr>
              <a:spLocks noChangeShapeType="1"/>
            </p:cNvSpPr>
            <p:nvPr/>
          </p:nvSpPr>
          <p:spPr bwMode="auto">
            <a:xfrm>
              <a:off x="463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1" name="Line 2245"/>
            <p:cNvSpPr>
              <a:spLocks noChangeShapeType="1"/>
            </p:cNvSpPr>
            <p:nvPr/>
          </p:nvSpPr>
          <p:spPr bwMode="auto">
            <a:xfrm>
              <a:off x="465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2" name="Line 2246"/>
            <p:cNvSpPr>
              <a:spLocks noChangeShapeType="1"/>
            </p:cNvSpPr>
            <p:nvPr/>
          </p:nvSpPr>
          <p:spPr bwMode="auto">
            <a:xfrm>
              <a:off x="468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3" name="Line 2247"/>
            <p:cNvSpPr>
              <a:spLocks noChangeShapeType="1"/>
            </p:cNvSpPr>
            <p:nvPr/>
          </p:nvSpPr>
          <p:spPr bwMode="auto">
            <a:xfrm>
              <a:off x="4703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4" name="Line 2248"/>
            <p:cNvSpPr>
              <a:spLocks noChangeShapeType="1"/>
            </p:cNvSpPr>
            <p:nvPr/>
          </p:nvSpPr>
          <p:spPr bwMode="auto">
            <a:xfrm>
              <a:off x="4725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5" name="Line 2249"/>
            <p:cNvSpPr>
              <a:spLocks noChangeShapeType="1"/>
            </p:cNvSpPr>
            <p:nvPr/>
          </p:nvSpPr>
          <p:spPr bwMode="auto">
            <a:xfrm>
              <a:off x="4747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6" name="Line 2250"/>
            <p:cNvSpPr>
              <a:spLocks noChangeShapeType="1"/>
            </p:cNvSpPr>
            <p:nvPr/>
          </p:nvSpPr>
          <p:spPr bwMode="auto">
            <a:xfrm>
              <a:off x="4770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7" name="Line 2251"/>
            <p:cNvSpPr>
              <a:spLocks noChangeShapeType="1"/>
            </p:cNvSpPr>
            <p:nvPr/>
          </p:nvSpPr>
          <p:spPr bwMode="auto">
            <a:xfrm>
              <a:off x="4792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8" name="Line 2252"/>
            <p:cNvSpPr>
              <a:spLocks noChangeShapeType="1"/>
            </p:cNvSpPr>
            <p:nvPr/>
          </p:nvSpPr>
          <p:spPr bwMode="auto">
            <a:xfrm>
              <a:off x="4815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69" name="Line 2253"/>
            <p:cNvSpPr>
              <a:spLocks noChangeShapeType="1"/>
            </p:cNvSpPr>
            <p:nvPr/>
          </p:nvSpPr>
          <p:spPr bwMode="auto">
            <a:xfrm>
              <a:off x="483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0" name="Line 2254"/>
            <p:cNvSpPr>
              <a:spLocks noChangeShapeType="1"/>
            </p:cNvSpPr>
            <p:nvPr/>
          </p:nvSpPr>
          <p:spPr bwMode="auto">
            <a:xfrm>
              <a:off x="485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1" name="Line 2255"/>
            <p:cNvSpPr>
              <a:spLocks noChangeShapeType="1"/>
            </p:cNvSpPr>
            <p:nvPr/>
          </p:nvSpPr>
          <p:spPr bwMode="auto">
            <a:xfrm>
              <a:off x="488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2" name="Line 2256"/>
            <p:cNvSpPr>
              <a:spLocks noChangeShapeType="1"/>
            </p:cNvSpPr>
            <p:nvPr/>
          </p:nvSpPr>
          <p:spPr bwMode="auto">
            <a:xfrm>
              <a:off x="490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3" name="Line 2257"/>
            <p:cNvSpPr>
              <a:spLocks noChangeShapeType="1"/>
            </p:cNvSpPr>
            <p:nvPr/>
          </p:nvSpPr>
          <p:spPr bwMode="auto">
            <a:xfrm>
              <a:off x="492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4" name="Line 2258"/>
            <p:cNvSpPr>
              <a:spLocks noChangeShapeType="1"/>
            </p:cNvSpPr>
            <p:nvPr/>
          </p:nvSpPr>
          <p:spPr bwMode="auto">
            <a:xfrm>
              <a:off x="494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5" name="Line 2259"/>
            <p:cNvSpPr>
              <a:spLocks noChangeShapeType="1"/>
            </p:cNvSpPr>
            <p:nvPr/>
          </p:nvSpPr>
          <p:spPr bwMode="auto">
            <a:xfrm>
              <a:off x="497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6" name="Line 2260"/>
            <p:cNvSpPr>
              <a:spLocks noChangeShapeType="1"/>
            </p:cNvSpPr>
            <p:nvPr/>
          </p:nvSpPr>
          <p:spPr bwMode="auto">
            <a:xfrm>
              <a:off x="4994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7" name="Line 2261"/>
            <p:cNvSpPr>
              <a:spLocks noChangeShapeType="1"/>
            </p:cNvSpPr>
            <p:nvPr/>
          </p:nvSpPr>
          <p:spPr bwMode="auto">
            <a:xfrm>
              <a:off x="5017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8" name="Line 2262"/>
            <p:cNvSpPr>
              <a:spLocks noChangeShapeType="1"/>
            </p:cNvSpPr>
            <p:nvPr/>
          </p:nvSpPr>
          <p:spPr bwMode="auto">
            <a:xfrm>
              <a:off x="5039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79" name="Line 2263"/>
            <p:cNvSpPr>
              <a:spLocks noChangeShapeType="1"/>
            </p:cNvSpPr>
            <p:nvPr/>
          </p:nvSpPr>
          <p:spPr bwMode="auto">
            <a:xfrm>
              <a:off x="5062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0" name="Line 2264"/>
            <p:cNvSpPr>
              <a:spLocks noChangeShapeType="1"/>
            </p:cNvSpPr>
            <p:nvPr/>
          </p:nvSpPr>
          <p:spPr bwMode="auto">
            <a:xfrm>
              <a:off x="508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1" name="Line 2265"/>
            <p:cNvSpPr>
              <a:spLocks noChangeShapeType="1"/>
            </p:cNvSpPr>
            <p:nvPr/>
          </p:nvSpPr>
          <p:spPr bwMode="auto">
            <a:xfrm>
              <a:off x="5106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2" name="Line 2266"/>
            <p:cNvSpPr>
              <a:spLocks noChangeShapeType="1"/>
            </p:cNvSpPr>
            <p:nvPr/>
          </p:nvSpPr>
          <p:spPr bwMode="auto">
            <a:xfrm>
              <a:off x="5129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3" name="Line 2267"/>
            <p:cNvSpPr>
              <a:spLocks noChangeShapeType="1"/>
            </p:cNvSpPr>
            <p:nvPr/>
          </p:nvSpPr>
          <p:spPr bwMode="auto">
            <a:xfrm>
              <a:off x="5151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4" name="Line 2268"/>
            <p:cNvSpPr>
              <a:spLocks noChangeShapeType="1"/>
            </p:cNvSpPr>
            <p:nvPr/>
          </p:nvSpPr>
          <p:spPr bwMode="auto">
            <a:xfrm>
              <a:off x="5174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5" name="Line 2269"/>
            <p:cNvSpPr>
              <a:spLocks noChangeShapeType="1"/>
            </p:cNvSpPr>
            <p:nvPr/>
          </p:nvSpPr>
          <p:spPr bwMode="auto">
            <a:xfrm>
              <a:off x="519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6" name="Line 2270"/>
            <p:cNvSpPr>
              <a:spLocks noChangeShapeType="1"/>
            </p:cNvSpPr>
            <p:nvPr/>
          </p:nvSpPr>
          <p:spPr bwMode="auto">
            <a:xfrm>
              <a:off x="5218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7" name="Line 2271"/>
            <p:cNvSpPr>
              <a:spLocks noChangeShapeType="1"/>
            </p:cNvSpPr>
            <p:nvPr/>
          </p:nvSpPr>
          <p:spPr bwMode="auto">
            <a:xfrm>
              <a:off x="5241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8" name="Line 2272"/>
            <p:cNvSpPr>
              <a:spLocks noChangeShapeType="1"/>
            </p:cNvSpPr>
            <p:nvPr/>
          </p:nvSpPr>
          <p:spPr bwMode="auto">
            <a:xfrm>
              <a:off x="5263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89" name="Line 2273"/>
            <p:cNvSpPr>
              <a:spLocks noChangeShapeType="1"/>
            </p:cNvSpPr>
            <p:nvPr/>
          </p:nvSpPr>
          <p:spPr bwMode="auto">
            <a:xfrm>
              <a:off x="528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0" name="Line 2274"/>
            <p:cNvSpPr>
              <a:spLocks noChangeShapeType="1"/>
            </p:cNvSpPr>
            <p:nvPr/>
          </p:nvSpPr>
          <p:spPr bwMode="auto">
            <a:xfrm>
              <a:off x="5308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1" name="Line 2275"/>
            <p:cNvSpPr>
              <a:spLocks noChangeShapeType="1"/>
            </p:cNvSpPr>
            <p:nvPr/>
          </p:nvSpPr>
          <p:spPr bwMode="auto">
            <a:xfrm>
              <a:off x="5331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2" name="Line 2276"/>
            <p:cNvSpPr>
              <a:spLocks noChangeShapeType="1"/>
            </p:cNvSpPr>
            <p:nvPr/>
          </p:nvSpPr>
          <p:spPr bwMode="auto">
            <a:xfrm>
              <a:off x="5353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3" name="Line 2277"/>
            <p:cNvSpPr>
              <a:spLocks noChangeShapeType="1"/>
            </p:cNvSpPr>
            <p:nvPr/>
          </p:nvSpPr>
          <p:spPr bwMode="auto">
            <a:xfrm>
              <a:off x="5376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4" name="Line 2278"/>
            <p:cNvSpPr>
              <a:spLocks noChangeShapeType="1"/>
            </p:cNvSpPr>
            <p:nvPr/>
          </p:nvSpPr>
          <p:spPr bwMode="auto">
            <a:xfrm>
              <a:off x="5398" y="3093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5" name="Line 2279"/>
            <p:cNvSpPr>
              <a:spLocks noChangeShapeType="1"/>
            </p:cNvSpPr>
            <p:nvPr/>
          </p:nvSpPr>
          <p:spPr bwMode="auto">
            <a:xfrm>
              <a:off x="5420" y="3093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6" name="Line 2280"/>
            <p:cNvSpPr>
              <a:spLocks noChangeShapeType="1"/>
            </p:cNvSpPr>
            <p:nvPr/>
          </p:nvSpPr>
          <p:spPr bwMode="auto">
            <a:xfrm flipV="1">
              <a:off x="2100" y="2561"/>
              <a:ext cx="7" cy="2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7" name="Line 2281"/>
            <p:cNvSpPr>
              <a:spLocks noChangeShapeType="1"/>
            </p:cNvSpPr>
            <p:nvPr/>
          </p:nvSpPr>
          <p:spPr bwMode="auto">
            <a:xfrm>
              <a:off x="2122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8" name="Line 2282"/>
            <p:cNvSpPr>
              <a:spLocks noChangeShapeType="1"/>
            </p:cNvSpPr>
            <p:nvPr/>
          </p:nvSpPr>
          <p:spPr bwMode="auto">
            <a:xfrm>
              <a:off x="2145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299" name="Line 2283"/>
            <p:cNvSpPr>
              <a:spLocks noChangeShapeType="1"/>
            </p:cNvSpPr>
            <p:nvPr/>
          </p:nvSpPr>
          <p:spPr bwMode="auto">
            <a:xfrm>
              <a:off x="216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0" name="Line 2284"/>
            <p:cNvSpPr>
              <a:spLocks noChangeShapeType="1"/>
            </p:cNvSpPr>
            <p:nvPr/>
          </p:nvSpPr>
          <p:spPr bwMode="auto">
            <a:xfrm>
              <a:off x="218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1" name="Line 2285"/>
            <p:cNvSpPr>
              <a:spLocks noChangeShapeType="1"/>
            </p:cNvSpPr>
            <p:nvPr/>
          </p:nvSpPr>
          <p:spPr bwMode="auto">
            <a:xfrm>
              <a:off x="221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2" name="Line 2286"/>
            <p:cNvSpPr>
              <a:spLocks noChangeShapeType="1"/>
            </p:cNvSpPr>
            <p:nvPr/>
          </p:nvSpPr>
          <p:spPr bwMode="auto">
            <a:xfrm>
              <a:off x="223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3" name="Line 2287"/>
            <p:cNvSpPr>
              <a:spLocks noChangeShapeType="1"/>
            </p:cNvSpPr>
            <p:nvPr/>
          </p:nvSpPr>
          <p:spPr bwMode="auto">
            <a:xfrm>
              <a:off x="225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4" name="Line 2288"/>
            <p:cNvSpPr>
              <a:spLocks noChangeShapeType="1"/>
            </p:cNvSpPr>
            <p:nvPr/>
          </p:nvSpPr>
          <p:spPr bwMode="auto">
            <a:xfrm>
              <a:off x="227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5" name="Line 2289"/>
            <p:cNvSpPr>
              <a:spLocks noChangeShapeType="1"/>
            </p:cNvSpPr>
            <p:nvPr/>
          </p:nvSpPr>
          <p:spPr bwMode="auto">
            <a:xfrm>
              <a:off x="230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6" name="Line 2290"/>
            <p:cNvSpPr>
              <a:spLocks noChangeShapeType="1"/>
            </p:cNvSpPr>
            <p:nvPr/>
          </p:nvSpPr>
          <p:spPr bwMode="auto">
            <a:xfrm>
              <a:off x="232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7" name="Line 2291"/>
            <p:cNvSpPr>
              <a:spLocks noChangeShapeType="1"/>
            </p:cNvSpPr>
            <p:nvPr/>
          </p:nvSpPr>
          <p:spPr bwMode="auto">
            <a:xfrm>
              <a:off x="234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8" name="Line 2292"/>
            <p:cNvSpPr>
              <a:spLocks noChangeShapeType="1"/>
            </p:cNvSpPr>
            <p:nvPr/>
          </p:nvSpPr>
          <p:spPr bwMode="auto">
            <a:xfrm>
              <a:off x="236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09" name="Line 2293"/>
            <p:cNvSpPr>
              <a:spLocks noChangeShapeType="1"/>
            </p:cNvSpPr>
            <p:nvPr/>
          </p:nvSpPr>
          <p:spPr bwMode="auto">
            <a:xfrm>
              <a:off x="239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0" name="Line 2294"/>
            <p:cNvSpPr>
              <a:spLocks noChangeShapeType="1"/>
            </p:cNvSpPr>
            <p:nvPr/>
          </p:nvSpPr>
          <p:spPr bwMode="auto">
            <a:xfrm>
              <a:off x="241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1" name="Line 2295"/>
            <p:cNvSpPr>
              <a:spLocks noChangeShapeType="1"/>
            </p:cNvSpPr>
            <p:nvPr/>
          </p:nvSpPr>
          <p:spPr bwMode="auto">
            <a:xfrm>
              <a:off x="2436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2" name="Line 2296"/>
            <p:cNvSpPr>
              <a:spLocks noChangeShapeType="1"/>
            </p:cNvSpPr>
            <p:nvPr/>
          </p:nvSpPr>
          <p:spPr bwMode="auto">
            <a:xfrm>
              <a:off x="2459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3" name="Line 2297"/>
            <p:cNvSpPr>
              <a:spLocks noChangeShapeType="1"/>
            </p:cNvSpPr>
            <p:nvPr/>
          </p:nvSpPr>
          <p:spPr bwMode="auto">
            <a:xfrm>
              <a:off x="2481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4" name="Line 2298"/>
            <p:cNvSpPr>
              <a:spLocks noChangeShapeType="1"/>
            </p:cNvSpPr>
            <p:nvPr/>
          </p:nvSpPr>
          <p:spPr bwMode="auto">
            <a:xfrm>
              <a:off x="250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5" name="Line 2299"/>
            <p:cNvSpPr>
              <a:spLocks noChangeShapeType="1"/>
            </p:cNvSpPr>
            <p:nvPr/>
          </p:nvSpPr>
          <p:spPr bwMode="auto">
            <a:xfrm>
              <a:off x="2526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6" name="Line 2300"/>
            <p:cNvSpPr>
              <a:spLocks noChangeShapeType="1"/>
            </p:cNvSpPr>
            <p:nvPr/>
          </p:nvSpPr>
          <p:spPr bwMode="auto">
            <a:xfrm>
              <a:off x="2549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7" name="Line 2301"/>
            <p:cNvSpPr>
              <a:spLocks noChangeShapeType="1"/>
            </p:cNvSpPr>
            <p:nvPr/>
          </p:nvSpPr>
          <p:spPr bwMode="auto">
            <a:xfrm>
              <a:off x="2571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8" name="Line 2302"/>
            <p:cNvSpPr>
              <a:spLocks noChangeShapeType="1"/>
            </p:cNvSpPr>
            <p:nvPr/>
          </p:nvSpPr>
          <p:spPr bwMode="auto">
            <a:xfrm>
              <a:off x="259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19" name="Line 2303"/>
            <p:cNvSpPr>
              <a:spLocks noChangeShapeType="1"/>
            </p:cNvSpPr>
            <p:nvPr/>
          </p:nvSpPr>
          <p:spPr bwMode="auto">
            <a:xfrm>
              <a:off x="261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0" name="Line 2304"/>
            <p:cNvSpPr>
              <a:spLocks noChangeShapeType="1"/>
            </p:cNvSpPr>
            <p:nvPr/>
          </p:nvSpPr>
          <p:spPr bwMode="auto">
            <a:xfrm>
              <a:off x="2638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1" name="Line 2305"/>
            <p:cNvSpPr>
              <a:spLocks noChangeShapeType="1"/>
            </p:cNvSpPr>
            <p:nvPr/>
          </p:nvSpPr>
          <p:spPr bwMode="auto">
            <a:xfrm>
              <a:off x="2661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2" name="Line 2306"/>
            <p:cNvSpPr>
              <a:spLocks noChangeShapeType="1"/>
            </p:cNvSpPr>
            <p:nvPr/>
          </p:nvSpPr>
          <p:spPr bwMode="auto">
            <a:xfrm>
              <a:off x="2683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3" name="Line 2307"/>
            <p:cNvSpPr>
              <a:spLocks noChangeShapeType="1"/>
            </p:cNvSpPr>
            <p:nvPr/>
          </p:nvSpPr>
          <p:spPr bwMode="auto">
            <a:xfrm>
              <a:off x="270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4" name="Line 2308"/>
            <p:cNvSpPr>
              <a:spLocks noChangeShapeType="1"/>
            </p:cNvSpPr>
            <p:nvPr/>
          </p:nvSpPr>
          <p:spPr bwMode="auto">
            <a:xfrm>
              <a:off x="272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5" name="Line 2309"/>
            <p:cNvSpPr>
              <a:spLocks noChangeShapeType="1"/>
            </p:cNvSpPr>
            <p:nvPr/>
          </p:nvSpPr>
          <p:spPr bwMode="auto">
            <a:xfrm>
              <a:off x="275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6" name="Line 2310"/>
            <p:cNvSpPr>
              <a:spLocks noChangeShapeType="1"/>
            </p:cNvSpPr>
            <p:nvPr/>
          </p:nvSpPr>
          <p:spPr bwMode="auto">
            <a:xfrm>
              <a:off x="277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7" name="Line 2311"/>
            <p:cNvSpPr>
              <a:spLocks noChangeShapeType="1"/>
            </p:cNvSpPr>
            <p:nvPr/>
          </p:nvSpPr>
          <p:spPr bwMode="auto">
            <a:xfrm>
              <a:off x="279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8" name="Line 2312"/>
            <p:cNvSpPr>
              <a:spLocks noChangeShapeType="1"/>
            </p:cNvSpPr>
            <p:nvPr/>
          </p:nvSpPr>
          <p:spPr bwMode="auto">
            <a:xfrm>
              <a:off x="281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29" name="Line 2313"/>
            <p:cNvSpPr>
              <a:spLocks noChangeShapeType="1"/>
            </p:cNvSpPr>
            <p:nvPr/>
          </p:nvSpPr>
          <p:spPr bwMode="auto">
            <a:xfrm>
              <a:off x="284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0" name="Line 2314"/>
            <p:cNvSpPr>
              <a:spLocks noChangeShapeType="1"/>
            </p:cNvSpPr>
            <p:nvPr/>
          </p:nvSpPr>
          <p:spPr bwMode="auto">
            <a:xfrm>
              <a:off x="286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1" name="Line 2315"/>
            <p:cNvSpPr>
              <a:spLocks noChangeShapeType="1"/>
            </p:cNvSpPr>
            <p:nvPr/>
          </p:nvSpPr>
          <p:spPr bwMode="auto">
            <a:xfrm>
              <a:off x="288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2" name="Line 2316"/>
            <p:cNvSpPr>
              <a:spLocks noChangeShapeType="1"/>
            </p:cNvSpPr>
            <p:nvPr/>
          </p:nvSpPr>
          <p:spPr bwMode="auto">
            <a:xfrm>
              <a:off x="290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3" name="Line 2317"/>
            <p:cNvSpPr>
              <a:spLocks noChangeShapeType="1"/>
            </p:cNvSpPr>
            <p:nvPr/>
          </p:nvSpPr>
          <p:spPr bwMode="auto">
            <a:xfrm>
              <a:off x="293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4" name="Line 2318"/>
            <p:cNvSpPr>
              <a:spLocks noChangeShapeType="1"/>
            </p:cNvSpPr>
            <p:nvPr/>
          </p:nvSpPr>
          <p:spPr bwMode="auto">
            <a:xfrm>
              <a:off x="295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5" name="Line 2319"/>
            <p:cNvSpPr>
              <a:spLocks noChangeShapeType="1"/>
            </p:cNvSpPr>
            <p:nvPr/>
          </p:nvSpPr>
          <p:spPr bwMode="auto">
            <a:xfrm>
              <a:off x="2975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6" name="Line 2320"/>
            <p:cNvSpPr>
              <a:spLocks noChangeShapeType="1"/>
            </p:cNvSpPr>
            <p:nvPr/>
          </p:nvSpPr>
          <p:spPr bwMode="auto">
            <a:xfrm>
              <a:off x="2997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7" name="Line 2321"/>
            <p:cNvSpPr>
              <a:spLocks noChangeShapeType="1"/>
            </p:cNvSpPr>
            <p:nvPr/>
          </p:nvSpPr>
          <p:spPr bwMode="auto">
            <a:xfrm>
              <a:off x="3020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8" name="Line 2322"/>
            <p:cNvSpPr>
              <a:spLocks noChangeShapeType="1"/>
            </p:cNvSpPr>
            <p:nvPr/>
          </p:nvSpPr>
          <p:spPr bwMode="auto">
            <a:xfrm>
              <a:off x="3042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39" name="Line 2323"/>
            <p:cNvSpPr>
              <a:spLocks noChangeShapeType="1"/>
            </p:cNvSpPr>
            <p:nvPr/>
          </p:nvSpPr>
          <p:spPr bwMode="auto">
            <a:xfrm>
              <a:off x="306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0" name="Line 2324"/>
            <p:cNvSpPr>
              <a:spLocks noChangeShapeType="1"/>
            </p:cNvSpPr>
            <p:nvPr/>
          </p:nvSpPr>
          <p:spPr bwMode="auto">
            <a:xfrm>
              <a:off x="308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1" name="Line 2325"/>
            <p:cNvSpPr>
              <a:spLocks noChangeShapeType="1"/>
            </p:cNvSpPr>
            <p:nvPr/>
          </p:nvSpPr>
          <p:spPr bwMode="auto">
            <a:xfrm>
              <a:off x="310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2" name="Line 2326"/>
            <p:cNvSpPr>
              <a:spLocks noChangeShapeType="1"/>
            </p:cNvSpPr>
            <p:nvPr/>
          </p:nvSpPr>
          <p:spPr bwMode="auto">
            <a:xfrm>
              <a:off x="313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3" name="Line 2327"/>
            <p:cNvSpPr>
              <a:spLocks noChangeShapeType="1"/>
            </p:cNvSpPr>
            <p:nvPr/>
          </p:nvSpPr>
          <p:spPr bwMode="auto">
            <a:xfrm>
              <a:off x="315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4" name="Line 2328"/>
            <p:cNvSpPr>
              <a:spLocks noChangeShapeType="1"/>
            </p:cNvSpPr>
            <p:nvPr/>
          </p:nvSpPr>
          <p:spPr bwMode="auto">
            <a:xfrm>
              <a:off x="317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5" name="Line 2329"/>
            <p:cNvSpPr>
              <a:spLocks noChangeShapeType="1"/>
            </p:cNvSpPr>
            <p:nvPr/>
          </p:nvSpPr>
          <p:spPr bwMode="auto">
            <a:xfrm>
              <a:off x="319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6" name="Line 2330"/>
            <p:cNvSpPr>
              <a:spLocks noChangeShapeType="1"/>
            </p:cNvSpPr>
            <p:nvPr/>
          </p:nvSpPr>
          <p:spPr bwMode="auto">
            <a:xfrm>
              <a:off x="322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7" name="Line 2331"/>
            <p:cNvSpPr>
              <a:spLocks noChangeShapeType="1"/>
            </p:cNvSpPr>
            <p:nvPr/>
          </p:nvSpPr>
          <p:spPr bwMode="auto">
            <a:xfrm>
              <a:off x="324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8" name="Line 2332"/>
            <p:cNvSpPr>
              <a:spLocks noChangeShapeType="1"/>
            </p:cNvSpPr>
            <p:nvPr/>
          </p:nvSpPr>
          <p:spPr bwMode="auto">
            <a:xfrm>
              <a:off x="326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49" name="Line 2333"/>
            <p:cNvSpPr>
              <a:spLocks noChangeShapeType="1"/>
            </p:cNvSpPr>
            <p:nvPr/>
          </p:nvSpPr>
          <p:spPr bwMode="auto">
            <a:xfrm>
              <a:off x="3289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0" name="Line 2334"/>
            <p:cNvSpPr>
              <a:spLocks noChangeShapeType="1"/>
            </p:cNvSpPr>
            <p:nvPr/>
          </p:nvSpPr>
          <p:spPr bwMode="auto">
            <a:xfrm>
              <a:off x="3311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1" name="Line 2335"/>
            <p:cNvSpPr>
              <a:spLocks noChangeShapeType="1"/>
            </p:cNvSpPr>
            <p:nvPr/>
          </p:nvSpPr>
          <p:spPr bwMode="auto">
            <a:xfrm>
              <a:off x="333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2" name="Line 2336"/>
            <p:cNvSpPr>
              <a:spLocks noChangeShapeType="1"/>
            </p:cNvSpPr>
            <p:nvPr/>
          </p:nvSpPr>
          <p:spPr bwMode="auto">
            <a:xfrm>
              <a:off x="3356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3" name="Line 2337"/>
            <p:cNvSpPr>
              <a:spLocks noChangeShapeType="1"/>
            </p:cNvSpPr>
            <p:nvPr/>
          </p:nvSpPr>
          <p:spPr bwMode="auto">
            <a:xfrm>
              <a:off x="3379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4" name="Line 2338"/>
            <p:cNvSpPr>
              <a:spLocks noChangeShapeType="1"/>
            </p:cNvSpPr>
            <p:nvPr/>
          </p:nvSpPr>
          <p:spPr bwMode="auto">
            <a:xfrm>
              <a:off x="3401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5" name="Line 2339"/>
            <p:cNvSpPr>
              <a:spLocks noChangeShapeType="1"/>
            </p:cNvSpPr>
            <p:nvPr/>
          </p:nvSpPr>
          <p:spPr bwMode="auto">
            <a:xfrm>
              <a:off x="342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6" name="Line 2340"/>
            <p:cNvSpPr>
              <a:spLocks noChangeShapeType="1"/>
            </p:cNvSpPr>
            <p:nvPr/>
          </p:nvSpPr>
          <p:spPr bwMode="auto">
            <a:xfrm>
              <a:off x="3446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7" name="Line 2341"/>
            <p:cNvSpPr>
              <a:spLocks noChangeShapeType="1"/>
            </p:cNvSpPr>
            <p:nvPr/>
          </p:nvSpPr>
          <p:spPr bwMode="auto">
            <a:xfrm>
              <a:off x="3468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8" name="Line 2342"/>
            <p:cNvSpPr>
              <a:spLocks noChangeShapeType="1"/>
            </p:cNvSpPr>
            <p:nvPr/>
          </p:nvSpPr>
          <p:spPr bwMode="auto">
            <a:xfrm>
              <a:off x="3491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59" name="Line 2343"/>
            <p:cNvSpPr>
              <a:spLocks noChangeShapeType="1"/>
            </p:cNvSpPr>
            <p:nvPr/>
          </p:nvSpPr>
          <p:spPr bwMode="auto">
            <a:xfrm>
              <a:off x="3513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0" name="Line 2344"/>
            <p:cNvSpPr>
              <a:spLocks noChangeShapeType="1"/>
            </p:cNvSpPr>
            <p:nvPr/>
          </p:nvSpPr>
          <p:spPr bwMode="auto">
            <a:xfrm>
              <a:off x="353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1" name="Line 2345"/>
            <p:cNvSpPr>
              <a:spLocks noChangeShapeType="1"/>
            </p:cNvSpPr>
            <p:nvPr/>
          </p:nvSpPr>
          <p:spPr bwMode="auto">
            <a:xfrm>
              <a:off x="3558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2" name="Line 2346"/>
            <p:cNvSpPr>
              <a:spLocks noChangeShapeType="1"/>
            </p:cNvSpPr>
            <p:nvPr/>
          </p:nvSpPr>
          <p:spPr bwMode="auto">
            <a:xfrm>
              <a:off x="3581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3" name="Line 2347"/>
            <p:cNvSpPr>
              <a:spLocks noChangeShapeType="1"/>
            </p:cNvSpPr>
            <p:nvPr/>
          </p:nvSpPr>
          <p:spPr bwMode="auto">
            <a:xfrm>
              <a:off x="3603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4" name="Line 2348"/>
            <p:cNvSpPr>
              <a:spLocks noChangeShapeType="1"/>
            </p:cNvSpPr>
            <p:nvPr/>
          </p:nvSpPr>
          <p:spPr bwMode="auto">
            <a:xfrm>
              <a:off x="362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5" name="Line 2349"/>
            <p:cNvSpPr>
              <a:spLocks noChangeShapeType="1"/>
            </p:cNvSpPr>
            <p:nvPr/>
          </p:nvSpPr>
          <p:spPr bwMode="auto">
            <a:xfrm>
              <a:off x="364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6" name="Line 2350"/>
            <p:cNvSpPr>
              <a:spLocks noChangeShapeType="1"/>
            </p:cNvSpPr>
            <p:nvPr/>
          </p:nvSpPr>
          <p:spPr bwMode="auto">
            <a:xfrm>
              <a:off x="367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7" name="Line 2351"/>
            <p:cNvSpPr>
              <a:spLocks noChangeShapeType="1"/>
            </p:cNvSpPr>
            <p:nvPr/>
          </p:nvSpPr>
          <p:spPr bwMode="auto">
            <a:xfrm>
              <a:off x="369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8" name="Line 2352"/>
            <p:cNvSpPr>
              <a:spLocks noChangeShapeType="1"/>
            </p:cNvSpPr>
            <p:nvPr/>
          </p:nvSpPr>
          <p:spPr bwMode="auto">
            <a:xfrm>
              <a:off x="371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69" name="Line 2353"/>
            <p:cNvSpPr>
              <a:spLocks noChangeShapeType="1"/>
            </p:cNvSpPr>
            <p:nvPr/>
          </p:nvSpPr>
          <p:spPr bwMode="auto">
            <a:xfrm>
              <a:off x="373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0" name="Line 2354"/>
            <p:cNvSpPr>
              <a:spLocks noChangeShapeType="1"/>
            </p:cNvSpPr>
            <p:nvPr/>
          </p:nvSpPr>
          <p:spPr bwMode="auto">
            <a:xfrm>
              <a:off x="376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1" name="Line 2355"/>
            <p:cNvSpPr>
              <a:spLocks noChangeShapeType="1"/>
            </p:cNvSpPr>
            <p:nvPr/>
          </p:nvSpPr>
          <p:spPr bwMode="auto">
            <a:xfrm>
              <a:off x="378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2" name="Line 2356"/>
            <p:cNvSpPr>
              <a:spLocks noChangeShapeType="1"/>
            </p:cNvSpPr>
            <p:nvPr/>
          </p:nvSpPr>
          <p:spPr bwMode="auto">
            <a:xfrm>
              <a:off x="380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3" name="Line 2357"/>
            <p:cNvSpPr>
              <a:spLocks noChangeShapeType="1"/>
            </p:cNvSpPr>
            <p:nvPr/>
          </p:nvSpPr>
          <p:spPr bwMode="auto">
            <a:xfrm>
              <a:off x="382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4" name="Line 2358"/>
            <p:cNvSpPr>
              <a:spLocks noChangeShapeType="1"/>
            </p:cNvSpPr>
            <p:nvPr/>
          </p:nvSpPr>
          <p:spPr bwMode="auto">
            <a:xfrm>
              <a:off x="3850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5" name="Line 2359"/>
            <p:cNvSpPr>
              <a:spLocks noChangeShapeType="1"/>
            </p:cNvSpPr>
            <p:nvPr/>
          </p:nvSpPr>
          <p:spPr bwMode="auto">
            <a:xfrm>
              <a:off x="3872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6" name="Line 2360"/>
            <p:cNvSpPr>
              <a:spLocks noChangeShapeType="1"/>
            </p:cNvSpPr>
            <p:nvPr/>
          </p:nvSpPr>
          <p:spPr bwMode="auto">
            <a:xfrm>
              <a:off x="3895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7" name="Line 2361"/>
            <p:cNvSpPr>
              <a:spLocks noChangeShapeType="1"/>
            </p:cNvSpPr>
            <p:nvPr/>
          </p:nvSpPr>
          <p:spPr bwMode="auto">
            <a:xfrm>
              <a:off x="3917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8" name="Line 2362"/>
            <p:cNvSpPr>
              <a:spLocks noChangeShapeType="1"/>
            </p:cNvSpPr>
            <p:nvPr/>
          </p:nvSpPr>
          <p:spPr bwMode="auto">
            <a:xfrm>
              <a:off x="3940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79" name="Line 2363"/>
            <p:cNvSpPr>
              <a:spLocks noChangeShapeType="1"/>
            </p:cNvSpPr>
            <p:nvPr/>
          </p:nvSpPr>
          <p:spPr bwMode="auto">
            <a:xfrm>
              <a:off x="396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0" name="Line 2364"/>
            <p:cNvSpPr>
              <a:spLocks noChangeShapeType="1"/>
            </p:cNvSpPr>
            <p:nvPr/>
          </p:nvSpPr>
          <p:spPr bwMode="auto">
            <a:xfrm>
              <a:off x="398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1" name="Line 2365"/>
            <p:cNvSpPr>
              <a:spLocks noChangeShapeType="1"/>
            </p:cNvSpPr>
            <p:nvPr/>
          </p:nvSpPr>
          <p:spPr bwMode="auto">
            <a:xfrm>
              <a:off x="400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2" name="Line 2366"/>
            <p:cNvSpPr>
              <a:spLocks noChangeShapeType="1"/>
            </p:cNvSpPr>
            <p:nvPr/>
          </p:nvSpPr>
          <p:spPr bwMode="auto">
            <a:xfrm>
              <a:off x="402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3" name="Line 2367"/>
            <p:cNvSpPr>
              <a:spLocks noChangeShapeType="1"/>
            </p:cNvSpPr>
            <p:nvPr/>
          </p:nvSpPr>
          <p:spPr bwMode="auto">
            <a:xfrm>
              <a:off x="405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4" name="Line 2368"/>
            <p:cNvSpPr>
              <a:spLocks noChangeShapeType="1"/>
            </p:cNvSpPr>
            <p:nvPr/>
          </p:nvSpPr>
          <p:spPr bwMode="auto">
            <a:xfrm>
              <a:off x="407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5" name="Line 2369"/>
            <p:cNvSpPr>
              <a:spLocks noChangeShapeType="1"/>
            </p:cNvSpPr>
            <p:nvPr/>
          </p:nvSpPr>
          <p:spPr bwMode="auto">
            <a:xfrm>
              <a:off x="409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6" name="Line 2370"/>
            <p:cNvSpPr>
              <a:spLocks noChangeShapeType="1"/>
            </p:cNvSpPr>
            <p:nvPr/>
          </p:nvSpPr>
          <p:spPr bwMode="auto">
            <a:xfrm>
              <a:off x="411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7" name="Line 2371"/>
            <p:cNvSpPr>
              <a:spLocks noChangeShapeType="1"/>
            </p:cNvSpPr>
            <p:nvPr/>
          </p:nvSpPr>
          <p:spPr bwMode="auto">
            <a:xfrm>
              <a:off x="414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8" name="Line 2372"/>
            <p:cNvSpPr>
              <a:spLocks noChangeShapeType="1"/>
            </p:cNvSpPr>
            <p:nvPr/>
          </p:nvSpPr>
          <p:spPr bwMode="auto">
            <a:xfrm>
              <a:off x="416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89" name="Line 2373"/>
            <p:cNvSpPr>
              <a:spLocks noChangeShapeType="1"/>
            </p:cNvSpPr>
            <p:nvPr/>
          </p:nvSpPr>
          <p:spPr bwMode="auto">
            <a:xfrm>
              <a:off x="4186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0" name="Line 2374"/>
            <p:cNvSpPr>
              <a:spLocks noChangeShapeType="1"/>
            </p:cNvSpPr>
            <p:nvPr/>
          </p:nvSpPr>
          <p:spPr bwMode="auto">
            <a:xfrm>
              <a:off x="4209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1" name="Line 2375"/>
            <p:cNvSpPr>
              <a:spLocks noChangeShapeType="1"/>
            </p:cNvSpPr>
            <p:nvPr/>
          </p:nvSpPr>
          <p:spPr bwMode="auto">
            <a:xfrm>
              <a:off x="4231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2" name="Line 2376"/>
            <p:cNvSpPr>
              <a:spLocks noChangeShapeType="1"/>
            </p:cNvSpPr>
            <p:nvPr/>
          </p:nvSpPr>
          <p:spPr bwMode="auto">
            <a:xfrm>
              <a:off x="425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3" name="Line 2377"/>
            <p:cNvSpPr>
              <a:spLocks noChangeShapeType="1"/>
            </p:cNvSpPr>
            <p:nvPr/>
          </p:nvSpPr>
          <p:spPr bwMode="auto">
            <a:xfrm>
              <a:off x="4276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4" name="Line 2378"/>
            <p:cNvSpPr>
              <a:spLocks noChangeShapeType="1"/>
            </p:cNvSpPr>
            <p:nvPr/>
          </p:nvSpPr>
          <p:spPr bwMode="auto">
            <a:xfrm>
              <a:off x="4299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5" name="Line 2379"/>
            <p:cNvSpPr>
              <a:spLocks noChangeShapeType="1"/>
            </p:cNvSpPr>
            <p:nvPr/>
          </p:nvSpPr>
          <p:spPr bwMode="auto">
            <a:xfrm>
              <a:off x="4321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6" name="Line 2380"/>
            <p:cNvSpPr>
              <a:spLocks noChangeShapeType="1"/>
            </p:cNvSpPr>
            <p:nvPr/>
          </p:nvSpPr>
          <p:spPr bwMode="auto">
            <a:xfrm>
              <a:off x="4343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7" name="Line 2381"/>
            <p:cNvSpPr>
              <a:spLocks noChangeShapeType="1"/>
            </p:cNvSpPr>
            <p:nvPr/>
          </p:nvSpPr>
          <p:spPr bwMode="auto">
            <a:xfrm>
              <a:off x="436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8" name="Line 2382"/>
            <p:cNvSpPr>
              <a:spLocks noChangeShapeType="1"/>
            </p:cNvSpPr>
            <p:nvPr/>
          </p:nvSpPr>
          <p:spPr bwMode="auto">
            <a:xfrm>
              <a:off x="4388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399" name="Line 2383"/>
            <p:cNvSpPr>
              <a:spLocks noChangeShapeType="1"/>
            </p:cNvSpPr>
            <p:nvPr/>
          </p:nvSpPr>
          <p:spPr bwMode="auto">
            <a:xfrm>
              <a:off x="4411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0" name="Line 2384"/>
            <p:cNvSpPr>
              <a:spLocks noChangeShapeType="1"/>
            </p:cNvSpPr>
            <p:nvPr/>
          </p:nvSpPr>
          <p:spPr bwMode="auto">
            <a:xfrm>
              <a:off x="4433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1" name="Line 2385"/>
            <p:cNvSpPr>
              <a:spLocks noChangeShapeType="1"/>
            </p:cNvSpPr>
            <p:nvPr/>
          </p:nvSpPr>
          <p:spPr bwMode="auto">
            <a:xfrm>
              <a:off x="445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2" name="Line 2386"/>
            <p:cNvSpPr>
              <a:spLocks noChangeShapeType="1"/>
            </p:cNvSpPr>
            <p:nvPr/>
          </p:nvSpPr>
          <p:spPr bwMode="auto">
            <a:xfrm>
              <a:off x="4478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3" name="Line 2387"/>
            <p:cNvSpPr>
              <a:spLocks noChangeShapeType="1"/>
            </p:cNvSpPr>
            <p:nvPr/>
          </p:nvSpPr>
          <p:spPr bwMode="auto">
            <a:xfrm>
              <a:off x="4501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4" name="Line 2388"/>
            <p:cNvSpPr>
              <a:spLocks noChangeShapeType="1"/>
            </p:cNvSpPr>
            <p:nvPr/>
          </p:nvSpPr>
          <p:spPr bwMode="auto">
            <a:xfrm>
              <a:off x="452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5" name="Line 2389"/>
            <p:cNvSpPr>
              <a:spLocks noChangeShapeType="1"/>
            </p:cNvSpPr>
            <p:nvPr/>
          </p:nvSpPr>
          <p:spPr bwMode="auto">
            <a:xfrm>
              <a:off x="454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6" name="Line 2390"/>
            <p:cNvSpPr>
              <a:spLocks noChangeShapeType="1"/>
            </p:cNvSpPr>
            <p:nvPr/>
          </p:nvSpPr>
          <p:spPr bwMode="auto">
            <a:xfrm>
              <a:off x="456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7" name="Line 2391"/>
            <p:cNvSpPr>
              <a:spLocks noChangeShapeType="1"/>
            </p:cNvSpPr>
            <p:nvPr/>
          </p:nvSpPr>
          <p:spPr bwMode="auto">
            <a:xfrm>
              <a:off x="459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8" name="Line 2392"/>
            <p:cNvSpPr>
              <a:spLocks noChangeShapeType="1"/>
            </p:cNvSpPr>
            <p:nvPr/>
          </p:nvSpPr>
          <p:spPr bwMode="auto">
            <a:xfrm>
              <a:off x="461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09" name="Line 2393"/>
            <p:cNvSpPr>
              <a:spLocks noChangeShapeType="1"/>
            </p:cNvSpPr>
            <p:nvPr/>
          </p:nvSpPr>
          <p:spPr bwMode="auto">
            <a:xfrm>
              <a:off x="463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0" name="Line 2394"/>
            <p:cNvSpPr>
              <a:spLocks noChangeShapeType="1"/>
            </p:cNvSpPr>
            <p:nvPr/>
          </p:nvSpPr>
          <p:spPr bwMode="auto">
            <a:xfrm>
              <a:off x="465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1" name="Line 2395"/>
            <p:cNvSpPr>
              <a:spLocks noChangeShapeType="1"/>
            </p:cNvSpPr>
            <p:nvPr/>
          </p:nvSpPr>
          <p:spPr bwMode="auto">
            <a:xfrm>
              <a:off x="468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2" name="Line 2396"/>
            <p:cNvSpPr>
              <a:spLocks noChangeShapeType="1"/>
            </p:cNvSpPr>
            <p:nvPr/>
          </p:nvSpPr>
          <p:spPr bwMode="auto">
            <a:xfrm>
              <a:off x="4703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3" name="Line 2397"/>
            <p:cNvSpPr>
              <a:spLocks noChangeShapeType="1"/>
            </p:cNvSpPr>
            <p:nvPr/>
          </p:nvSpPr>
          <p:spPr bwMode="auto">
            <a:xfrm>
              <a:off x="4725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4" name="Line 2398"/>
            <p:cNvSpPr>
              <a:spLocks noChangeShapeType="1"/>
            </p:cNvSpPr>
            <p:nvPr/>
          </p:nvSpPr>
          <p:spPr bwMode="auto">
            <a:xfrm>
              <a:off x="4747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5" name="Line 2399"/>
            <p:cNvSpPr>
              <a:spLocks noChangeShapeType="1"/>
            </p:cNvSpPr>
            <p:nvPr/>
          </p:nvSpPr>
          <p:spPr bwMode="auto">
            <a:xfrm>
              <a:off x="4770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6" name="Line 2400"/>
            <p:cNvSpPr>
              <a:spLocks noChangeShapeType="1"/>
            </p:cNvSpPr>
            <p:nvPr/>
          </p:nvSpPr>
          <p:spPr bwMode="auto">
            <a:xfrm>
              <a:off x="4792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7" name="Line 2401"/>
            <p:cNvSpPr>
              <a:spLocks noChangeShapeType="1"/>
            </p:cNvSpPr>
            <p:nvPr/>
          </p:nvSpPr>
          <p:spPr bwMode="auto">
            <a:xfrm>
              <a:off x="4815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8" name="Line 2402"/>
            <p:cNvSpPr>
              <a:spLocks noChangeShapeType="1"/>
            </p:cNvSpPr>
            <p:nvPr/>
          </p:nvSpPr>
          <p:spPr bwMode="auto">
            <a:xfrm>
              <a:off x="483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19" name="Line 2403"/>
            <p:cNvSpPr>
              <a:spLocks noChangeShapeType="1"/>
            </p:cNvSpPr>
            <p:nvPr/>
          </p:nvSpPr>
          <p:spPr bwMode="auto">
            <a:xfrm>
              <a:off x="485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0" name="Line 2404"/>
            <p:cNvSpPr>
              <a:spLocks noChangeShapeType="1"/>
            </p:cNvSpPr>
            <p:nvPr/>
          </p:nvSpPr>
          <p:spPr bwMode="auto">
            <a:xfrm>
              <a:off x="488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1" name="Line 2405"/>
            <p:cNvSpPr>
              <a:spLocks noChangeShapeType="1"/>
            </p:cNvSpPr>
            <p:nvPr/>
          </p:nvSpPr>
          <p:spPr bwMode="auto">
            <a:xfrm>
              <a:off x="490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2" name="Line 2406"/>
            <p:cNvSpPr>
              <a:spLocks noChangeShapeType="1"/>
            </p:cNvSpPr>
            <p:nvPr/>
          </p:nvSpPr>
          <p:spPr bwMode="auto">
            <a:xfrm>
              <a:off x="492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3" name="Line 2407"/>
            <p:cNvSpPr>
              <a:spLocks noChangeShapeType="1"/>
            </p:cNvSpPr>
            <p:nvPr/>
          </p:nvSpPr>
          <p:spPr bwMode="auto">
            <a:xfrm>
              <a:off x="494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4" name="Line 2408"/>
            <p:cNvSpPr>
              <a:spLocks noChangeShapeType="1"/>
            </p:cNvSpPr>
            <p:nvPr/>
          </p:nvSpPr>
          <p:spPr bwMode="auto">
            <a:xfrm>
              <a:off x="497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5" name="Line 2409"/>
            <p:cNvSpPr>
              <a:spLocks noChangeShapeType="1"/>
            </p:cNvSpPr>
            <p:nvPr/>
          </p:nvSpPr>
          <p:spPr bwMode="auto">
            <a:xfrm>
              <a:off x="4994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6" name="Line 2410"/>
            <p:cNvSpPr>
              <a:spLocks noChangeShapeType="1"/>
            </p:cNvSpPr>
            <p:nvPr/>
          </p:nvSpPr>
          <p:spPr bwMode="auto">
            <a:xfrm>
              <a:off x="5017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7" name="Line 2411"/>
            <p:cNvSpPr>
              <a:spLocks noChangeShapeType="1"/>
            </p:cNvSpPr>
            <p:nvPr/>
          </p:nvSpPr>
          <p:spPr bwMode="auto">
            <a:xfrm>
              <a:off x="5039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8" name="Line 2412"/>
            <p:cNvSpPr>
              <a:spLocks noChangeShapeType="1"/>
            </p:cNvSpPr>
            <p:nvPr/>
          </p:nvSpPr>
          <p:spPr bwMode="auto">
            <a:xfrm>
              <a:off x="5062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29" name="Line 2413"/>
            <p:cNvSpPr>
              <a:spLocks noChangeShapeType="1"/>
            </p:cNvSpPr>
            <p:nvPr/>
          </p:nvSpPr>
          <p:spPr bwMode="auto">
            <a:xfrm>
              <a:off x="508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</p:grpSp>
      <p:grpSp>
        <p:nvGrpSpPr>
          <p:cNvPr id="88631" name="Group 2615"/>
          <p:cNvGrpSpPr>
            <a:grpSpLocks/>
          </p:cNvGrpSpPr>
          <p:nvPr/>
        </p:nvGrpSpPr>
        <p:grpSpPr bwMode="auto">
          <a:xfrm>
            <a:off x="2963333" y="2387615"/>
            <a:ext cx="4696178" cy="1679575"/>
            <a:chOff x="2100" y="1504"/>
            <a:chExt cx="3328" cy="1058"/>
          </a:xfrm>
        </p:grpSpPr>
        <p:sp>
          <p:nvSpPr>
            <p:cNvPr id="88431" name="Line 2415"/>
            <p:cNvSpPr>
              <a:spLocks noChangeShapeType="1"/>
            </p:cNvSpPr>
            <p:nvPr/>
          </p:nvSpPr>
          <p:spPr bwMode="auto">
            <a:xfrm>
              <a:off x="5106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2" name="Line 2416"/>
            <p:cNvSpPr>
              <a:spLocks noChangeShapeType="1"/>
            </p:cNvSpPr>
            <p:nvPr/>
          </p:nvSpPr>
          <p:spPr bwMode="auto">
            <a:xfrm>
              <a:off x="5129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3" name="Line 2417"/>
            <p:cNvSpPr>
              <a:spLocks noChangeShapeType="1"/>
            </p:cNvSpPr>
            <p:nvPr/>
          </p:nvSpPr>
          <p:spPr bwMode="auto">
            <a:xfrm>
              <a:off x="5151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4" name="Line 2418"/>
            <p:cNvSpPr>
              <a:spLocks noChangeShapeType="1"/>
            </p:cNvSpPr>
            <p:nvPr/>
          </p:nvSpPr>
          <p:spPr bwMode="auto">
            <a:xfrm>
              <a:off x="5174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5" name="Line 2419"/>
            <p:cNvSpPr>
              <a:spLocks noChangeShapeType="1"/>
            </p:cNvSpPr>
            <p:nvPr/>
          </p:nvSpPr>
          <p:spPr bwMode="auto">
            <a:xfrm>
              <a:off x="519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6" name="Line 2420"/>
            <p:cNvSpPr>
              <a:spLocks noChangeShapeType="1"/>
            </p:cNvSpPr>
            <p:nvPr/>
          </p:nvSpPr>
          <p:spPr bwMode="auto">
            <a:xfrm>
              <a:off x="5218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7" name="Line 2421"/>
            <p:cNvSpPr>
              <a:spLocks noChangeShapeType="1"/>
            </p:cNvSpPr>
            <p:nvPr/>
          </p:nvSpPr>
          <p:spPr bwMode="auto">
            <a:xfrm>
              <a:off x="5241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8" name="Line 2422"/>
            <p:cNvSpPr>
              <a:spLocks noChangeShapeType="1"/>
            </p:cNvSpPr>
            <p:nvPr/>
          </p:nvSpPr>
          <p:spPr bwMode="auto">
            <a:xfrm>
              <a:off x="5263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39" name="Line 2423"/>
            <p:cNvSpPr>
              <a:spLocks noChangeShapeType="1"/>
            </p:cNvSpPr>
            <p:nvPr/>
          </p:nvSpPr>
          <p:spPr bwMode="auto">
            <a:xfrm>
              <a:off x="528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0" name="Line 2424"/>
            <p:cNvSpPr>
              <a:spLocks noChangeShapeType="1"/>
            </p:cNvSpPr>
            <p:nvPr/>
          </p:nvSpPr>
          <p:spPr bwMode="auto">
            <a:xfrm>
              <a:off x="5308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1" name="Line 2425"/>
            <p:cNvSpPr>
              <a:spLocks noChangeShapeType="1"/>
            </p:cNvSpPr>
            <p:nvPr/>
          </p:nvSpPr>
          <p:spPr bwMode="auto">
            <a:xfrm>
              <a:off x="5331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2" name="Line 2426"/>
            <p:cNvSpPr>
              <a:spLocks noChangeShapeType="1"/>
            </p:cNvSpPr>
            <p:nvPr/>
          </p:nvSpPr>
          <p:spPr bwMode="auto">
            <a:xfrm>
              <a:off x="5353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3" name="Line 2427"/>
            <p:cNvSpPr>
              <a:spLocks noChangeShapeType="1"/>
            </p:cNvSpPr>
            <p:nvPr/>
          </p:nvSpPr>
          <p:spPr bwMode="auto">
            <a:xfrm>
              <a:off x="5376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4" name="Line 2428"/>
            <p:cNvSpPr>
              <a:spLocks noChangeShapeType="1"/>
            </p:cNvSpPr>
            <p:nvPr/>
          </p:nvSpPr>
          <p:spPr bwMode="auto">
            <a:xfrm>
              <a:off x="5398" y="2561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5" name="Line 2429"/>
            <p:cNvSpPr>
              <a:spLocks noChangeShapeType="1"/>
            </p:cNvSpPr>
            <p:nvPr/>
          </p:nvSpPr>
          <p:spPr bwMode="auto">
            <a:xfrm>
              <a:off x="5420" y="2561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6" name="Line 2430"/>
            <p:cNvSpPr>
              <a:spLocks noChangeShapeType="1"/>
            </p:cNvSpPr>
            <p:nvPr/>
          </p:nvSpPr>
          <p:spPr bwMode="auto">
            <a:xfrm>
              <a:off x="2100" y="2035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7" name="Line 2431"/>
            <p:cNvSpPr>
              <a:spLocks noChangeShapeType="1"/>
            </p:cNvSpPr>
            <p:nvPr/>
          </p:nvSpPr>
          <p:spPr bwMode="auto">
            <a:xfrm>
              <a:off x="2122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8" name="Line 2432"/>
            <p:cNvSpPr>
              <a:spLocks noChangeShapeType="1"/>
            </p:cNvSpPr>
            <p:nvPr/>
          </p:nvSpPr>
          <p:spPr bwMode="auto">
            <a:xfrm>
              <a:off x="2145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49" name="Line 2433"/>
            <p:cNvSpPr>
              <a:spLocks noChangeShapeType="1"/>
            </p:cNvSpPr>
            <p:nvPr/>
          </p:nvSpPr>
          <p:spPr bwMode="auto">
            <a:xfrm>
              <a:off x="216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0" name="Line 2434"/>
            <p:cNvSpPr>
              <a:spLocks noChangeShapeType="1"/>
            </p:cNvSpPr>
            <p:nvPr/>
          </p:nvSpPr>
          <p:spPr bwMode="auto">
            <a:xfrm>
              <a:off x="218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1" name="Line 2435"/>
            <p:cNvSpPr>
              <a:spLocks noChangeShapeType="1"/>
            </p:cNvSpPr>
            <p:nvPr/>
          </p:nvSpPr>
          <p:spPr bwMode="auto">
            <a:xfrm>
              <a:off x="221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2" name="Line 2436"/>
            <p:cNvSpPr>
              <a:spLocks noChangeShapeType="1"/>
            </p:cNvSpPr>
            <p:nvPr/>
          </p:nvSpPr>
          <p:spPr bwMode="auto">
            <a:xfrm>
              <a:off x="223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3" name="Line 2437"/>
            <p:cNvSpPr>
              <a:spLocks noChangeShapeType="1"/>
            </p:cNvSpPr>
            <p:nvPr/>
          </p:nvSpPr>
          <p:spPr bwMode="auto">
            <a:xfrm>
              <a:off x="225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4" name="Line 2438"/>
            <p:cNvSpPr>
              <a:spLocks noChangeShapeType="1"/>
            </p:cNvSpPr>
            <p:nvPr/>
          </p:nvSpPr>
          <p:spPr bwMode="auto">
            <a:xfrm>
              <a:off x="227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5" name="Line 2439"/>
            <p:cNvSpPr>
              <a:spLocks noChangeShapeType="1"/>
            </p:cNvSpPr>
            <p:nvPr/>
          </p:nvSpPr>
          <p:spPr bwMode="auto">
            <a:xfrm>
              <a:off x="230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6" name="Line 2440"/>
            <p:cNvSpPr>
              <a:spLocks noChangeShapeType="1"/>
            </p:cNvSpPr>
            <p:nvPr/>
          </p:nvSpPr>
          <p:spPr bwMode="auto">
            <a:xfrm>
              <a:off x="232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7" name="Line 2441"/>
            <p:cNvSpPr>
              <a:spLocks noChangeShapeType="1"/>
            </p:cNvSpPr>
            <p:nvPr/>
          </p:nvSpPr>
          <p:spPr bwMode="auto">
            <a:xfrm>
              <a:off x="234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8" name="Line 2442"/>
            <p:cNvSpPr>
              <a:spLocks noChangeShapeType="1"/>
            </p:cNvSpPr>
            <p:nvPr/>
          </p:nvSpPr>
          <p:spPr bwMode="auto">
            <a:xfrm>
              <a:off x="236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59" name="Line 2443"/>
            <p:cNvSpPr>
              <a:spLocks noChangeShapeType="1"/>
            </p:cNvSpPr>
            <p:nvPr/>
          </p:nvSpPr>
          <p:spPr bwMode="auto">
            <a:xfrm>
              <a:off x="239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0" name="Line 2444"/>
            <p:cNvSpPr>
              <a:spLocks noChangeShapeType="1"/>
            </p:cNvSpPr>
            <p:nvPr/>
          </p:nvSpPr>
          <p:spPr bwMode="auto">
            <a:xfrm>
              <a:off x="241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1" name="Line 2445"/>
            <p:cNvSpPr>
              <a:spLocks noChangeShapeType="1"/>
            </p:cNvSpPr>
            <p:nvPr/>
          </p:nvSpPr>
          <p:spPr bwMode="auto">
            <a:xfrm>
              <a:off x="2436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2" name="Line 2446"/>
            <p:cNvSpPr>
              <a:spLocks noChangeShapeType="1"/>
            </p:cNvSpPr>
            <p:nvPr/>
          </p:nvSpPr>
          <p:spPr bwMode="auto">
            <a:xfrm>
              <a:off x="2459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3" name="Line 2447"/>
            <p:cNvSpPr>
              <a:spLocks noChangeShapeType="1"/>
            </p:cNvSpPr>
            <p:nvPr/>
          </p:nvSpPr>
          <p:spPr bwMode="auto">
            <a:xfrm>
              <a:off x="2481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4" name="Line 2448"/>
            <p:cNvSpPr>
              <a:spLocks noChangeShapeType="1"/>
            </p:cNvSpPr>
            <p:nvPr/>
          </p:nvSpPr>
          <p:spPr bwMode="auto">
            <a:xfrm>
              <a:off x="250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5" name="Line 2449"/>
            <p:cNvSpPr>
              <a:spLocks noChangeShapeType="1"/>
            </p:cNvSpPr>
            <p:nvPr/>
          </p:nvSpPr>
          <p:spPr bwMode="auto">
            <a:xfrm>
              <a:off x="2526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6" name="Line 2450"/>
            <p:cNvSpPr>
              <a:spLocks noChangeShapeType="1"/>
            </p:cNvSpPr>
            <p:nvPr/>
          </p:nvSpPr>
          <p:spPr bwMode="auto">
            <a:xfrm>
              <a:off x="2549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7" name="Line 2451"/>
            <p:cNvSpPr>
              <a:spLocks noChangeShapeType="1"/>
            </p:cNvSpPr>
            <p:nvPr/>
          </p:nvSpPr>
          <p:spPr bwMode="auto">
            <a:xfrm>
              <a:off x="2571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8" name="Line 2452"/>
            <p:cNvSpPr>
              <a:spLocks noChangeShapeType="1"/>
            </p:cNvSpPr>
            <p:nvPr/>
          </p:nvSpPr>
          <p:spPr bwMode="auto">
            <a:xfrm>
              <a:off x="259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69" name="Line 2453"/>
            <p:cNvSpPr>
              <a:spLocks noChangeShapeType="1"/>
            </p:cNvSpPr>
            <p:nvPr/>
          </p:nvSpPr>
          <p:spPr bwMode="auto">
            <a:xfrm>
              <a:off x="261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0" name="Line 2454"/>
            <p:cNvSpPr>
              <a:spLocks noChangeShapeType="1"/>
            </p:cNvSpPr>
            <p:nvPr/>
          </p:nvSpPr>
          <p:spPr bwMode="auto">
            <a:xfrm>
              <a:off x="2638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1" name="Line 2455"/>
            <p:cNvSpPr>
              <a:spLocks noChangeShapeType="1"/>
            </p:cNvSpPr>
            <p:nvPr/>
          </p:nvSpPr>
          <p:spPr bwMode="auto">
            <a:xfrm>
              <a:off x="2661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2" name="Line 2456"/>
            <p:cNvSpPr>
              <a:spLocks noChangeShapeType="1"/>
            </p:cNvSpPr>
            <p:nvPr/>
          </p:nvSpPr>
          <p:spPr bwMode="auto">
            <a:xfrm>
              <a:off x="2683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3" name="Line 2457"/>
            <p:cNvSpPr>
              <a:spLocks noChangeShapeType="1"/>
            </p:cNvSpPr>
            <p:nvPr/>
          </p:nvSpPr>
          <p:spPr bwMode="auto">
            <a:xfrm>
              <a:off x="270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4" name="Line 2458"/>
            <p:cNvSpPr>
              <a:spLocks noChangeShapeType="1"/>
            </p:cNvSpPr>
            <p:nvPr/>
          </p:nvSpPr>
          <p:spPr bwMode="auto">
            <a:xfrm>
              <a:off x="272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5" name="Line 2459"/>
            <p:cNvSpPr>
              <a:spLocks noChangeShapeType="1"/>
            </p:cNvSpPr>
            <p:nvPr/>
          </p:nvSpPr>
          <p:spPr bwMode="auto">
            <a:xfrm>
              <a:off x="275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6" name="Line 2460"/>
            <p:cNvSpPr>
              <a:spLocks noChangeShapeType="1"/>
            </p:cNvSpPr>
            <p:nvPr/>
          </p:nvSpPr>
          <p:spPr bwMode="auto">
            <a:xfrm>
              <a:off x="277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7" name="Line 2461"/>
            <p:cNvSpPr>
              <a:spLocks noChangeShapeType="1"/>
            </p:cNvSpPr>
            <p:nvPr/>
          </p:nvSpPr>
          <p:spPr bwMode="auto">
            <a:xfrm>
              <a:off x="279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8" name="Line 2462"/>
            <p:cNvSpPr>
              <a:spLocks noChangeShapeType="1"/>
            </p:cNvSpPr>
            <p:nvPr/>
          </p:nvSpPr>
          <p:spPr bwMode="auto">
            <a:xfrm>
              <a:off x="281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79" name="Line 2463"/>
            <p:cNvSpPr>
              <a:spLocks noChangeShapeType="1"/>
            </p:cNvSpPr>
            <p:nvPr/>
          </p:nvSpPr>
          <p:spPr bwMode="auto">
            <a:xfrm>
              <a:off x="284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0" name="Line 2464"/>
            <p:cNvSpPr>
              <a:spLocks noChangeShapeType="1"/>
            </p:cNvSpPr>
            <p:nvPr/>
          </p:nvSpPr>
          <p:spPr bwMode="auto">
            <a:xfrm>
              <a:off x="286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1" name="Line 2465"/>
            <p:cNvSpPr>
              <a:spLocks noChangeShapeType="1"/>
            </p:cNvSpPr>
            <p:nvPr/>
          </p:nvSpPr>
          <p:spPr bwMode="auto">
            <a:xfrm>
              <a:off x="288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2" name="Line 2466"/>
            <p:cNvSpPr>
              <a:spLocks noChangeShapeType="1"/>
            </p:cNvSpPr>
            <p:nvPr/>
          </p:nvSpPr>
          <p:spPr bwMode="auto">
            <a:xfrm>
              <a:off x="290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3" name="Line 2467"/>
            <p:cNvSpPr>
              <a:spLocks noChangeShapeType="1"/>
            </p:cNvSpPr>
            <p:nvPr/>
          </p:nvSpPr>
          <p:spPr bwMode="auto">
            <a:xfrm>
              <a:off x="293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4" name="Line 2468"/>
            <p:cNvSpPr>
              <a:spLocks noChangeShapeType="1"/>
            </p:cNvSpPr>
            <p:nvPr/>
          </p:nvSpPr>
          <p:spPr bwMode="auto">
            <a:xfrm>
              <a:off x="295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5" name="Line 2469"/>
            <p:cNvSpPr>
              <a:spLocks noChangeShapeType="1"/>
            </p:cNvSpPr>
            <p:nvPr/>
          </p:nvSpPr>
          <p:spPr bwMode="auto">
            <a:xfrm>
              <a:off x="2975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6" name="Line 2470"/>
            <p:cNvSpPr>
              <a:spLocks noChangeShapeType="1"/>
            </p:cNvSpPr>
            <p:nvPr/>
          </p:nvSpPr>
          <p:spPr bwMode="auto">
            <a:xfrm>
              <a:off x="2997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7" name="Line 2471"/>
            <p:cNvSpPr>
              <a:spLocks noChangeShapeType="1"/>
            </p:cNvSpPr>
            <p:nvPr/>
          </p:nvSpPr>
          <p:spPr bwMode="auto">
            <a:xfrm>
              <a:off x="3020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8" name="Line 2472"/>
            <p:cNvSpPr>
              <a:spLocks noChangeShapeType="1"/>
            </p:cNvSpPr>
            <p:nvPr/>
          </p:nvSpPr>
          <p:spPr bwMode="auto">
            <a:xfrm>
              <a:off x="3042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89" name="Line 2473"/>
            <p:cNvSpPr>
              <a:spLocks noChangeShapeType="1"/>
            </p:cNvSpPr>
            <p:nvPr/>
          </p:nvSpPr>
          <p:spPr bwMode="auto">
            <a:xfrm>
              <a:off x="306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0" name="Line 2474"/>
            <p:cNvSpPr>
              <a:spLocks noChangeShapeType="1"/>
            </p:cNvSpPr>
            <p:nvPr/>
          </p:nvSpPr>
          <p:spPr bwMode="auto">
            <a:xfrm>
              <a:off x="308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1" name="Line 2475"/>
            <p:cNvSpPr>
              <a:spLocks noChangeShapeType="1"/>
            </p:cNvSpPr>
            <p:nvPr/>
          </p:nvSpPr>
          <p:spPr bwMode="auto">
            <a:xfrm>
              <a:off x="310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2" name="Line 2476"/>
            <p:cNvSpPr>
              <a:spLocks noChangeShapeType="1"/>
            </p:cNvSpPr>
            <p:nvPr/>
          </p:nvSpPr>
          <p:spPr bwMode="auto">
            <a:xfrm>
              <a:off x="313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3" name="Line 2477"/>
            <p:cNvSpPr>
              <a:spLocks noChangeShapeType="1"/>
            </p:cNvSpPr>
            <p:nvPr/>
          </p:nvSpPr>
          <p:spPr bwMode="auto">
            <a:xfrm>
              <a:off x="315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4" name="Line 2478"/>
            <p:cNvSpPr>
              <a:spLocks noChangeShapeType="1"/>
            </p:cNvSpPr>
            <p:nvPr/>
          </p:nvSpPr>
          <p:spPr bwMode="auto">
            <a:xfrm>
              <a:off x="317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5" name="Line 2479"/>
            <p:cNvSpPr>
              <a:spLocks noChangeShapeType="1"/>
            </p:cNvSpPr>
            <p:nvPr/>
          </p:nvSpPr>
          <p:spPr bwMode="auto">
            <a:xfrm>
              <a:off x="319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6" name="Line 2480"/>
            <p:cNvSpPr>
              <a:spLocks noChangeShapeType="1"/>
            </p:cNvSpPr>
            <p:nvPr/>
          </p:nvSpPr>
          <p:spPr bwMode="auto">
            <a:xfrm>
              <a:off x="322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7" name="Line 2481"/>
            <p:cNvSpPr>
              <a:spLocks noChangeShapeType="1"/>
            </p:cNvSpPr>
            <p:nvPr/>
          </p:nvSpPr>
          <p:spPr bwMode="auto">
            <a:xfrm>
              <a:off x="324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8" name="Line 2482"/>
            <p:cNvSpPr>
              <a:spLocks noChangeShapeType="1"/>
            </p:cNvSpPr>
            <p:nvPr/>
          </p:nvSpPr>
          <p:spPr bwMode="auto">
            <a:xfrm>
              <a:off x="326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499" name="Line 2483"/>
            <p:cNvSpPr>
              <a:spLocks noChangeShapeType="1"/>
            </p:cNvSpPr>
            <p:nvPr/>
          </p:nvSpPr>
          <p:spPr bwMode="auto">
            <a:xfrm>
              <a:off x="3289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0" name="Line 2484"/>
            <p:cNvSpPr>
              <a:spLocks noChangeShapeType="1"/>
            </p:cNvSpPr>
            <p:nvPr/>
          </p:nvSpPr>
          <p:spPr bwMode="auto">
            <a:xfrm>
              <a:off x="3311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1" name="Line 2485"/>
            <p:cNvSpPr>
              <a:spLocks noChangeShapeType="1"/>
            </p:cNvSpPr>
            <p:nvPr/>
          </p:nvSpPr>
          <p:spPr bwMode="auto">
            <a:xfrm>
              <a:off x="333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2" name="Line 2486"/>
            <p:cNvSpPr>
              <a:spLocks noChangeShapeType="1"/>
            </p:cNvSpPr>
            <p:nvPr/>
          </p:nvSpPr>
          <p:spPr bwMode="auto">
            <a:xfrm>
              <a:off x="3356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3" name="Line 2487"/>
            <p:cNvSpPr>
              <a:spLocks noChangeShapeType="1"/>
            </p:cNvSpPr>
            <p:nvPr/>
          </p:nvSpPr>
          <p:spPr bwMode="auto">
            <a:xfrm>
              <a:off x="3379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4" name="Line 2488"/>
            <p:cNvSpPr>
              <a:spLocks noChangeShapeType="1"/>
            </p:cNvSpPr>
            <p:nvPr/>
          </p:nvSpPr>
          <p:spPr bwMode="auto">
            <a:xfrm>
              <a:off x="3401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5" name="Line 2489"/>
            <p:cNvSpPr>
              <a:spLocks noChangeShapeType="1"/>
            </p:cNvSpPr>
            <p:nvPr/>
          </p:nvSpPr>
          <p:spPr bwMode="auto">
            <a:xfrm>
              <a:off x="342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6" name="Line 2490"/>
            <p:cNvSpPr>
              <a:spLocks noChangeShapeType="1"/>
            </p:cNvSpPr>
            <p:nvPr/>
          </p:nvSpPr>
          <p:spPr bwMode="auto">
            <a:xfrm>
              <a:off x="3446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7" name="Line 2491"/>
            <p:cNvSpPr>
              <a:spLocks noChangeShapeType="1"/>
            </p:cNvSpPr>
            <p:nvPr/>
          </p:nvSpPr>
          <p:spPr bwMode="auto">
            <a:xfrm>
              <a:off x="3468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8" name="Line 2492"/>
            <p:cNvSpPr>
              <a:spLocks noChangeShapeType="1"/>
            </p:cNvSpPr>
            <p:nvPr/>
          </p:nvSpPr>
          <p:spPr bwMode="auto">
            <a:xfrm>
              <a:off x="3491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09" name="Line 2493"/>
            <p:cNvSpPr>
              <a:spLocks noChangeShapeType="1"/>
            </p:cNvSpPr>
            <p:nvPr/>
          </p:nvSpPr>
          <p:spPr bwMode="auto">
            <a:xfrm>
              <a:off x="3513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0" name="Line 2494"/>
            <p:cNvSpPr>
              <a:spLocks noChangeShapeType="1"/>
            </p:cNvSpPr>
            <p:nvPr/>
          </p:nvSpPr>
          <p:spPr bwMode="auto">
            <a:xfrm>
              <a:off x="353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1" name="Line 2495"/>
            <p:cNvSpPr>
              <a:spLocks noChangeShapeType="1"/>
            </p:cNvSpPr>
            <p:nvPr/>
          </p:nvSpPr>
          <p:spPr bwMode="auto">
            <a:xfrm>
              <a:off x="3558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2" name="Line 2496"/>
            <p:cNvSpPr>
              <a:spLocks noChangeShapeType="1"/>
            </p:cNvSpPr>
            <p:nvPr/>
          </p:nvSpPr>
          <p:spPr bwMode="auto">
            <a:xfrm>
              <a:off x="3581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3" name="Line 2497"/>
            <p:cNvSpPr>
              <a:spLocks noChangeShapeType="1"/>
            </p:cNvSpPr>
            <p:nvPr/>
          </p:nvSpPr>
          <p:spPr bwMode="auto">
            <a:xfrm>
              <a:off x="3603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4" name="Line 2498"/>
            <p:cNvSpPr>
              <a:spLocks noChangeShapeType="1"/>
            </p:cNvSpPr>
            <p:nvPr/>
          </p:nvSpPr>
          <p:spPr bwMode="auto">
            <a:xfrm>
              <a:off x="362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5" name="Line 2499"/>
            <p:cNvSpPr>
              <a:spLocks noChangeShapeType="1"/>
            </p:cNvSpPr>
            <p:nvPr/>
          </p:nvSpPr>
          <p:spPr bwMode="auto">
            <a:xfrm>
              <a:off x="364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6" name="Line 2500"/>
            <p:cNvSpPr>
              <a:spLocks noChangeShapeType="1"/>
            </p:cNvSpPr>
            <p:nvPr/>
          </p:nvSpPr>
          <p:spPr bwMode="auto">
            <a:xfrm>
              <a:off x="367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7" name="Line 2501"/>
            <p:cNvSpPr>
              <a:spLocks noChangeShapeType="1"/>
            </p:cNvSpPr>
            <p:nvPr/>
          </p:nvSpPr>
          <p:spPr bwMode="auto">
            <a:xfrm>
              <a:off x="369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8" name="Line 2502"/>
            <p:cNvSpPr>
              <a:spLocks noChangeShapeType="1"/>
            </p:cNvSpPr>
            <p:nvPr/>
          </p:nvSpPr>
          <p:spPr bwMode="auto">
            <a:xfrm>
              <a:off x="371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19" name="Line 2503"/>
            <p:cNvSpPr>
              <a:spLocks noChangeShapeType="1"/>
            </p:cNvSpPr>
            <p:nvPr/>
          </p:nvSpPr>
          <p:spPr bwMode="auto">
            <a:xfrm>
              <a:off x="373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0" name="Line 2504"/>
            <p:cNvSpPr>
              <a:spLocks noChangeShapeType="1"/>
            </p:cNvSpPr>
            <p:nvPr/>
          </p:nvSpPr>
          <p:spPr bwMode="auto">
            <a:xfrm>
              <a:off x="376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1" name="Line 2505"/>
            <p:cNvSpPr>
              <a:spLocks noChangeShapeType="1"/>
            </p:cNvSpPr>
            <p:nvPr/>
          </p:nvSpPr>
          <p:spPr bwMode="auto">
            <a:xfrm>
              <a:off x="378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2" name="Line 2506"/>
            <p:cNvSpPr>
              <a:spLocks noChangeShapeType="1"/>
            </p:cNvSpPr>
            <p:nvPr/>
          </p:nvSpPr>
          <p:spPr bwMode="auto">
            <a:xfrm>
              <a:off x="380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3" name="Line 2507"/>
            <p:cNvSpPr>
              <a:spLocks noChangeShapeType="1"/>
            </p:cNvSpPr>
            <p:nvPr/>
          </p:nvSpPr>
          <p:spPr bwMode="auto">
            <a:xfrm>
              <a:off x="382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4" name="Line 2508"/>
            <p:cNvSpPr>
              <a:spLocks noChangeShapeType="1"/>
            </p:cNvSpPr>
            <p:nvPr/>
          </p:nvSpPr>
          <p:spPr bwMode="auto">
            <a:xfrm>
              <a:off x="3850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5" name="Line 2509"/>
            <p:cNvSpPr>
              <a:spLocks noChangeShapeType="1"/>
            </p:cNvSpPr>
            <p:nvPr/>
          </p:nvSpPr>
          <p:spPr bwMode="auto">
            <a:xfrm>
              <a:off x="3872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6" name="Line 2510"/>
            <p:cNvSpPr>
              <a:spLocks noChangeShapeType="1"/>
            </p:cNvSpPr>
            <p:nvPr/>
          </p:nvSpPr>
          <p:spPr bwMode="auto">
            <a:xfrm>
              <a:off x="3895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7" name="Line 2511"/>
            <p:cNvSpPr>
              <a:spLocks noChangeShapeType="1"/>
            </p:cNvSpPr>
            <p:nvPr/>
          </p:nvSpPr>
          <p:spPr bwMode="auto">
            <a:xfrm>
              <a:off x="3917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8" name="Line 2512"/>
            <p:cNvSpPr>
              <a:spLocks noChangeShapeType="1"/>
            </p:cNvSpPr>
            <p:nvPr/>
          </p:nvSpPr>
          <p:spPr bwMode="auto">
            <a:xfrm>
              <a:off x="3940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29" name="Line 2513"/>
            <p:cNvSpPr>
              <a:spLocks noChangeShapeType="1"/>
            </p:cNvSpPr>
            <p:nvPr/>
          </p:nvSpPr>
          <p:spPr bwMode="auto">
            <a:xfrm>
              <a:off x="396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0" name="Line 2514"/>
            <p:cNvSpPr>
              <a:spLocks noChangeShapeType="1"/>
            </p:cNvSpPr>
            <p:nvPr/>
          </p:nvSpPr>
          <p:spPr bwMode="auto">
            <a:xfrm>
              <a:off x="398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1" name="Line 2515"/>
            <p:cNvSpPr>
              <a:spLocks noChangeShapeType="1"/>
            </p:cNvSpPr>
            <p:nvPr/>
          </p:nvSpPr>
          <p:spPr bwMode="auto">
            <a:xfrm>
              <a:off x="400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2" name="Line 2516"/>
            <p:cNvSpPr>
              <a:spLocks noChangeShapeType="1"/>
            </p:cNvSpPr>
            <p:nvPr/>
          </p:nvSpPr>
          <p:spPr bwMode="auto">
            <a:xfrm>
              <a:off x="402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3" name="Line 2517"/>
            <p:cNvSpPr>
              <a:spLocks noChangeShapeType="1"/>
            </p:cNvSpPr>
            <p:nvPr/>
          </p:nvSpPr>
          <p:spPr bwMode="auto">
            <a:xfrm>
              <a:off x="405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4" name="Line 2518"/>
            <p:cNvSpPr>
              <a:spLocks noChangeShapeType="1"/>
            </p:cNvSpPr>
            <p:nvPr/>
          </p:nvSpPr>
          <p:spPr bwMode="auto">
            <a:xfrm>
              <a:off x="407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5" name="Line 2519"/>
            <p:cNvSpPr>
              <a:spLocks noChangeShapeType="1"/>
            </p:cNvSpPr>
            <p:nvPr/>
          </p:nvSpPr>
          <p:spPr bwMode="auto">
            <a:xfrm>
              <a:off x="409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6" name="Line 2520"/>
            <p:cNvSpPr>
              <a:spLocks noChangeShapeType="1"/>
            </p:cNvSpPr>
            <p:nvPr/>
          </p:nvSpPr>
          <p:spPr bwMode="auto">
            <a:xfrm>
              <a:off x="411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7" name="Line 2521"/>
            <p:cNvSpPr>
              <a:spLocks noChangeShapeType="1"/>
            </p:cNvSpPr>
            <p:nvPr/>
          </p:nvSpPr>
          <p:spPr bwMode="auto">
            <a:xfrm>
              <a:off x="414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8" name="Line 2522"/>
            <p:cNvSpPr>
              <a:spLocks noChangeShapeType="1"/>
            </p:cNvSpPr>
            <p:nvPr/>
          </p:nvSpPr>
          <p:spPr bwMode="auto">
            <a:xfrm>
              <a:off x="416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39" name="Line 2523"/>
            <p:cNvSpPr>
              <a:spLocks noChangeShapeType="1"/>
            </p:cNvSpPr>
            <p:nvPr/>
          </p:nvSpPr>
          <p:spPr bwMode="auto">
            <a:xfrm>
              <a:off x="4186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0" name="Line 2524"/>
            <p:cNvSpPr>
              <a:spLocks noChangeShapeType="1"/>
            </p:cNvSpPr>
            <p:nvPr/>
          </p:nvSpPr>
          <p:spPr bwMode="auto">
            <a:xfrm>
              <a:off x="4209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1" name="Line 2525"/>
            <p:cNvSpPr>
              <a:spLocks noChangeShapeType="1"/>
            </p:cNvSpPr>
            <p:nvPr/>
          </p:nvSpPr>
          <p:spPr bwMode="auto">
            <a:xfrm>
              <a:off x="4231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2" name="Line 2526"/>
            <p:cNvSpPr>
              <a:spLocks noChangeShapeType="1"/>
            </p:cNvSpPr>
            <p:nvPr/>
          </p:nvSpPr>
          <p:spPr bwMode="auto">
            <a:xfrm>
              <a:off x="425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3" name="Line 2527"/>
            <p:cNvSpPr>
              <a:spLocks noChangeShapeType="1"/>
            </p:cNvSpPr>
            <p:nvPr/>
          </p:nvSpPr>
          <p:spPr bwMode="auto">
            <a:xfrm>
              <a:off x="4276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4" name="Line 2528"/>
            <p:cNvSpPr>
              <a:spLocks noChangeShapeType="1"/>
            </p:cNvSpPr>
            <p:nvPr/>
          </p:nvSpPr>
          <p:spPr bwMode="auto">
            <a:xfrm>
              <a:off x="4299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5" name="Line 2529"/>
            <p:cNvSpPr>
              <a:spLocks noChangeShapeType="1"/>
            </p:cNvSpPr>
            <p:nvPr/>
          </p:nvSpPr>
          <p:spPr bwMode="auto">
            <a:xfrm>
              <a:off x="4321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6" name="Line 2530"/>
            <p:cNvSpPr>
              <a:spLocks noChangeShapeType="1"/>
            </p:cNvSpPr>
            <p:nvPr/>
          </p:nvSpPr>
          <p:spPr bwMode="auto">
            <a:xfrm>
              <a:off x="4343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7" name="Line 2531"/>
            <p:cNvSpPr>
              <a:spLocks noChangeShapeType="1"/>
            </p:cNvSpPr>
            <p:nvPr/>
          </p:nvSpPr>
          <p:spPr bwMode="auto">
            <a:xfrm>
              <a:off x="436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8" name="Line 2532"/>
            <p:cNvSpPr>
              <a:spLocks noChangeShapeType="1"/>
            </p:cNvSpPr>
            <p:nvPr/>
          </p:nvSpPr>
          <p:spPr bwMode="auto">
            <a:xfrm>
              <a:off x="4388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49" name="Line 2533"/>
            <p:cNvSpPr>
              <a:spLocks noChangeShapeType="1"/>
            </p:cNvSpPr>
            <p:nvPr/>
          </p:nvSpPr>
          <p:spPr bwMode="auto">
            <a:xfrm>
              <a:off x="4411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0" name="Line 2534"/>
            <p:cNvSpPr>
              <a:spLocks noChangeShapeType="1"/>
            </p:cNvSpPr>
            <p:nvPr/>
          </p:nvSpPr>
          <p:spPr bwMode="auto">
            <a:xfrm>
              <a:off x="4433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1" name="Line 2535"/>
            <p:cNvSpPr>
              <a:spLocks noChangeShapeType="1"/>
            </p:cNvSpPr>
            <p:nvPr/>
          </p:nvSpPr>
          <p:spPr bwMode="auto">
            <a:xfrm>
              <a:off x="445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2" name="Line 2536"/>
            <p:cNvSpPr>
              <a:spLocks noChangeShapeType="1"/>
            </p:cNvSpPr>
            <p:nvPr/>
          </p:nvSpPr>
          <p:spPr bwMode="auto">
            <a:xfrm>
              <a:off x="4478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3" name="Line 2537"/>
            <p:cNvSpPr>
              <a:spLocks noChangeShapeType="1"/>
            </p:cNvSpPr>
            <p:nvPr/>
          </p:nvSpPr>
          <p:spPr bwMode="auto">
            <a:xfrm>
              <a:off x="4501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4" name="Line 2538"/>
            <p:cNvSpPr>
              <a:spLocks noChangeShapeType="1"/>
            </p:cNvSpPr>
            <p:nvPr/>
          </p:nvSpPr>
          <p:spPr bwMode="auto">
            <a:xfrm>
              <a:off x="452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5" name="Line 2539"/>
            <p:cNvSpPr>
              <a:spLocks noChangeShapeType="1"/>
            </p:cNvSpPr>
            <p:nvPr/>
          </p:nvSpPr>
          <p:spPr bwMode="auto">
            <a:xfrm>
              <a:off x="454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6" name="Line 2540"/>
            <p:cNvSpPr>
              <a:spLocks noChangeShapeType="1"/>
            </p:cNvSpPr>
            <p:nvPr/>
          </p:nvSpPr>
          <p:spPr bwMode="auto">
            <a:xfrm>
              <a:off x="456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7" name="Line 2541"/>
            <p:cNvSpPr>
              <a:spLocks noChangeShapeType="1"/>
            </p:cNvSpPr>
            <p:nvPr/>
          </p:nvSpPr>
          <p:spPr bwMode="auto">
            <a:xfrm>
              <a:off x="459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8" name="Line 2542"/>
            <p:cNvSpPr>
              <a:spLocks noChangeShapeType="1"/>
            </p:cNvSpPr>
            <p:nvPr/>
          </p:nvSpPr>
          <p:spPr bwMode="auto">
            <a:xfrm>
              <a:off x="461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59" name="Line 2543"/>
            <p:cNvSpPr>
              <a:spLocks noChangeShapeType="1"/>
            </p:cNvSpPr>
            <p:nvPr/>
          </p:nvSpPr>
          <p:spPr bwMode="auto">
            <a:xfrm>
              <a:off x="463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0" name="Line 2544"/>
            <p:cNvSpPr>
              <a:spLocks noChangeShapeType="1"/>
            </p:cNvSpPr>
            <p:nvPr/>
          </p:nvSpPr>
          <p:spPr bwMode="auto">
            <a:xfrm>
              <a:off x="465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1" name="Line 2545"/>
            <p:cNvSpPr>
              <a:spLocks noChangeShapeType="1"/>
            </p:cNvSpPr>
            <p:nvPr/>
          </p:nvSpPr>
          <p:spPr bwMode="auto">
            <a:xfrm>
              <a:off x="468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2" name="Line 2546"/>
            <p:cNvSpPr>
              <a:spLocks noChangeShapeType="1"/>
            </p:cNvSpPr>
            <p:nvPr/>
          </p:nvSpPr>
          <p:spPr bwMode="auto">
            <a:xfrm>
              <a:off x="4703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3" name="Line 2547"/>
            <p:cNvSpPr>
              <a:spLocks noChangeShapeType="1"/>
            </p:cNvSpPr>
            <p:nvPr/>
          </p:nvSpPr>
          <p:spPr bwMode="auto">
            <a:xfrm>
              <a:off x="4725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4" name="Line 2548"/>
            <p:cNvSpPr>
              <a:spLocks noChangeShapeType="1"/>
            </p:cNvSpPr>
            <p:nvPr/>
          </p:nvSpPr>
          <p:spPr bwMode="auto">
            <a:xfrm>
              <a:off x="4747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5" name="Line 2549"/>
            <p:cNvSpPr>
              <a:spLocks noChangeShapeType="1"/>
            </p:cNvSpPr>
            <p:nvPr/>
          </p:nvSpPr>
          <p:spPr bwMode="auto">
            <a:xfrm>
              <a:off x="4770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6" name="Line 2550"/>
            <p:cNvSpPr>
              <a:spLocks noChangeShapeType="1"/>
            </p:cNvSpPr>
            <p:nvPr/>
          </p:nvSpPr>
          <p:spPr bwMode="auto">
            <a:xfrm>
              <a:off x="4792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7" name="Line 2551"/>
            <p:cNvSpPr>
              <a:spLocks noChangeShapeType="1"/>
            </p:cNvSpPr>
            <p:nvPr/>
          </p:nvSpPr>
          <p:spPr bwMode="auto">
            <a:xfrm>
              <a:off x="4815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8" name="Line 2552"/>
            <p:cNvSpPr>
              <a:spLocks noChangeShapeType="1"/>
            </p:cNvSpPr>
            <p:nvPr/>
          </p:nvSpPr>
          <p:spPr bwMode="auto">
            <a:xfrm>
              <a:off x="483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69" name="Line 2553"/>
            <p:cNvSpPr>
              <a:spLocks noChangeShapeType="1"/>
            </p:cNvSpPr>
            <p:nvPr/>
          </p:nvSpPr>
          <p:spPr bwMode="auto">
            <a:xfrm>
              <a:off x="485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0" name="Line 2554"/>
            <p:cNvSpPr>
              <a:spLocks noChangeShapeType="1"/>
            </p:cNvSpPr>
            <p:nvPr/>
          </p:nvSpPr>
          <p:spPr bwMode="auto">
            <a:xfrm>
              <a:off x="488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1" name="Line 2555"/>
            <p:cNvSpPr>
              <a:spLocks noChangeShapeType="1"/>
            </p:cNvSpPr>
            <p:nvPr/>
          </p:nvSpPr>
          <p:spPr bwMode="auto">
            <a:xfrm>
              <a:off x="490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2" name="Line 2556"/>
            <p:cNvSpPr>
              <a:spLocks noChangeShapeType="1"/>
            </p:cNvSpPr>
            <p:nvPr/>
          </p:nvSpPr>
          <p:spPr bwMode="auto">
            <a:xfrm>
              <a:off x="492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3" name="Line 2557"/>
            <p:cNvSpPr>
              <a:spLocks noChangeShapeType="1"/>
            </p:cNvSpPr>
            <p:nvPr/>
          </p:nvSpPr>
          <p:spPr bwMode="auto">
            <a:xfrm>
              <a:off x="494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4" name="Line 2558"/>
            <p:cNvSpPr>
              <a:spLocks noChangeShapeType="1"/>
            </p:cNvSpPr>
            <p:nvPr/>
          </p:nvSpPr>
          <p:spPr bwMode="auto">
            <a:xfrm>
              <a:off x="497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5" name="Line 2559"/>
            <p:cNvSpPr>
              <a:spLocks noChangeShapeType="1"/>
            </p:cNvSpPr>
            <p:nvPr/>
          </p:nvSpPr>
          <p:spPr bwMode="auto">
            <a:xfrm>
              <a:off x="4994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6" name="Line 2560"/>
            <p:cNvSpPr>
              <a:spLocks noChangeShapeType="1"/>
            </p:cNvSpPr>
            <p:nvPr/>
          </p:nvSpPr>
          <p:spPr bwMode="auto">
            <a:xfrm>
              <a:off x="5017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7" name="Line 2561"/>
            <p:cNvSpPr>
              <a:spLocks noChangeShapeType="1"/>
            </p:cNvSpPr>
            <p:nvPr/>
          </p:nvSpPr>
          <p:spPr bwMode="auto">
            <a:xfrm>
              <a:off x="5039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8" name="Line 2562"/>
            <p:cNvSpPr>
              <a:spLocks noChangeShapeType="1"/>
            </p:cNvSpPr>
            <p:nvPr/>
          </p:nvSpPr>
          <p:spPr bwMode="auto">
            <a:xfrm>
              <a:off x="5062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79" name="Line 2563"/>
            <p:cNvSpPr>
              <a:spLocks noChangeShapeType="1"/>
            </p:cNvSpPr>
            <p:nvPr/>
          </p:nvSpPr>
          <p:spPr bwMode="auto">
            <a:xfrm>
              <a:off x="508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0" name="Line 2564"/>
            <p:cNvSpPr>
              <a:spLocks noChangeShapeType="1"/>
            </p:cNvSpPr>
            <p:nvPr/>
          </p:nvSpPr>
          <p:spPr bwMode="auto">
            <a:xfrm>
              <a:off x="5106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1" name="Line 2565"/>
            <p:cNvSpPr>
              <a:spLocks noChangeShapeType="1"/>
            </p:cNvSpPr>
            <p:nvPr/>
          </p:nvSpPr>
          <p:spPr bwMode="auto">
            <a:xfrm>
              <a:off x="5129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2" name="Line 2566"/>
            <p:cNvSpPr>
              <a:spLocks noChangeShapeType="1"/>
            </p:cNvSpPr>
            <p:nvPr/>
          </p:nvSpPr>
          <p:spPr bwMode="auto">
            <a:xfrm>
              <a:off x="5151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3" name="Line 2567"/>
            <p:cNvSpPr>
              <a:spLocks noChangeShapeType="1"/>
            </p:cNvSpPr>
            <p:nvPr/>
          </p:nvSpPr>
          <p:spPr bwMode="auto">
            <a:xfrm>
              <a:off x="5174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4" name="Line 2568"/>
            <p:cNvSpPr>
              <a:spLocks noChangeShapeType="1"/>
            </p:cNvSpPr>
            <p:nvPr/>
          </p:nvSpPr>
          <p:spPr bwMode="auto">
            <a:xfrm>
              <a:off x="519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5" name="Line 2569"/>
            <p:cNvSpPr>
              <a:spLocks noChangeShapeType="1"/>
            </p:cNvSpPr>
            <p:nvPr/>
          </p:nvSpPr>
          <p:spPr bwMode="auto">
            <a:xfrm>
              <a:off x="5218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6" name="Line 2570"/>
            <p:cNvSpPr>
              <a:spLocks noChangeShapeType="1"/>
            </p:cNvSpPr>
            <p:nvPr/>
          </p:nvSpPr>
          <p:spPr bwMode="auto">
            <a:xfrm>
              <a:off x="5241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7" name="Line 2571"/>
            <p:cNvSpPr>
              <a:spLocks noChangeShapeType="1"/>
            </p:cNvSpPr>
            <p:nvPr/>
          </p:nvSpPr>
          <p:spPr bwMode="auto">
            <a:xfrm>
              <a:off x="5263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8" name="Line 2572"/>
            <p:cNvSpPr>
              <a:spLocks noChangeShapeType="1"/>
            </p:cNvSpPr>
            <p:nvPr/>
          </p:nvSpPr>
          <p:spPr bwMode="auto">
            <a:xfrm>
              <a:off x="528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89" name="Line 2573"/>
            <p:cNvSpPr>
              <a:spLocks noChangeShapeType="1"/>
            </p:cNvSpPr>
            <p:nvPr/>
          </p:nvSpPr>
          <p:spPr bwMode="auto">
            <a:xfrm>
              <a:off x="5308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0" name="Line 2574"/>
            <p:cNvSpPr>
              <a:spLocks noChangeShapeType="1"/>
            </p:cNvSpPr>
            <p:nvPr/>
          </p:nvSpPr>
          <p:spPr bwMode="auto">
            <a:xfrm>
              <a:off x="5331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1" name="Line 2575"/>
            <p:cNvSpPr>
              <a:spLocks noChangeShapeType="1"/>
            </p:cNvSpPr>
            <p:nvPr/>
          </p:nvSpPr>
          <p:spPr bwMode="auto">
            <a:xfrm>
              <a:off x="5353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2" name="Line 2576"/>
            <p:cNvSpPr>
              <a:spLocks noChangeShapeType="1"/>
            </p:cNvSpPr>
            <p:nvPr/>
          </p:nvSpPr>
          <p:spPr bwMode="auto">
            <a:xfrm>
              <a:off x="5376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3" name="Line 2577"/>
            <p:cNvSpPr>
              <a:spLocks noChangeShapeType="1"/>
            </p:cNvSpPr>
            <p:nvPr/>
          </p:nvSpPr>
          <p:spPr bwMode="auto">
            <a:xfrm>
              <a:off x="5398" y="2036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4" name="Line 2578"/>
            <p:cNvSpPr>
              <a:spLocks noChangeShapeType="1"/>
            </p:cNvSpPr>
            <p:nvPr/>
          </p:nvSpPr>
          <p:spPr bwMode="auto">
            <a:xfrm>
              <a:off x="5420" y="2036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5" name="Line 2579"/>
            <p:cNvSpPr>
              <a:spLocks noChangeShapeType="1"/>
            </p:cNvSpPr>
            <p:nvPr/>
          </p:nvSpPr>
          <p:spPr bwMode="auto">
            <a:xfrm flipV="1">
              <a:off x="2100" y="1504"/>
              <a:ext cx="7" cy="3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6" name="Line 2580"/>
            <p:cNvSpPr>
              <a:spLocks noChangeShapeType="1"/>
            </p:cNvSpPr>
            <p:nvPr/>
          </p:nvSpPr>
          <p:spPr bwMode="auto">
            <a:xfrm>
              <a:off x="2122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7" name="Line 2581"/>
            <p:cNvSpPr>
              <a:spLocks noChangeShapeType="1"/>
            </p:cNvSpPr>
            <p:nvPr/>
          </p:nvSpPr>
          <p:spPr bwMode="auto">
            <a:xfrm>
              <a:off x="2145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8" name="Line 2582"/>
            <p:cNvSpPr>
              <a:spLocks noChangeShapeType="1"/>
            </p:cNvSpPr>
            <p:nvPr/>
          </p:nvSpPr>
          <p:spPr bwMode="auto">
            <a:xfrm>
              <a:off x="216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599" name="Line 2583"/>
            <p:cNvSpPr>
              <a:spLocks noChangeShapeType="1"/>
            </p:cNvSpPr>
            <p:nvPr/>
          </p:nvSpPr>
          <p:spPr bwMode="auto">
            <a:xfrm>
              <a:off x="218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0" name="Line 2584"/>
            <p:cNvSpPr>
              <a:spLocks noChangeShapeType="1"/>
            </p:cNvSpPr>
            <p:nvPr/>
          </p:nvSpPr>
          <p:spPr bwMode="auto">
            <a:xfrm>
              <a:off x="221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1" name="Line 2585"/>
            <p:cNvSpPr>
              <a:spLocks noChangeShapeType="1"/>
            </p:cNvSpPr>
            <p:nvPr/>
          </p:nvSpPr>
          <p:spPr bwMode="auto">
            <a:xfrm>
              <a:off x="223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2" name="Line 2586"/>
            <p:cNvSpPr>
              <a:spLocks noChangeShapeType="1"/>
            </p:cNvSpPr>
            <p:nvPr/>
          </p:nvSpPr>
          <p:spPr bwMode="auto">
            <a:xfrm>
              <a:off x="225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3" name="Line 2587"/>
            <p:cNvSpPr>
              <a:spLocks noChangeShapeType="1"/>
            </p:cNvSpPr>
            <p:nvPr/>
          </p:nvSpPr>
          <p:spPr bwMode="auto">
            <a:xfrm>
              <a:off x="227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4" name="Line 2588"/>
            <p:cNvSpPr>
              <a:spLocks noChangeShapeType="1"/>
            </p:cNvSpPr>
            <p:nvPr/>
          </p:nvSpPr>
          <p:spPr bwMode="auto">
            <a:xfrm>
              <a:off x="230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5" name="Line 2589"/>
            <p:cNvSpPr>
              <a:spLocks noChangeShapeType="1"/>
            </p:cNvSpPr>
            <p:nvPr/>
          </p:nvSpPr>
          <p:spPr bwMode="auto">
            <a:xfrm>
              <a:off x="232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6" name="Line 2590"/>
            <p:cNvSpPr>
              <a:spLocks noChangeShapeType="1"/>
            </p:cNvSpPr>
            <p:nvPr/>
          </p:nvSpPr>
          <p:spPr bwMode="auto">
            <a:xfrm>
              <a:off x="234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7" name="Line 2591"/>
            <p:cNvSpPr>
              <a:spLocks noChangeShapeType="1"/>
            </p:cNvSpPr>
            <p:nvPr/>
          </p:nvSpPr>
          <p:spPr bwMode="auto">
            <a:xfrm>
              <a:off x="236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8" name="Line 2592"/>
            <p:cNvSpPr>
              <a:spLocks noChangeShapeType="1"/>
            </p:cNvSpPr>
            <p:nvPr/>
          </p:nvSpPr>
          <p:spPr bwMode="auto">
            <a:xfrm>
              <a:off x="239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09" name="Line 2593"/>
            <p:cNvSpPr>
              <a:spLocks noChangeShapeType="1"/>
            </p:cNvSpPr>
            <p:nvPr/>
          </p:nvSpPr>
          <p:spPr bwMode="auto">
            <a:xfrm>
              <a:off x="241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0" name="Line 2594"/>
            <p:cNvSpPr>
              <a:spLocks noChangeShapeType="1"/>
            </p:cNvSpPr>
            <p:nvPr/>
          </p:nvSpPr>
          <p:spPr bwMode="auto">
            <a:xfrm>
              <a:off x="2436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1" name="Line 2595"/>
            <p:cNvSpPr>
              <a:spLocks noChangeShapeType="1"/>
            </p:cNvSpPr>
            <p:nvPr/>
          </p:nvSpPr>
          <p:spPr bwMode="auto">
            <a:xfrm>
              <a:off x="2459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2" name="Line 2596"/>
            <p:cNvSpPr>
              <a:spLocks noChangeShapeType="1"/>
            </p:cNvSpPr>
            <p:nvPr/>
          </p:nvSpPr>
          <p:spPr bwMode="auto">
            <a:xfrm>
              <a:off x="2481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3" name="Line 2597"/>
            <p:cNvSpPr>
              <a:spLocks noChangeShapeType="1"/>
            </p:cNvSpPr>
            <p:nvPr/>
          </p:nvSpPr>
          <p:spPr bwMode="auto">
            <a:xfrm>
              <a:off x="250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4" name="Line 2598"/>
            <p:cNvSpPr>
              <a:spLocks noChangeShapeType="1"/>
            </p:cNvSpPr>
            <p:nvPr/>
          </p:nvSpPr>
          <p:spPr bwMode="auto">
            <a:xfrm>
              <a:off x="2526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5" name="Line 2599"/>
            <p:cNvSpPr>
              <a:spLocks noChangeShapeType="1"/>
            </p:cNvSpPr>
            <p:nvPr/>
          </p:nvSpPr>
          <p:spPr bwMode="auto">
            <a:xfrm>
              <a:off x="2549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6" name="Line 2600"/>
            <p:cNvSpPr>
              <a:spLocks noChangeShapeType="1"/>
            </p:cNvSpPr>
            <p:nvPr/>
          </p:nvSpPr>
          <p:spPr bwMode="auto">
            <a:xfrm>
              <a:off x="2571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7" name="Line 2601"/>
            <p:cNvSpPr>
              <a:spLocks noChangeShapeType="1"/>
            </p:cNvSpPr>
            <p:nvPr/>
          </p:nvSpPr>
          <p:spPr bwMode="auto">
            <a:xfrm>
              <a:off x="259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8" name="Line 2602"/>
            <p:cNvSpPr>
              <a:spLocks noChangeShapeType="1"/>
            </p:cNvSpPr>
            <p:nvPr/>
          </p:nvSpPr>
          <p:spPr bwMode="auto">
            <a:xfrm>
              <a:off x="261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19" name="Line 2603"/>
            <p:cNvSpPr>
              <a:spLocks noChangeShapeType="1"/>
            </p:cNvSpPr>
            <p:nvPr/>
          </p:nvSpPr>
          <p:spPr bwMode="auto">
            <a:xfrm>
              <a:off x="2638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0" name="Line 2604"/>
            <p:cNvSpPr>
              <a:spLocks noChangeShapeType="1"/>
            </p:cNvSpPr>
            <p:nvPr/>
          </p:nvSpPr>
          <p:spPr bwMode="auto">
            <a:xfrm>
              <a:off x="2661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1" name="Line 2605"/>
            <p:cNvSpPr>
              <a:spLocks noChangeShapeType="1"/>
            </p:cNvSpPr>
            <p:nvPr/>
          </p:nvSpPr>
          <p:spPr bwMode="auto">
            <a:xfrm>
              <a:off x="2683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2" name="Line 2606"/>
            <p:cNvSpPr>
              <a:spLocks noChangeShapeType="1"/>
            </p:cNvSpPr>
            <p:nvPr/>
          </p:nvSpPr>
          <p:spPr bwMode="auto">
            <a:xfrm>
              <a:off x="270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3" name="Line 2607"/>
            <p:cNvSpPr>
              <a:spLocks noChangeShapeType="1"/>
            </p:cNvSpPr>
            <p:nvPr/>
          </p:nvSpPr>
          <p:spPr bwMode="auto">
            <a:xfrm>
              <a:off x="272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4" name="Line 2608"/>
            <p:cNvSpPr>
              <a:spLocks noChangeShapeType="1"/>
            </p:cNvSpPr>
            <p:nvPr/>
          </p:nvSpPr>
          <p:spPr bwMode="auto">
            <a:xfrm>
              <a:off x="275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5" name="Line 2609"/>
            <p:cNvSpPr>
              <a:spLocks noChangeShapeType="1"/>
            </p:cNvSpPr>
            <p:nvPr/>
          </p:nvSpPr>
          <p:spPr bwMode="auto">
            <a:xfrm>
              <a:off x="277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6" name="Line 2610"/>
            <p:cNvSpPr>
              <a:spLocks noChangeShapeType="1"/>
            </p:cNvSpPr>
            <p:nvPr/>
          </p:nvSpPr>
          <p:spPr bwMode="auto">
            <a:xfrm>
              <a:off x="279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7" name="Line 2611"/>
            <p:cNvSpPr>
              <a:spLocks noChangeShapeType="1"/>
            </p:cNvSpPr>
            <p:nvPr/>
          </p:nvSpPr>
          <p:spPr bwMode="auto">
            <a:xfrm>
              <a:off x="281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8" name="Line 2612"/>
            <p:cNvSpPr>
              <a:spLocks noChangeShapeType="1"/>
            </p:cNvSpPr>
            <p:nvPr/>
          </p:nvSpPr>
          <p:spPr bwMode="auto">
            <a:xfrm>
              <a:off x="284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29" name="Line 2613"/>
            <p:cNvSpPr>
              <a:spLocks noChangeShapeType="1"/>
            </p:cNvSpPr>
            <p:nvPr/>
          </p:nvSpPr>
          <p:spPr bwMode="auto">
            <a:xfrm>
              <a:off x="286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0" name="Line 2614"/>
            <p:cNvSpPr>
              <a:spLocks noChangeShapeType="1"/>
            </p:cNvSpPr>
            <p:nvPr/>
          </p:nvSpPr>
          <p:spPr bwMode="auto">
            <a:xfrm>
              <a:off x="288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</p:grpSp>
      <p:grpSp>
        <p:nvGrpSpPr>
          <p:cNvPr id="88832" name="Group 2816"/>
          <p:cNvGrpSpPr>
            <a:grpSpLocks/>
          </p:cNvGrpSpPr>
          <p:nvPr/>
        </p:nvGrpSpPr>
        <p:grpSpPr bwMode="auto">
          <a:xfrm>
            <a:off x="2963333" y="1554167"/>
            <a:ext cx="4696178" cy="835025"/>
            <a:chOff x="2100" y="979"/>
            <a:chExt cx="3328" cy="526"/>
          </a:xfrm>
        </p:grpSpPr>
        <p:sp>
          <p:nvSpPr>
            <p:cNvPr id="88632" name="Line 2616"/>
            <p:cNvSpPr>
              <a:spLocks noChangeShapeType="1"/>
            </p:cNvSpPr>
            <p:nvPr/>
          </p:nvSpPr>
          <p:spPr bwMode="auto">
            <a:xfrm>
              <a:off x="290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3" name="Line 2617"/>
            <p:cNvSpPr>
              <a:spLocks noChangeShapeType="1"/>
            </p:cNvSpPr>
            <p:nvPr/>
          </p:nvSpPr>
          <p:spPr bwMode="auto">
            <a:xfrm>
              <a:off x="293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4" name="Line 2618"/>
            <p:cNvSpPr>
              <a:spLocks noChangeShapeType="1"/>
            </p:cNvSpPr>
            <p:nvPr/>
          </p:nvSpPr>
          <p:spPr bwMode="auto">
            <a:xfrm>
              <a:off x="295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5" name="Line 2619"/>
            <p:cNvSpPr>
              <a:spLocks noChangeShapeType="1"/>
            </p:cNvSpPr>
            <p:nvPr/>
          </p:nvSpPr>
          <p:spPr bwMode="auto">
            <a:xfrm>
              <a:off x="2975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6" name="Line 2620"/>
            <p:cNvSpPr>
              <a:spLocks noChangeShapeType="1"/>
            </p:cNvSpPr>
            <p:nvPr/>
          </p:nvSpPr>
          <p:spPr bwMode="auto">
            <a:xfrm>
              <a:off x="2997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7" name="Line 2621"/>
            <p:cNvSpPr>
              <a:spLocks noChangeShapeType="1"/>
            </p:cNvSpPr>
            <p:nvPr/>
          </p:nvSpPr>
          <p:spPr bwMode="auto">
            <a:xfrm>
              <a:off x="3020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8" name="Line 2622"/>
            <p:cNvSpPr>
              <a:spLocks noChangeShapeType="1"/>
            </p:cNvSpPr>
            <p:nvPr/>
          </p:nvSpPr>
          <p:spPr bwMode="auto">
            <a:xfrm>
              <a:off x="3042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39" name="Line 2623"/>
            <p:cNvSpPr>
              <a:spLocks noChangeShapeType="1"/>
            </p:cNvSpPr>
            <p:nvPr/>
          </p:nvSpPr>
          <p:spPr bwMode="auto">
            <a:xfrm>
              <a:off x="306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0" name="Line 2624"/>
            <p:cNvSpPr>
              <a:spLocks noChangeShapeType="1"/>
            </p:cNvSpPr>
            <p:nvPr/>
          </p:nvSpPr>
          <p:spPr bwMode="auto">
            <a:xfrm>
              <a:off x="308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1" name="Line 2625"/>
            <p:cNvSpPr>
              <a:spLocks noChangeShapeType="1"/>
            </p:cNvSpPr>
            <p:nvPr/>
          </p:nvSpPr>
          <p:spPr bwMode="auto">
            <a:xfrm>
              <a:off x="310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2" name="Line 2626"/>
            <p:cNvSpPr>
              <a:spLocks noChangeShapeType="1"/>
            </p:cNvSpPr>
            <p:nvPr/>
          </p:nvSpPr>
          <p:spPr bwMode="auto">
            <a:xfrm>
              <a:off x="313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3" name="Line 2627"/>
            <p:cNvSpPr>
              <a:spLocks noChangeShapeType="1"/>
            </p:cNvSpPr>
            <p:nvPr/>
          </p:nvSpPr>
          <p:spPr bwMode="auto">
            <a:xfrm>
              <a:off x="315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4" name="Line 2628"/>
            <p:cNvSpPr>
              <a:spLocks noChangeShapeType="1"/>
            </p:cNvSpPr>
            <p:nvPr/>
          </p:nvSpPr>
          <p:spPr bwMode="auto">
            <a:xfrm>
              <a:off x="317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5" name="Line 2629"/>
            <p:cNvSpPr>
              <a:spLocks noChangeShapeType="1"/>
            </p:cNvSpPr>
            <p:nvPr/>
          </p:nvSpPr>
          <p:spPr bwMode="auto">
            <a:xfrm>
              <a:off x="319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6" name="Line 2630"/>
            <p:cNvSpPr>
              <a:spLocks noChangeShapeType="1"/>
            </p:cNvSpPr>
            <p:nvPr/>
          </p:nvSpPr>
          <p:spPr bwMode="auto">
            <a:xfrm>
              <a:off x="322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7" name="Line 2631"/>
            <p:cNvSpPr>
              <a:spLocks noChangeShapeType="1"/>
            </p:cNvSpPr>
            <p:nvPr/>
          </p:nvSpPr>
          <p:spPr bwMode="auto">
            <a:xfrm>
              <a:off x="324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8" name="Line 2632"/>
            <p:cNvSpPr>
              <a:spLocks noChangeShapeType="1"/>
            </p:cNvSpPr>
            <p:nvPr/>
          </p:nvSpPr>
          <p:spPr bwMode="auto">
            <a:xfrm>
              <a:off x="326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49" name="Line 2633"/>
            <p:cNvSpPr>
              <a:spLocks noChangeShapeType="1"/>
            </p:cNvSpPr>
            <p:nvPr/>
          </p:nvSpPr>
          <p:spPr bwMode="auto">
            <a:xfrm>
              <a:off x="3289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0" name="Line 2634"/>
            <p:cNvSpPr>
              <a:spLocks noChangeShapeType="1"/>
            </p:cNvSpPr>
            <p:nvPr/>
          </p:nvSpPr>
          <p:spPr bwMode="auto">
            <a:xfrm>
              <a:off x="3311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1" name="Line 2635"/>
            <p:cNvSpPr>
              <a:spLocks noChangeShapeType="1"/>
            </p:cNvSpPr>
            <p:nvPr/>
          </p:nvSpPr>
          <p:spPr bwMode="auto">
            <a:xfrm>
              <a:off x="333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2" name="Line 2636"/>
            <p:cNvSpPr>
              <a:spLocks noChangeShapeType="1"/>
            </p:cNvSpPr>
            <p:nvPr/>
          </p:nvSpPr>
          <p:spPr bwMode="auto">
            <a:xfrm>
              <a:off x="3356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3" name="Line 2637"/>
            <p:cNvSpPr>
              <a:spLocks noChangeShapeType="1"/>
            </p:cNvSpPr>
            <p:nvPr/>
          </p:nvSpPr>
          <p:spPr bwMode="auto">
            <a:xfrm>
              <a:off x="3379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4" name="Line 2638"/>
            <p:cNvSpPr>
              <a:spLocks noChangeShapeType="1"/>
            </p:cNvSpPr>
            <p:nvPr/>
          </p:nvSpPr>
          <p:spPr bwMode="auto">
            <a:xfrm>
              <a:off x="3401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5" name="Line 2639"/>
            <p:cNvSpPr>
              <a:spLocks noChangeShapeType="1"/>
            </p:cNvSpPr>
            <p:nvPr/>
          </p:nvSpPr>
          <p:spPr bwMode="auto">
            <a:xfrm>
              <a:off x="342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6" name="Line 2640"/>
            <p:cNvSpPr>
              <a:spLocks noChangeShapeType="1"/>
            </p:cNvSpPr>
            <p:nvPr/>
          </p:nvSpPr>
          <p:spPr bwMode="auto">
            <a:xfrm>
              <a:off x="3446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7" name="Line 2641"/>
            <p:cNvSpPr>
              <a:spLocks noChangeShapeType="1"/>
            </p:cNvSpPr>
            <p:nvPr/>
          </p:nvSpPr>
          <p:spPr bwMode="auto">
            <a:xfrm>
              <a:off x="3468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8" name="Line 2642"/>
            <p:cNvSpPr>
              <a:spLocks noChangeShapeType="1"/>
            </p:cNvSpPr>
            <p:nvPr/>
          </p:nvSpPr>
          <p:spPr bwMode="auto">
            <a:xfrm>
              <a:off x="3491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59" name="Line 2643"/>
            <p:cNvSpPr>
              <a:spLocks noChangeShapeType="1"/>
            </p:cNvSpPr>
            <p:nvPr/>
          </p:nvSpPr>
          <p:spPr bwMode="auto">
            <a:xfrm>
              <a:off x="3513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0" name="Line 2644"/>
            <p:cNvSpPr>
              <a:spLocks noChangeShapeType="1"/>
            </p:cNvSpPr>
            <p:nvPr/>
          </p:nvSpPr>
          <p:spPr bwMode="auto">
            <a:xfrm>
              <a:off x="353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1" name="Line 2645"/>
            <p:cNvSpPr>
              <a:spLocks noChangeShapeType="1"/>
            </p:cNvSpPr>
            <p:nvPr/>
          </p:nvSpPr>
          <p:spPr bwMode="auto">
            <a:xfrm>
              <a:off x="3558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2" name="Line 2646"/>
            <p:cNvSpPr>
              <a:spLocks noChangeShapeType="1"/>
            </p:cNvSpPr>
            <p:nvPr/>
          </p:nvSpPr>
          <p:spPr bwMode="auto">
            <a:xfrm>
              <a:off x="3581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3" name="Line 2647"/>
            <p:cNvSpPr>
              <a:spLocks noChangeShapeType="1"/>
            </p:cNvSpPr>
            <p:nvPr/>
          </p:nvSpPr>
          <p:spPr bwMode="auto">
            <a:xfrm>
              <a:off x="3603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4" name="Line 2648"/>
            <p:cNvSpPr>
              <a:spLocks noChangeShapeType="1"/>
            </p:cNvSpPr>
            <p:nvPr/>
          </p:nvSpPr>
          <p:spPr bwMode="auto">
            <a:xfrm>
              <a:off x="362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5" name="Line 2649"/>
            <p:cNvSpPr>
              <a:spLocks noChangeShapeType="1"/>
            </p:cNvSpPr>
            <p:nvPr/>
          </p:nvSpPr>
          <p:spPr bwMode="auto">
            <a:xfrm>
              <a:off x="364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6" name="Line 2650"/>
            <p:cNvSpPr>
              <a:spLocks noChangeShapeType="1"/>
            </p:cNvSpPr>
            <p:nvPr/>
          </p:nvSpPr>
          <p:spPr bwMode="auto">
            <a:xfrm>
              <a:off x="367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7" name="Line 2651"/>
            <p:cNvSpPr>
              <a:spLocks noChangeShapeType="1"/>
            </p:cNvSpPr>
            <p:nvPr/>
          </p:nvSpPr>
          <p:spPr bwMode="auto">
            <a:xfrm>
              <a:off x="369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8" name="Line 2652"/>
            <p:cNvSpPr>
              <a:spLocks noChangeShapeType="1"/>
            </p:cNvSpPr>
            <p:nvPr/>
          </p:nvSpPr>
          <p:spPr bwMode="auto">
            <a:xfrm>
              <a:off x="371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69" name="Line 2653"/>
            <p:cNvSpPr>
              <a:spLocks noChangeShapeType="1"/>
            </p:cNvSpPr>
            <p:nvPr/>
          </p:nvSpPr>
          <p:spPr bwMode="auto">
            <a:xfrm>
              <a:off x="373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0" name="Line 2654"/>
            <p:cNvSpPr>
              <a:spLocks noChangeShapeType="1"/>
            </p:cNvSpPr>
            <p:nvPr/>
          </p:nvSpPr>
          <p:spPr bwMode="auto">
            <a:xfrm>
              <a:off x="376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1" name="Line 2655"/>
            <p:cNvSpPr>
              <a:spLocks noChangeShapeType="1"/>
            </p:cNvSpPr>
            <p:nvPr/>
          </p:nvSpPr>
          <p:spPr bwMode="auto">
            <a:xfrm>
              <a:off x="378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2" name="Line 2656"/>
            <p:cNvSpPr>
              <a:spLocks noChangeShapeType="1"/>
            </p:cNvSpPr>
            <p:nvPr/>
          </p:nvSpPr>
          <p:spPr bwMode="auto">
            <a:xfrm>
              <a:off x="380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3" name="Line 2657"/>
            <p:cNvSpPr>
              <a:spLocks noChangeShapeType="1"/>
            </p:cNvSpPr>
            <p:nvPr/>
          </p:nvSpPr>
          <p:spPr bwMode="auto">
            <a:xfrm>
              <a:off x="382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4" name="Line 2658"/>
            <p:cNvSpPr>
              <a:spLocks noChangeShapeType="1"/>
            </p:cNvSpPr>
            <p:nvPr/>
          </p:nvSpPr>
          <p:spPr bwMode="auto">
            <a:xfrm>
              <a:off x="3850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5" name="Line 2659"/>
            <p:cNvSpPr>
              <a:spLocks noChangeShapeType="1"/>
            </p:cNvSpPr>
            <p:nvPr/>
          </p:nvSpPr>
          <p:spPr bwMode="auto">
            <a:xfrm>
              <a:off x="3872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6" name="Line 2660"/>
            <p:cNvSpPr>
              <a:spLocks noChangeShapeType="1"/>
            </p:cNvSpPr>
            <p:nvPr/>
          </p:nvSpPr>
          <p:spPr bwMode="auto">
            <a:xfrm>
              <a:off x="3895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7" name="Line 2661"/>
            <p:cNvSpPr>
              <a:spLocks noChangeShapeType="1"/>
            </p:cNvSpPr>
            <p:nvPr/>
          </p:nvSpPr>
          <p:spPr bwMode="auto">
            <a:xfrm>
              <a:off x="3917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8" name="Line 2662"/>
            <p:cNvSpPr>
              <a:spLocks noChangeShapeType="1"/>
            </p:cNvSpPr>
            <p:nvPr/>
          </p:nvSpPr>
          <p:spPr bwMode="auto">
            <a:xfrm>
              <a:off x="3940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79" name="Line 2663"/>
            <p:cNvSpPr>
              <a:spLocks noChangeShapeType="1"/>
            </p:cNvSpPr>
            <p:nvPr/>
          </p:nvSpPr>
          <p:spPr bwMode="auto">
            <a:xfrm>
              <a:off x="396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0" name="Line 2664"/>
            <p:cNvSpPr>
              <a:spLocks noChangeShapeType="1"/>
            </p:cNvSpPr>
            <p:nvPr/>
          </p:nvSpPr>
          <p:spPr bwMode="auto">
            <a:xfrm>
              <a:off x="398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1" name="Line 2665"/>
            <p:cNvSpPr>
              <a:spLocks noChangeShapeType="1"/>
            </p:cNvSpPr>
            <p:nvPr/>
          </p:nvSpPr>
          <p:spPr bwMode="auto">
            <a:xfrm>
              <a:off x="400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2" name="Line 2666"/>
            <p:cNvSpPr>
              <a:spLocks noChangeShapeType="1"/>
            </p:cNvSpPr>
            <p:nvPr/>
          </p:nvSpPr>
          <p:spPr bwMode="auto">
            <a:xfrm>
              <a:off x="402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3" name="Line 2667"/>
            <p:cNvSpPr>
              <a:spLocks noChangeShapeType="1"/>
            </p:cNvSpPr>
            <p:nvPr/>
          </p:nvSpPr>
          <p:spPr bwMode="auto">
            <a:xfrm>
              <a:off x="405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4" name="Line 2668"/>
            <p:cNvSpPr>
              <a:spLocks noChangeShapeType="1"/>
            </p:cNvSpPr>
            <p:nvPr/>
          </p:nvSpPr>
          <p:spPr bwMode="auto">
            <a:xfrm>
              <a:off x="407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5" name="Line 2669"/>
            <p:cNvSpPr>
              <a:spLocks noChangeShapeType="1"/>
            </p:cNvSpPr>
            <p:nvPr/>
          </p:nvSpPr>
          <p:spPr bwMode="auto">
            <a:xfrm>
              <a:off x="409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6" name="Line 2670"/>
            <p:cNvSpPr>
              <a:spLocks noChangeShapeType="1"/>
            </p:cNvSpPr>
            <p:nvPr/>
          </p:nvSpPr>
          <p:spPr bwMode="auto">
            <a:xfrm>
              <a:off x="411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7" name="Line 2671"/>
            <p:cNvSpPr>
              <a:spLocks noChangeShapeType="1"/>
            </p:cNvSpPr>
            <p:nvPr/>
          </p:nvSpPr>
          <p:spPr bwMode="auto">
            <a:xfrm>
              <a:off x="414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8" name="Line 2672"/>
            <p:cNvSpPr>
              <a:spLocks noChangeShapeType="1"/>
            </p:cNvSpPr>
            <p:nvPr/>
          </p:nvSpPr>
          <p:spPr bwMode="auto">
            <a:xfrm>
              <a:off x="416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89" name="Line 2673"/>
            <p:cNvSpPr>
              <a:spLocks noChangeShapeType="1"/>
            </p:cNvSpPr>
            <p:nvPr/>
          </p:nvSpPr>
          <p:spPr bwMode="auto">
            <a:xfrm>
              <a:off x="4186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0" name="Line 2674"/>
            <p:cNvSpPr>
              <a:spLocks noChangeShapeType="1"/>
            </p:cNvSpPr>
            <p:nvPr/>
          </p:nvSpPr>
          <p:spPr bwMode="auto">
            <a:xfrm>
              <a:off x="4209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1" name="Line 2675"/>
            <p:cNvSpPr>
              <a:spLocks noChangeShapeType="1"/>
            </p:cNvSpPr>
            <p:nvPr/>
          </p:nvSpPr>
          <p:spPr bwMode="auto">
            <a:xfrm>
              <a:off x="4231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2" name="Line 2676"/>
            <p:cNvSpPr>
              <a:spLocks noChangeShapeType="1"/>
            </p:cNvSpPr>
            <p:nvPr/>
          </p:nvSpPr>
          <p:spPr bwMode="auto">
            <a:xfrm>
              <a:off x="425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3" name="Line 2677"/>
            <p:cNvSpPr>
              <a:spLocks noChangeShapeType="1"/>
            </p:cNvSpPr>
            <p:nvPr/>
          </p:nvSpPr>
          <p:spPr bwMode="auto">
            <a:xfrm>
              <a:off x="4276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4" name="Line 2678"/>
            <p:cNvSpPr>
              <a:spLocks noChangeShapeType="1"/>
            </p:cNvSpPr>
            <p:nvPr/>
          </p:nvSpPr>
          <p:spPr bwMode="auto">
            <a:xfrm>
              <a:off x="4299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5" name="Line 2679"/>
            <p:cNvSpPr>
              <a:spLocks noChangeShapeType="1"/>
            </p:cNvSpPr>
            <p:nvPr/>
          </p:nvSpPr>
          <p:spPr bwMode="auto">
            <a:xfrm>
              <a:off x="4321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6" name="Line 2680"/>
            <p:cNvSpPr>
              <a:spLocks noChangeShapeType="1"/>
            </p:cNvSpPr>
            <p:nvPr/>
          </p:nvSpPr>
          <p:spPr bwMode="auto">
            <a:xfrm>
              <a:off x="4343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7" name="Line 2681"/>
            <p:cNvSpPr>
              <a:spLocks noChangeShapeType="1"/>
            </p:cNvSpPr>
            <p:nvPr/>
          </p:nvSpPr>
          <p:spPr bwMode="auto">
            <a:xfrm>
              <a:off x="436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8" name="Line 2682"/>
            <p:cNvSpPr>
              <a:spLocks noChangeShapeType="1"/>
            </p:cNvSpPr>
            <p:nvPr/>
          </p:nvSpPr>
          <p:spPr bwMode="auto">
            <a:xfrm>
              <a:off x="4388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699" name="Line 2683"/>
            <p:cNvSpPr>
              <a:spLocks noChangeShapeType="1"/>
            </p:cNvSpPr>
            <p:nvPr/>
          </p:nvSpPr>
          <p:spPr bwMode="auto">
            <a:xfrm>
              <a:off x="4411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0" name="Line 2684"/>
            <p:cNvSpPr>
              <a:spLocks noChangeShapeType="1"/>
            </p:cNvSpPr>
            <p:nvPr/>
          </p:nvSpPr>
          <p:spPr bwMode="auto">
            <a:xfrm>
              <a:off x="4433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1" name="Line 2685"/>
            <p:cNvSpPr>
              <a:spLocks noChangeShapeType="1"/>
            </p:cNvSpPr>
            <p:nvPr/>
          </p:nvSpPr>
          <p:spPr bwMode="auto">
            <a:xfrm>
              <a:off x="445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2" name="Line 2686"/>
            <p:cNvSpPr>
              <a:spLocks noChangeShapeType="1"/>
            </p:cNvSpPr>
            <p:nvPr/>
          </p:nvSpPr>
          <p:spPr bwMode="auto">
            <a:xfrm>
              <a:off x="4478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3" name="Line 2687"/>
            <p:cNvSpPr>
              <a:spLocks noChangeShapeType="1"/>
            </p:cNvSpPr>
            <p:nvPr/>
          </p:nvSpPr>
          <p:spPr bwMode="auto">
            <a:xfrm>
              <a:off x="4501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4" name="Line 2688"/>
            <p:cNvSpPr>
              <a:spLocks noChangeShapeType="1"/>
            </p:cNvSpPr>
            <p:nvPr/>
          </p:nvSpPr>
          <p:spPr bwMode="auto">
            <a:xfrm>
              <a:off x="452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5" name="Line 2689"/>
            <p:cNvSpPr>
              <a:spLocks noChangeShapeType="1"/>
            </p:cNvSpPr>
            <p:nvPr/>
          </p:nvSpPr>
          <p:spPr bwMode="auto">
            <a:xfrm>
              <a:off x="454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6" name="Line 2690"/>
            <p:cNvSpPr>
              <a:spLocks noChangeShapeType="1"/>
            </p:cNvSpPr>
            <p:nvPr/>
          </p:nvSpPr>
          <p:spPr bwMode="auto">
            <a:xfrm>
              <a:off x="456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7" name="Line 2691"/>
            <p:cNvSpPr>
              <a:spLocks noChangeShapeType="1"/>
            </p:cNvSpPr>
            <p:nvPr/>
          </p:nvSpPr>
          <p:spPr bwMode="auto">
            <a:xfrm>
              <a:off x="459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8" name="Line 2692"/>
            <p:cNvSpPr>
              <a:spLocks noChangeShapeType="1"/>
            </p:cNvSpPr>
            <p:nvPr/>
          </p:nvSpPr>
          <p:spPr bwMode="auto">
            <a:xfrm>
              <a:off x="461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09" name="Line 2693"/>
            <p:cNvSpPr>
              <a:spLocks noChangeShapeType="1"/>
            </p:cNvSpPr>
            <p:nvPr/>
          </p:nvSpPr>
          <p:spPr bwMode="auto">
            <a:xfrm>
              <a:off x="463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0" name="Line 2694"/>
            <p:cNvSpPr>
              <a:spLocks noChangeShapeType="1"/>
            </p:cNvSpPr>
            <p:nvPr/>
          </p:nvSpPr>
          <p:spPr bwMode="auto">
            <a:xfrm>
              <a:off x="465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1" name="Line 2695"/>
            <p:cNvSpPr>
              <a:spLocks noChangeShapeType="1"/>
            </p:cNvSpPr>
            <p:nvPr/>
          </p:nvSpPr>
          <p:spPr bwMode="auto">
            <a:xfrm>
              <a:off x="468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2" name="Line 2696"/>
            <p:cNvSpPr>
              <a:spLocks noChangeShapeType="1"/>
            </p:cNvSpPr>
            <p:nvPr/>
          </p:nvSpPr>
          <p:spPr bwMode="auto">
            <a:xfrm>
              <a:off x="4703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3" name="Line 2697"/>
            <p:cNvSpPr>
              <a:spLocks noChangeShapeType="1"/>
            </p:cNvSpPr>
            <p:nvPr/>
          </p:nvSpPr>
          <p:spPr bwMode="auto">
            <a:xfrm>
              <a:off x="4725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4" name="Line 2698"/>
            <p:cNvSpPr>
              <a:spLocks noChangeShapeType="1"/>
            </p:cNvSpPr>
            <p:nvPr/>
          </p:nvSpPr>
          <p:spPr bwMode="auto">
            <a:xfrm>
              <a:off x="4747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5" name="Line 2699"/>
            <p:cNvSpPr>
              <a:spLocks noChangeShapeType="1"/>
            </p:cNvSpPr>
            <p:nvPr/>
          </p:nvSpPr>
          <p:spPr bwMode="auto">
            <a:xfrm>
              <a:off x="4770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6" name="Line 2700"/>
            <p:cNvSpPr>
              <a:spLocks noChangeShapeType="1"/>
            </p:cNvSpPr>
            <p:nvPr/>
          </p:nvSpPr>
          <p:spPr bwMode="auto">
            <a:xfrm>
              <a:off x="4792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7" name="Line 2701"/>
            <p:cNvSpPr>
              <a:spLocks noChangeShapeType="1"/>
            </p:cNvSpPr>
            <p:nvPr/>
          </p:nvSpPr>
          <p:spPr bwMode="auto">
            <a:xfrm>
              <a:off x="4815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8" name="Line 2702"/>
            <p:cNvSpPr>
              <a:spLocks noChangeShapeType="1"/>
            </p:cNvSpPr>
            <p:nvPr/>
          </p:nvSpPr>
          <p:spPr bwMode="auto">
            <a:xfrm>
              <a:off x="483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19" name="Line 2703"/>
            <p:cNvSpPr>
              <a:spLocks noChangeShapeType="1"/>
            </p:cNvSpPr>
            <p:nvPr/>
          </p:nvSpPr>
          <p:spPr bwMode="auto">
            <a:xfrm>
              <a:off x="485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0" name="Line 2704"/>
            <p:cNvSpPr>
              <a:spLocks noChangeShapeType="1"/>
            </p:cNvSpPr>
            <p:nvPr/>
          </p:nvSpPr>
          <p:spPr bwMode="auto">
            <a:xfrm>
              <a:off x="488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1" name="Line 2705"/>
            <p:cNvSpPr>
              <a:spLocks noChangeShapeType="1"/>
            </p:cNvSpPr>
            <p:nvPr/>
          </p:nvSpPr>
          <p:spPr bwMode="auto">
            <a:xfrm>
              <a:off x="490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2" name="Line 2706"/>
            <p:cNvSpPr>
              <a:spLocks noChangeShapeType="1"/>
            </p:cNvSpPr>
            <p:nvPr/>
          </p:nvSpPr>
          <p:spPr bwMode="auto">
            <a:xfrm>
              <a:off x="492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3" name="Line 2707"/>
            <p:cNvSpPr>
              <a:spLocks noChangeShapeType="1"/>
            </p:cNvSpPr>
            <p:nvPr/>
          </p:nvSpPr>
          <p:spPr bwMode="auto">
            <a:xfrm>
              <a:off x="494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4" name="Line 2708"/>
            <p:cNvSpPr>
              <a:spLocks noChangeShapeType="1"/>
            </p:cNvSpPr>
            <p:nvPr/>
          </p:nvSpPr>
          <p:spPr bwMode="auto">
            <a:xfrm>
              <a:off x="497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5" name="Line 2709"/>
            <p:cNvSpPr>
              <a:spLocks noChangeShapeType="1"/>
            </p:cNvSpPr>
            <p:nvPr/>
          </p:nvSpPr>
          <p:spPr bwMode="auto">
            <a:xfrm>
              <a:off x="4994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6" name="Line 2710"/>
            <p:cNvSpPr>
              <a:spLocks noChangeShapeType="1"/>
            </p:cNvSpPr>
            <p:nvPr/>
          </p:nvSpPr>
          <p:spPr bwMode="auto">
            <a:xfrm>
              <a:off x="5017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7" name="Line 2711"/>
            <p:cNvSpPr>
              <a:spLocks noChangeShapeType="1"/>
            </p:cNvSpPr>
            <p:nvPr/>
          </p:nvSpPr>
          <p:spPr bwMode="auto">
            <a:xfrm>
              <a:off x="5039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8" name="Line 2712"/>
            <p:cNvSpPr>
              <a:spLocks noChangeShapeType="1"/>
            </p:cNvSpPr>
            <p:nvPr/>
          </p:nvSpPr>
          <p:spPr bwMode="auto">
            <a:xfrm>
              <a:off x="5062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29" name="Line 2713"/>
            <p:cNvSpPr>
              <a:spLocks noChangeShapeType="1"/>
            </p:cNvSpPr>
            <p:nvPr/>
          </p:nvSpPr>
          <p:spPr bwMode="auto">
            <a:xfrm>
              <a:off x="508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0" name="Line 2714"/>
            <p:cNvSpPr>
              <a:spLocks noChangeShapeType="1"/>
            </p:cNvSpPr>
            <p:nvPr/>
          </p:nvSpPr>
          <p:spPr bwMode="auto">
            <a:xfrm>
              <a:off x="5106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1" name="Line 2715"/>
            <p:cNvSpPr>
              <a:spLocks noChangeShapeType="1"/>
            </p:cNvSpPr>
            <p:nvPr/>
          </p:nvSpPr>
          <p:spPr bwMode="auto">
            <a:xfrm>
              <a:off x="5129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2" name="Line 2716"/>
            <p:cNvSpPr>
              <a:spLocks noChangeShapeType="1"/>
            </p:cNvSpPr>
            <p:nvPr/>
          </p:nvSpPr>
          <p:spPr bwMode="auto">
            <a:xfrm>
              <a:off x="5151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3" name="Line 2717"/>
            <p:cNvSpPr>
              <a:spLocks noChangeShapeType="1"/>
            </p:cNvSpPr>
            <p:nvPr/>
          </p:nvSpPr>
          <p:spPr bwMode="auto">
            <a:xfrm>
              <a:off x="5174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4" name="Line 2718"/>
            <p:cNvSpPr>
              <a:spLocks noChangeShapeType="1"/>
            </p:cNvSpPr>
            <p:nvPr/>
          </p:nvSpPr>
          <p:spPr bwMode="auto">
            <a:xfrm>
              <a:off x="519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5" name="Line 2719"/>
            <p:cNvSpPr>
              <a:spLocks noChangeShapeType="1"/>
            </p:cNvSpPr>
            <p:nvPr/>
          </p:nvSpPr>
          <p:spPr bwMode="auto">
            <a:xfrm>
              <a:off x="5218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6" name="Line 2720"/>
            <p:cNvSpPr>
              <a:spLocks noChangeShapeType="1"/>
            </p:cNvSpPr>
            <p:nvPr/>
          </p:nvSpPr>
          <p:spPr bwMode="auto">
            <a:xfrm>
              <a:off x="5241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7" name="Line 2721"/>
            <p:cNvSpPr>
              <a:spLocks noChangeShapeType="1"/>
            </p:cNvSpPr>
            <p:nvPr/>
          </p:nvSpPr>
          <p:spPr bwMode="auto">
            <a:xfrm>
              <a:off x="5263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8" name="Line 2722"/>
            <p:cNvSpPr>
              <a:spLocks noChangeShapeType="1"/>
            </p:cNvSpPr>
            <p:nvPr/>
          </p:nvSpPr>
          <p:spPr bwMode="auto">
            <a:xfrm>
              <a:off x="528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39" name="Line 2723"/>
            <p:cNvSpPr>
              <a:spLocks noChangeShapeType="1"/>
            </p:cNvSpPr>
            <p:nvPr/>
          </p:nvSpPr>
          <p:spPr bwMode="auto">
            <a:xfrm>
              <a:off x="5308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0" name="Line 2724"/>
            <p:cNvSpPr>
              <a:spLocks noChangeShapeType="1"/>
            </p:cNvSpPr>
            <p:nvPr/>
          </p:nvSpPr>
          <p:spPr bwMode="auto">
            <a:xfrm>
              <a:off x="5331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1" name="Line 2725"/>
            <p:cNvSpPr>
              <a:spLocks noChangeShapeType="1"/>
            </p:cNvSpPr>
            <p:nvPr/>
          </p:nvSpPr>
          <p:spPr bwMode="auto">
            <a:xfrm>
              <a:off x="5353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2" name="Line 2726"/>
            <p:cNvSpPr>
              <a:spLocks noChangeShapeType="1"/>
            </p:cNvSpPr>
            <p:nvPr/>
          </p:nvSpPr>
          <p:spPr bwMode="auto">
            <a:xfrm>
              <a:off x="5376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3" name="Line 2727"/>
            <p:cNvSpPr>
              <a:spLocks noChangeShapeType="1"/>
            </p:cNvSpPr>
            <p:nvPr/>
          </p:nvSpPr>
          <p:spPr bwMode="auto">
            <a:xfrm>
              <a:off x="5398" y="1504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4" name="Line 2728"/>
            <p:cNvSpPr>
              <a:spLocks noChangeShapeType="1"/>
            </p:cNvSpPr>
            <p:nvPr/>
          </p:nvSpPr>
          <p:spPr bwMode="auto">
            <a:xfrm>
              <a:off x="5420" y="1504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5" name="Line 2729"/>
            <p:cNvSpPr>
              <a:spLocks noChangeShapeType="1"/>
            </p:cNvSpPr>
            <p:nvPr/>
          </p:nvSpPr>
          <p:spPr bwMode="auto">
            <a:xfrm>
              <a:off x="2100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6" name="Line 2730"/>
            <p:cNvSpPr>
              <a:spLocks noChangeShapeType="1"/>
            </p:cNvSpPr>
            <p:nvPr/>
          </p:nvSpPr>
          <p:spPr bwMode="auto">
            <a:xfrm>
              <a:off x="2122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7" name="Line 2731"/>
            <p:cNvSpPr>
              <a:spLocks noChangeShapeType="1"/>
            </p:cNvSpPr>
            <p:nvPr/>
          </p:nvSpPr>
          <p:spPr bwMode="auto">
            <a:xfrm>
              <a:off x="2145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8" name="Line 2732"/>
            <p:cNvSpPr>
              <a:spLocks noChangeShapeType="1"/>
            </p:cNvSpPr>
            <p:nvPr/>
          </p:nvSpPr>
          <p:spPr bwMode="auto">
            <a:xfrm>
              <a:off x="216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49" name="Line 2733"/>
            <p:cNvSpPr>
              <a:spLocks noChangeShapeType="1"/>
            </p:cNvSpPr>
            <p:nvPr/>
          </p:nvSpPr>
          <p:spPr bwMode="auto">
            <a:xfrm>
              <a:off x="218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0" name="Line 2734"/>
            <p:cNvSpPr>
              <a:spLocks noChangeShapeType="1"/>
            </p:cNvSpPr>
            <p:nvPr/>
          </p:nvSpPr>
          <p:spPr bwMode="auto">
            <a:xfrm>
              <a:off x="221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1" name="Line 2735"/>
            <p:cNvSpPr>
              <a:spLocks noChangeShapeType="1"/>
            </p:cNvSpPr>
            <p:nvPr/>
          </p:nvSpPr>
          <p:spPr bwMode="auto">
            <a:xfrm>
              <a:off x="223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2" name="Line 2736"/>
            <p:cNvSpPr>
              <a:spLocks noChangeShapeType="1"/>
            </p:cNvSpPr>
            <p:nvPr/>
          </p:nvSpPr>
          <p:spPr bwMode="auto">
            <a:xfrm>
              <a:off x="225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3" name="Line 2737"/>
            <p:cNvSpPr>
              <a:spLocks noChangeShapeType="1"/>
            </p:cNvSpPr>
            <p:nvPr/>
          </p:nvSpPr>
          <p:spPr bwMode="auto">
            <a:xfrm>
              <a:off x="227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4" name="Line 2738"/>
            <p:cNvSpPr>
              <a:spLocks noChangeShapeType="1"/>
            </p:cNvSpPr>
            <p:nvPr/>
          </p:nvSpPr>
          <p:spPr bwMode="auto">
            <a:xfrm>
              <a:off x="230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5" name="Line 2739"/>
            <p:cNvSpPr>
              <a:spLocks noChangeShapeType="1"/>
            </p:cNvSpPr>
            <p:nvPr/>
          </p:nvSpPr>
          <p:spPr bwMode="auto">
            <a:xfrm>
              <a:off x="232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6" name="Line 2740"/>
            <p:cNvSpPr>
              <a:spLocks noChangeShapeType="1"/>
            </p:cNvSpPr>
            <p:nvPr/>
          </p:nvSpPr>
          <p:spPr bwMode="auto">
            <a:xfrm>
              <a:off x="234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7" name="Line 2741"/>
            <p:cNvSpPr>
              <a:spLocks noChangeShapeType="1"/>
            </p:cNvSpPr>
            <p:nvPr/>
          </p:nvSpPr>
          <p:spPr bwMode="auto">
            <a:xfrm>
              <a:off x="236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8" name="Line 2742"/>
            <p:cNvSpPr>
              <a:spLocks noChangeShapeType="1"/>
            </p:cNvSpPr>
            <p:nvPr/>
          </p:nvSpPr>
          <p:spPr bwMode="auto">
            <a:xfrm>
              <a:off x="239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59" name="Line 2743"/>
            <p:cNvSpPr>
              <a:spLocks noChangeShapeType="1"/>
            </p:cNvSpPr>
            <p:nvPr/>
          </p:nvSpPr>
          <p:spPr bwMode="auto">
            <a:xfrm>
              <a:off x="241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0" name="Line 2744"/>
            <p:cNvSpPr>
              <a:spLocks noChangeShapeType="1"/>
            </p:cNvSpPr>
            <p:nvPr/>
          </p:nvSpPr>
          <p:spPr bwMode="auto">
            <a:xfrm>
              <a:off x="2436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1" name="Line 2745"/>
            <p:cNvSpPr>
              <a:spLocks noChangeShapeType="1"/>
            </p:cNvSpPr>
            <p:nvPr/>
          </p:nvSpPr>
          <p:spPr bwMode="auto">
            <a:xfrm>
              <a:off x="2459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2" name="Line 2746"/>
            <p:cNvSpPr>
              <a:spLocks noChangeShapeType="1"/>
            </p:cNvSpPr>
            <p:nvPr/>
          </p:nvSpPr>
          <p:spPr bwMode="auto">
            <a:xfrm>
              <a:off x="2481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3" name="Line 2747"/>
            <p:cNvSpPr>
              <a:spLocks noChangeShapeType="1"/>
            </p:cNvSpPr>
            <p:nvPr/>
          </p:nvSpPr>
          <p:spPr bwMode="auto">
            <a:xfrm>
              <a:off x="250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4" name="Line 2748"/>
            <p:cNvSpPr>
              <a:spLocks noChangeShapeType="1"/>
            </p:cNvSpPr>
            <p:nvPr/>
          </p:nvSpPr>
          <p:spPr bwMode="auto">
            <a:xfrm>
              <a:off x="2526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5" name="Line 2749"/>
            <p:cNvSpPr>
              <a:spLocks noChangeShapeType="1"/>
            </p:cNvSpPr>
            <p:nvPr/>
          </p:nvSpPr>
          <p:spPr bwMode="auto">
            <a:xfrm>
              <a:off x="2549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6" name="Line 2750"/>
            <p:cNvSpPr>
              <a:spLocks noChangeShapeType="1"/>
            </p:cNvSpPr>
            <p:nvPr/>
          </p:nvSpPr>
          <p:spPr bwMode="auto">
            <a:xfrm>
              <a:off x="2571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7" name="Line 2751"/>
            <p:cNvSpPr>
              <a:spLocks noChangeShapeType="1"/>
            </p:cNvSpPr>
            <p:nvPr/>
          </p:nvSpPr>
          <p:spPr bwMode="auto">
            <a:xfrm>
              <a:off x="259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8" name="Line 2752"/>
            <p:cNvSpPr>
              <a:spLocks noChangeShapeType="1"/>
            </p:cNvSpPr>
            <p:nvPr/>
          </p:nvSpPr>
          <p:spPr bwMode="auto">
            <a:xfrm>
              <a:off x="261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69" name="Line 2753"/>
            <p:cNvSpPr>
              <a:spLocks noChangeShapeType="1"/>
            </p:cNvSpPr>
            <p:nvPr/>
          </p:nvSpPr>
          <p:spPr bwMode="auto">
            <a:xfrm>
              <a:off x="2638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0" name="Line 2754"/>
            <p:cNvSpPr>
              <a:spLocks noChangeShapeType="1"/>
            </p:cNvSpPr>
            <p:nvPr/>
          </p:nvSpPr>
          <p:spPr bwMode="auto">
            <a:xfrm>
              <a:off x="2661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1" name="Line 2755"/>
            <p:cNvSpPr>
              <a:spLocks noChangeShapeType="1"/>
            </p:cNvSpPr>
            <p:nvPr/>
          </p:nvSpPr>
          <p:spPr bwMode="auto">
            <a:xfrm>
              <a:off x="2683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2" name="Line 2756"/>
            <p:cNvSpPr>
              <a:spLocks noChangeShapeType="1"/>
            </p:cNvSpPr>
            <p:nvPr/>
          </p:nvSpPr>
          <p:spPr bwMode="auto">
            <a:xfrm>
              <a:off x="270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3" name="Line 2757"/>
            <p:cNvSpPr>
              <a:spLocks noChangeShapeType="1"/>
            </p:cNvSpPr>
            <p:nvPr/>
          </p:nvSpPr>
          <p:spPr bwMode="auto">
            <a:xfrm>
              <a:off x="272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4" name="Line 2758"/>
            <p:cNvSpPr>
              <a:spLocks noChangeShapeType="1"/>
            </p:cNvSpPr>
            <p:nvPr/>
          </p:nvSpPr>
          <p:spPr bwMode="auto">
            <a:xfrm>
              <a:off x="275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5" name="Line 2759"/>
            <p:cNvSpPr>
              <a:spLocks noChangeShapeType="1"/>
            </p:cNvSpPr>
            <p:nvPr/>
          </p:nvSpPr>
          <p:spPr bwMode="auto">
            <a:xfrm>
              <a:off x="277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6" name="Line 2760"/>
            <p:cNvSpPr>
              <a:spLocks noChangeShapeType="1"/>
            </p:cNvSpPr>
            <p:nvPr/>
          </p:nvSpPr>
          <p:spPr bwMode="auto">
            <a:xfrm>
              <a:off x="279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7" name="Line 2761"/>
            <p:cNvSpPr>
              <a:spLocks noChangeShapeType="1"/>
            </p:cNvSpPr>
            <p:nvPr/>
          </p:nvSpPr>
          <p:spPr bwMode="auto">
            <a:xfrm>
              <a:off x="281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8" name="Line 2762"/>
            <p:cNvSpPr>
              <a:spLocks noChangeShapeType="1"/>
            </p:cNvSpPr>
            <p:nvPr/>
          </p:nvSpPr>
          <p:spPr bwMode="auto">
            <a:xfrm>
              <a:off x="284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79" name="Line 2763"/>
            <p:cNvSpPr>
              <a:spLocks noChangeShapeType="1"/>
            </p:cNvSpPr>
            <p:nvPr/>
          </p:nvSpPr>
          <p:spPr bwMode="auto">
            <a:xfrm>
              <a:off x="286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0" name="Line 2764"/>
            <p:cNvSpPr>
              <a:spLocks noChangeShapeType="1"/>
            </p:cNvSpPr>
            <p:nvPr/>
          </p:nvSpPr>
          <p:spPr bwMode="auto">
            <a:xfrm>
              <a:off x="288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1" name="Line 2765"/>
            <p:cNvSpPr>
              <a:spLocks noChangeShapeType="1"/>
            </p:cNvSpPr>
            <p:nvPr/>
          </p:nvSpPr>
          <p:spPr bwMode="auto">
            <a:xfrm>
              <a:off x="290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2" name="Line 2766"/>
            <p:cNvSpPr>
              <a:spLocks noChangeShapeType="1"/>
            </p:cNvSpPr>
            <p:nvPr/>
          </p:nvSpPr>
          <p:spPr bwMode="auto">
            <a:xfrm>
              <a:off x="293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3" name="Line 2767"/>
            <p:cNvSpPr>
              <a:spLocks noChangeShapeType="1"/>
            </p:cNvSpPr>
            <p:nvPr/>
          </p:nvSpPr>
          <p:spPr bwMode="auto">
            <a:xfrm>
              <a:off x="295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4" name="Line 2768"/>
            <p:cNvSpPr>
              <a:spLocks noChangeShapeType="1"/>
            </p:cNvSpPr>
            <p:nvPr/>
          </p:nvSpPr>
          <p:spPr bwMode="auto">
            <a:xfrm>
              <a:off x="2975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5" name="Line 2769"/>
            <p:cNvSpPr>
              <a:spLocks noChangeShapeType="1"/>
            </p:cNvSpPr>
            <p:nvPr/>
          </p:nvSpPr>
          <p:spPr bwMode="auto">
            <a:xfrm>
              <a:off x="2997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6" name="Line 2770"/>
            <p:cNvSpPr>
              <a:spLocks noChangeShapeType="1"/>
            </p:cNvSpPr>
            <p:nvPr/>
          </p:nvSpPr>
          <p:spPr bwMode="auto">
            <a:xfrm>
              <a:off x="3020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7" name="Line 2771"/>
            <p:cNvSpPr>
              <a:spLocks noChangeShapeType="1"/>
            </p:cNvSpPr>
            <p:nvPr/>
          </p:nvSpPr>
          <p:spPr bwMode="auto">
            <a:xfrm>
              <a:off x="3042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8" name="Line 2772"/>
            <p:cNvSpPr>
              <a:spLocks noChangeShapeType="1"/>
            </p:cNvSpPr>
            <p:nvPr/>
          </p:nvSpPr>
          <p:spPr bwMode="auto">
            <a:xfrm>
              <a:off x="306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89" name="Line 2773"/>
            <p:cNvSpPr>
              <a:spLocks noChangeShapeType="1"/>
            </p:cNvSpPr>
            <p:nvPr/>
          </p:nvSpPr>
          <p:spPr bwMode="auto">
            <a:xfrm>
              <a:off x="308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0" name="Line 2774"/>
            <p:cNvSpPr>
              <a:spLocks noChangeShapeType="1"/>
            </p:cNvSpPr>
            <p:nvPr/>
          </p:nvSpPr>
          <p:spPr bwMode="auto">
            <a:xfrm>
              <a:off x="310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1" name="Line 2775"/>
            <p:cNvSpPr>
              <a:spLocks noChangeShapeType="1"/>
            </p:cNvSpPr>
            <p:nvPr/>
          </p:nvSpPr>
          <p:spPr bwMode="auto">
            <a:xfrm>
              <a:off x="313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2" name="Line 2776"/>
            <p:cNvSpPr>
              <a:spLocks noChangeShapeType="1"/>
            </p:cNvSpPr>
            <p:nvPr/>
          </p:nvSpPr>
          <p:spPr bwMode="auto">
            <a:xfrm>
              <a:off x="315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3" name="Line 2777"/>
            <p:cNvSpPr>
              <a:spLocks noChangeShapeType="1"/>
            </p:cNvSpPr>
            <p:nvPr/>
          </p:nvSpPr>
          <p:spPr bwMode="auto">
            <a:xfrm>
              <a:off x="317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4" name="Line 2778"/>
            <p:cNvSpPr>
              <a:spLocks noChangeShapeType="1"/>
            </p:cNvSpPr>
            <p:nvPr/>
          </p:nvSpPr>
          <p:spPr bwMode="auto">
            <a:xfrm>
              <a:off x="319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5" name="Line 2779"/>
            <p:cNvSpPr>
              <a:spLocks noChangeShapeType="1"/>
            </p:cNvSpPr>
            <p:nvPr/>
          </p:nvSpPr>
          <p:spPr bwMode="auto">
            <a:xfrm>
              <a:off x="322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6" name="Line 2780"/>
            <p:cNvSpPr>
              <a:spLocks noChangeShapeType="1"/>
            </p:cNvSpPr>
            <p:nvPr/>
          </p:nvSpPr>
          <p:spPr bwMode="auto">
            <a:xfrm>
              <a:off x="324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7" name="Line 2781"/>
            <p:cNvSpPr>
              <a:spLocks noChangeShapeType="1"/>
            </p:cNvSpPr>
            <p:nvPr/>
          </p:nvSpPr>
          <p:spPr bwMode="auto">
            <a:xfrm>
              <a:off x="326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8" name="Line 2782"/>
            <p:cNvSpPr>
              <a:spLocks noChangeShapeType="1"/>
            </p:cNvSpPr>
            <p:nvPr/>
          </p:nvSpPr>
          <p:spPr bwMode="auto">
            <a:xfrm>
              <a:off x="3289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799" name="Line 2783"/>
            <p:cNvSpPr>
              <a:spLocks noChangeShapeType="1"/>
            </p:cNvSpPr>
            <p:nvPr/>
          </p:nvSpPr>
          <p:spPr bwMode="auto">
            <a:xfrm>
              <a:off x="3311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0" name="Line 2784"/>
            <p:cNvSpPr>
              <a:spLocks noChangeShapeType="1"/>
            </p:cNvSpPr>
            <p:nvPr/>
          </p:nvSpPr>
          <p:spPr bwMode="auto">
            <a:xfrm>
              <a:off x="333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1" name="Line 2785"/>
            <p:cNvSpPr>
              <a:spLocks noChangeShapeType="1"/>
            </p:cNvSpPr>
            <p:nvPr/>
          </p:nvSpPr>
          <p:spPr bwMode="auto">
            <a:xfrm>
              <a:off x="3356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2" name="Line 2786"/>
            <p:cNvSpPr>
              <a:spLocks noChangeShapeType="1"/>
            </p:cNvSpPr>
            <p:nvPr/>
          </p:nvSpPr>
          <p:spPr bwMode="auto">
            <a:xfrm>
              <a:off x="3379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3" name="Line 2787"/>
            <p:cNvSpPr>
              <a:spLocks noChangeShapeType="1"/>
            </p:cNvSpPr>
            <p:nvPr/>
          </p:nvSpPr>
          <p:spPr bwMode="auto">
            <a:xfrm>
              <a:off x="3401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4" name="Line 2788"/>
            <p:cNvSpPr>
              <a:spLocks noChangeShapeType="1"/>
            </p:cNvSpPr>
            <p:nvPr/>
          </p:nvSpPr>
          <p:spPr bwMode="auto">
            <a:xfrm>
              <a:off x="342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5" name="Line 2789"/>
            <p:cNvSpPr>
              <a:spLocks noChangeShapeType="1"/>
            </p:cNvSpPr>
            <p:nvPr/>
          </p:nvSpPr>
          <p:spPr bwMode="auto">
            <a:xfrm>
              <a:off x="3446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6" name="Line 2790"/>
            <p:cNvSpPr>
              <a:spLocks noChangeShapeType="1"/>
            </p:cNvSpPr>
            <p:nvPr/>
          </p:nvSpPr>
          <p:spPr bwMode="auto">
            <a:xfrm>
              <a:off x="3468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7" name="Line 2791"/>
            <p:cNvSpPr>
              <a:spLocks noChangeShapeType="1"/>
            </p:cNvSpPr>
            <p:nvPr/>
          </p:nvSpPr>
          <p:spPr bwMode="auto">
            <a:xfrm>
              <a:off x="3491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8" name="Line 2792"/>
            <p:cNvSpPr>
              <a:spLocks noChangeShapeType="1"/>
            </p:cNvSpPr>
            <p:nvPr/>
          </p:nvSpPr>
          <p:spPr bwMode="auto">
            <a:xfrm>
              <a:off x="3513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09" name="Line 2793"/>
            <p:cNvSpPr>
              <a:spLocks noChangeShapeType="1"/>
            </p:cNvSpPr>
            <p:nvPr/>
          </p:nvSpPr>
          <p:spPr bwMode="auto">
            <a:xfrm>
              <a:off x="353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0" name="Line 2794"/>
            <p:cNvSpPr>
              <a:spLocks noChangeShapeType="1"/>
            </p:cNvSpPr>
            <p:nvPr/>
          </p:nvSpPr>
          <p:spPr bwMode="auto">
            <a:xfrm>
              <a:off x="3558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1" name="Line 2795"/>
            <p:cNvSpPr>
              <a:spLocks noChangeShapeType="1"/>
            </p:cNvSpPr>
            <p:nvPr/>
          </p:nvSpPr>
          <p:spPr bwMode="auto">
            <a:xfrm>
              <a:off x="3581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2" name="Line 2796"/>
            <p:cNvSpPr>
              <a:spLocks noChangeShapeType="1"/>
            </p:cNvSpPr>
            <p:nvPr/>
          </p:nvSpPr>
          <p:spPr bwMode="auto">
            <a:xfrm>
              <a:off x="3603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3" name="Line 2797"/>
            <p:cNvSpPr>
              <a:spLocks noChangeShapeType="1"/>
            </p:cNvSpPr>
            <p:nvPr/>
          </p:nvSpPr>
          <p:spPr bwMode="auto">
            <a:xfrm>
              <a:off x="362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4" name="Line 2798"/>
            <p:cNvSpPr>
              <a:spLocks noChangeShapeType="1"/>
            </p:cNvSpPr>
            <p:nvPr/>
          </p:nvSpPr>
          <p:spPr bwMode="auto">
            <a:xfrm>
              <a:off x="364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5" name="Line 2799"/>
            <p:cNvSpPr>
              <a:spLocks noChangeShapeType="1"/>
            </p:cNvSpPr>
            <p:nvPr/>
          </p:nvSpPr>
          <p:spPr bwMode="auto">
            <a:xfrm>
              <a:off x="367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6" name="Line 2800"/>
            <p:cNvSpPr>
              <a:spLocks noChangeShapeType="1"/>
            </p:cNvSpPr>
            <p:nvPr/>
          </p:nvSpPr>
          <p:spPr bwMode="auto">
            <a:xfrm>
              <a:off x="369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7" name="Line 2801"/>
            <p:cNvSpPr>
              <a:spLocks noChangeShapeType="1"/>
            </p:cNvSpPr>
            <p:nvPr/>
          </p:nvSpPr>
          <p:spPr bwMode="auto">
            <a:xfrm>
              <a:off x="371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8" name="Line 2802"/>
            <p:cNvSpPr>
              <a:spLocks noChangeShapeType="1"/>
            </p:cNvSpPr>
            <p:nvPr/>
          </p:nvSpPr>
          <p:spPr bwMode="auto">
            <a:xfrm>
              <a:off x="373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19" name="Line 2803"/>
            <p:cNvSpPr>
              <a:spLocks noChangeShapeType="1"/>
            </p:cNvSpPr>
            <p:nvPr/>
          </p:nvSpPr>
          <p:spPr bwMode="auto">
            <a:xfrm>
              <a:off x="376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0" name="Line 2804"/>
            <p:cNvSpPr>
              <a:spLocks noChangeShapeType="1"/>
            </p:cNvSpPr>
            <p:nvPr/>
          </p:nvSpPr>
          <p:spPr bwMode="auto">
            <a:xfrm>
              <a:off x="378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1" name="Line 2805"/>
            <p:cNvSpPr>
              <a:spLocks noChangeShapeType="1"/>
            </p:cNvSpPr>
            <p:nvPr/>
          </p:nvSpPr>
          <p:spPr bwMode="auto">
            <a:xfrm>
              <a:off x="380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2" name="Line 2806"/>
            <p:cNvSpPr>
              <a:spLocks noChangeShapeType="1"/>
            </p:cNvSpPr>
            <p:nvPr/>
          </p:nvSpPr>
          <p:spPr bwMode="auto">
            <a:xfrm>
              <a:off x="382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3" name="Line 2807"/>
            <p:cNvSpPr>
              <a:spLocks noChangeShapeType="1"/>
            </p:cNvSpPr>
            <p:nvPr/>
          </p:nvSpPr>
          <p:spPr bwMode="auto">
            <a:xfrm>
              <a:off x="3850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4" name="Line 2808"/>
            <p:cNvSpPr>
              <a:spLocks noChangeShapeType="1"/>
            </p:cNvSpPr>
            <p:nvPr/>
          </p:nvSpPr>
          <p:spPr bwMode="auto">
            <a:xfrm>
              <a:off x="3872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5" name="Line 2809"/>
            <p:cNvSpPr>
              <a:spLocks noChangeShapeType="1"/>
            </p:cNvSpPr>
            <p:nvPr/>
          </p:nvSpPr>
          <p:spPr bwMode="auto">
            <a:xfrm>
              <a:off x="3895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6" name="Line 2810"/>
            <p:cNvSpPr>
              <a:spLocks noChangeShapeType="1"/>
            </p:cNvSpPr>
            <p:nvPr/>
          </p:nvSpPr>
          <p:spPr bwMode="auto">
            <a:xfrm>
              <a:off x="3917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7" name="Line 2811"/>
            <p:cNvSpPr>
              <a:spLocks noChangeShapeType="1"/>
            </p:cNvSpPr>
            <p:nvPr/>
          </p:nvSpPr>
          <p:spPr bwMode="auto">
            <a:xfrm>
              <a:off x="3940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8" name="Line 2812"/>
            <p:cNvSpPr>
              <a:spLocks noChangeShapeType="1"/>
            </p:cNvSpPr>
            <p:nvPr/>
          </p:nvSpPr>
          <p:spPr bwMode="auto">
            <a:xfrm>
              <a:off x="396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29" name="Line 2813"/>
            <p:cNvSpPr>
              <a:spLocks noChangeShapeType="1"/>
            </p:cNvSpPr>
            <p:nvPr/>
          </p:nvSpPr>
          <p:spPr bwMode="auto">
            <a:xfrm>
              <a:off x="398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0" name="Line 2814"/>
            <p:cNvSpPr>
              <a:spLocks noChangeShapeType="1"/>
            </p:cNvSpPr>
            <p:nvPr/>
          </p:nvSpPr>
          <p:spPr bwMode="auto">
            <a:xfrm>
              <a:off x="400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1" name="Line 2815"/>
            <p:cNvSpPr>
              <a:spLocks noChangeShapeType="1"/>
            </p:cNvSpPr>
            <p:nvPr/>
          </p:nvSpPr>
          <p:spPr bwMode="auto">
            <a:xfrm>
              <a:off x="402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</p:grpSp>
      <p:grpSp>
        <p:nvGrpSpPr>
          <p:cNvPr id="89033" name="Group 3017"/>
          <p:cNvGrpSpPr>
            <a:grpSpLocks/>
          </p:cNvGrpSpPr>
          <p:nvPr/>
        </p:nvGrpSpPr>
        <p:grpSpPr bwMode="auto">
          <a:xfrm>
            <a:off x="2968982" y="1554163"/>
            <a:ext cx="4690533" cy="2463800"/>
            <a:chOff x="2104" y="979"/>
            <a:chExt cx="3324" cy="1552"/>
          </a:xfrm>
        </p:grpSpPr>
        <p:sp>
          <p:nvSpPr>
            <p:cNvPr id="88833" name="Line 2817"/>
            <p:cNvSpPr>
              <a:spLocks noChangeShapeType="1"/>
            </p:cNvSpPr>
            <p:nvPr/>
          </p:nvSpPr>
          <p:spPr bwMode="auto">
            <a:xfrm>
              <a:off x="405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4" name="Line 2818"/>
            <p:cNvSpPr>
              <a:spLocks noChangeShapeType="1"/>
            </p:cNvSpPr>
            <p:nvPr/>
          </p:nvSpPr>
          <p:spPr bwMode="auto">
            <a:xfrm>
              <a:off x="407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5" name="Line 2819"/>
            <p:cNvSpPr>
              <a:spLocks noChangeShapeType="1"/>
            </p:cNvSpPr>
            <p:nvPr/>
          </p:nvSpPr>
          <p:spPr bwMode="auto">
            <a:xfrm>
              <a:off x="409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6" name="Line 2820"/>
            <p:cNvSpPr>
              <a:spLocks noChangeShapeType="1"/>
            </p:cNvSpPr>
            <p:nvPr/>
          </p:nvSpPr>
          <p:spPr bwMode="auto">
            <a:xfrm>
              <a:off x="411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7" name="Line 2821"/>
            <p:cNvSpPr>
              <a:spLocks noChangeShapeType="1"/>
            </p:cNvSpPr>
            <p:nvPr/>
          </p:nvSpPr>
          <p:spPr bwMode="auto">
            <a:xfrm>
              <a:off x="414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8" name="Line 2822"/>
            <p:cNvSpPr>
              <a:spLocks noChangeShapeType="1"/>
            </p:cNvSpPr>
            <p:nvPr/>
          </p:nvSpPr>
          <p:spPr bwMode="auto">
            <a:xfrm>
              <a:off x="416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39" name="Line 2823"/>
            <p:cNvSpPr>
              <a:spLocks noChangeShapeType="1"/>
            </p:cNvSpPr>
            <p:nvPr/>
          </p:nvSpPr>
          <p:spPr bwMode="auto">
            <a:xfrm>
              <a:off x="4186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0" name="Line 2824"/>
            <p:cNvSpPr>
              <a:spLocks noChangeShapeType="1"/>
            </p:cNvSpPr>
            <p:nvPr/>
          </p:nvSpPr>
          <p:spPr bwMode="auto">
            <a:xfrm>
              <a:off x="4209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1" name="Line 2825"/>
            <p:cNvSpPr>
              <a:spLocks noChangeShapeType="1"/>
            </p:cNvSpPr>
            <p:nvPr/>
          </p:nvSpPr>
          <p:spPr bwMode="auto">
            <a:xfrm>
              <a:off x="4231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2" name="Line 2826"/>
            <p:cNvSpPr>
              <a:spLocks noChangeShapeType="1"/>
            </p:cNvSpPr>
            <p:nvPr/>
          </p:nvSpPr>
          <p:spPr bwMode="auto">
            <a:xfrm>
              <a:off x="425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3" name="Line 2827"/>
            <p:cNvSpPr>
              <a:spLocks noChangeShapeType="1"/>
            </p:cNvSpPr>
            <p:nvPr/>
          </p:nvSpPr>
          <p:spPr bwMode="auto">
            <a:xfrm>
              <a:off x="4276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4" name="Line 2828"/>
            <p:cNvSpPr>
              <a:spLocks noChangeShapeType="1"/>
            </p:cNvSpPr>
            <p:nvPr/>
          </p:nvSpPr>
          <p:spPr bwMode="auto">
            <a:xfrm>
              <a:off x="4299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5" name="Line 2829"/>
            <p:cNvSpPr>
              <a:spLocks noChangeShapeType="1"/>
            </p:cNvSpPr>
            <p:nvPr/>
          </p:nvSpPr>
          <p:spPr bwMode="auto">
            <a:xfrm>
              <a:off x="4321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6" name="Line 2830"/>
            <p:cNvSpPr>
              <a:spLocks noChangeShapeType="1"/>
            </p:cNvSpPr>
            <p:nvPr/>
          </p:nvSpPr>
          <p:spPr bwMode="auto">
            <a:xfrm>
              <a:off x="4343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7" name="Line 2831"/>
            <p:cNvSpPr>
              <a:spLocks noChangeShapeType="1"/>
            </p:cNvSpPr>
            <p:nvPr/>
          </p:nvSpPr>
          <p:spPr bwMode="auto">
            <a:xfrm>
              <a:off x="436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8" name="Line 2832"/>
            <p:cNvSpPr>
              <a:spLocks noChangeShapeType="1"/>
            </p:cNvSpPr>
            <p:nvPr/>
          </p:nvSpPr>
          <p:spPr bwMode="auto">
            <a:xfrm>
              <a:off x="4388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49" name="Line 2833"/>
            <p:cNvSpPr>
              <a:spLocks noChangeShapeType="1"/>
            </p:cNvSpPr>
            <p:nvPr/>
          </p:nvSpPr>
          <p:spPr bwMode="auto">
            <a:xfrm>
              <a:off x="4411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0" name="Line 2834"/>
            <p:cNvSpPr>
              <a:spLocks noChangeShapeType="1"/>
            </p:cNvSpPr>
            <p:nvPr/>
          </p:nvSpPr>
          <p:spPr bwMode="auto">
            <a:xfrm>
              <a:off x="4433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1" name="Line 2835"/>
            <p:cNvSpPr>
              <a:spLocks noChangeShapeType="1"/>
            </p:cNvSpPr>
            <p:nvPr/>
          </p:nvSpPr>
          <p:spPr bwMode="auto">
            <a:xfrm>
              <a:off x="445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2" name="Line 2836"/>
            <p:cNvSpPr>
              <a:spLocks noChangeShapeType="1"/>
            </p:cNvSpPr>
            <p:nvPr/>
          </p:nvSpPr>
          <p:spPr bwMode="auto">
            <a:xfrm>
              <a:off x="4478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3" name="Line 2837"/>
            <p:cNvSpPr>
              <a:spLocks noChangeShapeType="1"/>
            </p:cNvSpPr>
            <p:nvPr/>
          </p:nvSpPr>
          <p:spPr bwMode="auto">
            <a:xfrm>
              <a:off x="4501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4" name="Line 2838"/>
            <p:cNvSpPr>
              <a:spLocks noChangeShapeType="1"/>
            </p:cNvSpPr>
            <p:nvPr/>
          </p:nvSpPr>
          <p:spPr bwMode="auto">
            <a:xfrm>
              <a:off x="452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5" name="Line 2839"/>
            <p:cNvSpPr>
              <a:spLocks noChangeShapeType="1"/>
            </p:cNvSpPr>
            <p:nvPr/>
          </p:nvSpPr>
          <p:spPr bwMode="auto">
            <a:xfrm>
              <a:off x="454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6" name="Line 2840"/>
            <p:cNvSpPr>
              <a:spLocks noChangeShapeType="1"/>
            </p:cNvSpPr>
            <p:nvPr/>
          </p:nvSpPr>
          <p:spPr bwMode="auto">
            <a:xfrm>
              <a:off x="456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7" name="Line 2841"/>
            <p:cNvSpPr>
              <a:spLocks noChangeShapeType="1"/>
            </p:cNvSpPr>
            <p:nvPr/>
          </p:nvSpPr>
          <p:spPr bwMode="auto">
            <a:xfrm>
              <a:off x="459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8" name="Line 2842"/>
            <p:cNvSpPr>
              <a:spLocks noChangeShapeType="1"/>
            </p:cNvSpPr>
            <p:nvPr/>
          </p:nvSpPr>
          <p:spPr bwMode="auto">
            <a:xfrm>
              <a:off x="461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59" name="Line 2843"/>
            <p:cNvSpPr>
              <a:spLocks noChangeShapeType="1"/>
            </p:cNvSpPr>
            <p:nvPr/>
          </p:nvSpPr>
          <p:spPr bwMode="auto">
            <a:xfrm>
              <a:off x="463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0" name="Line 2844"/>
            <p:cNvSpPr>
              <a:spLocks noChangeShapeType="1"/>
            </p:cNvSpPr>
            <p:nvPr/>
          </p:nvSpPr>
          <p:spPr bwMode="auto">
            <a:xfrm>
              <a:off x="465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1" name="Line 2845"/>
            <p:cNvSpPr>
              <a:spLocks noChangeShapeType="1"/>
            </p:cNvSpPr>
            <p:nvPr/>
          </p:nvSpPr>
          <p:spPr bwMode="auto">
            <a:xfrm>
              <a:off x="468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2" name="Line 2846"/>
            <p:cNvSpPr>
              <a:spLocks noChangeShapeType="1"/>
            </p:cNvSpPr>
            <p:nvPr/>
          </p:nvSpPr>
          <p:spPr bwMode="auto">
            <a:xfrm>
              <a:off x="4703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3" name="Line 2847"/>
            <p:cNvSpPr>
              <a:spLocks noChangeShapeType="1"/>
            </p:cNvSpPr>
            <p:nvPr/>
          </p:nvSpPr>
          <p:spPr bwMode="auto">
            <a:xfrm>
              <a:off x="4725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4" name="Line 2848"/>
            <p:cNvSpPr>
              <a:spLocks noChangeShapeType="1"/>
            </p:cNvSpPr>
            <p:nvPr/>
          </p:nvSpPr>
          <p:spPr bwMode="auto">
            <a:xfrm>
              <a:off x="4747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5" name="Line 2849"/>
            <p:cNvSpPr>
              <a:spLocks noChangeShapeType="1"/>
            </p:cNvSpPr>
            <p:nvPr/>
          </p:nvSpPr>
          <p:spPr bwMode="auto">
            <a:xfrm>
              <a:off x="4770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6" name="Line 2850"/>
            <p:cNvSpPr>
              <a:spLocks noChangeShapeType="1"/>
            </p:cNvSpPr>
            <p:nvPr/>
          </p:nvSpPr>
          <p:spPr bwMode="auto">
            <a:xfrm>
              <a:off x="4792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7" name="Line 2851"/>
            <p:cNvSpPr>
              <a:spLocks noChangeShapeType="1"/>
            </p:cNvSpPr>
            <p:nvPr/>
          </p:nvSpPr>
          <p:spPr bwMode="auto">
            <a:xfrm>
              <a:off x="4815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8" name="Line 2852"/>
            <p:cNvSpPr>
              <a:spLocks noChangeShapeType="1"/>
            </p:cNvSpPr>
            <p:nvPr/>
          </p:nvSpPr>
          <p:spPr bwMode="auto">
            <a:xfrm>
              <a:off x="483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69" name="Line 2853"/>
            <p:cNvSpPr>
              <a:spLocks noChangeShapeType="1"/>
            </p:cNvSpPr>
            <p:nvPr/>
          </p:nvSpPr>
          <p:spPr bwMode="auto">
            <a:xfrm>
              <a:off x="485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0" name="Line 2854"/>
            <p:cNvSpPr>
              <a:spLocks noChangeShapeType="1"/>
            </p:cNvSpPr>
            <p:nvPr/>
          </p:nvSpPr>
          <p:spPr bwMode="auto">
            <a:xfrm>
              <a:off x="488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1" name="Line 2855"/>
            <p:cNvSpPr>
              <a:spLocks noChangeShapeType="1"/>
            </p:cNvSpPr>
            <p:nvPr/>
          </p:nvSpPr>
          <p:spPr bwMode="auto">
            <a:xfrm>
              <a:off x="490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2" name="Line 2856"/>
            <p:cNvSpPr>
              <a:spLocks noChangeShapeType="1"/>
            </p:cNvSpPr>
            <p:nvPr/>
          </p:nvSpPr>
          <p:spPr bwMode="auto">
            <a:xfrm>
              <a:off x="492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3" name="Line 2857"/>
            <p:cNvSpPr>
              <a:spLocks noChangeShapeType="1"/>
            </p:cNvSpPr>
            <p:nvPr/>
          </p:nvSpPr>
          <p:spPr bwMode="auto">
            <a:xfrm>
              <a:off x="494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4" name="Line 2858"/>
            <p:cNvSpPr>
              <a:spLocks noChangeShapeType="1"/>
            </p:cNvSpPr>
            <p:nvPr/>
          </p:nvSpPr>
          <p:spPr bwMode="auto">
            <a:xfrm>
              <a:off x="497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5" name="Line 2859"/>
            <p:cNvSpPr>
              <a:spLocks noChangeShapeType="1"/>
            </p:cNvSpPr>
            <p:nvPr/>
          </p:nvSpPr>
          <p:spPr bwMode="auto">
            <a:xfrm>
              <a:off x="4994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6" name="Line 2860"/>
            <p:cNvSpPr>
              <a:spLocks noChangeShapeType="1"/>
            </p:cNvSpPr>
            <p:nvPr/>
          </p:nvSpPr>
          <p:spPr bwMode="auto">
            <a:xfrm>
              <a:off x="5017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7" name="Line 2861"/>
            <p:cNvSpPr>
              <a:spLocks noChangeShapeType="1"/>
            </p:cNvSpPr>
            <p:nvPr/>
          </p:nvSpPr>
          <p:spPr bwMode="auto">
            <a:xfrm>
              <a:off x="5039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8" name="Line 2862"/>
            <p:cNvSpPr>
              <a:spLocks noChangeShapeType="1"/>
            </p:cNvSpPr>
            <p:nvPr/>
          </p:nvSpPr>
          <p:spPr bwMode="auto">
            <a:xfrm>
              <a:off x="5062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79" name="Line 2863"/>
            <p:cNvSpPr>
              <a:spLocks noChangeShapeType="1"/>
            </p:cNvSpPr>
            <p:nvPr/>
          </p:nvSpPr>
          <p:spPr bwMode="auto">
            <a:xfrm>
              <a:off x="508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0" name="Line 2864"/>
            <p:cNvSpPr>
              <a:spLocks noChangeShapeType="1"/>
            </p:cNvSpPr>
            <p:nvPr/>
          </p:nvSpPr>
          <p:spPr bwMode="auto">
            <a:xfrm>
              <a:off x="5106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1" name="Line 2865"/>
            <p:cNvSpPr>
              <a:spLocks noChangeShapeType="1"/>
            </p:cNvSpPr>
            <p:nvPr/>
          </p:nvSpPr>
          <p:spPr bwMode="auto">
            <a:xfrm>
              <a:off x="5129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2" name="Line 2866"/>
            <p:cNvSpPr>
              <a:spLocks noChangeShapeType="1"/>
            </p:cNvSpPr>
            <p:nvPr/>
          </p:nvSpPr>
          <p:spPr bwMode="auto">
            <a:xfrm>
              <a:off x="5151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3" name="Line 2867"/>
            <p:cNvSpPr>
              <a:spLocks noChangeShapeType="1"/>
            </p:cNvSpPr>
            <p:nvPr/>
          </p:nvSpPr>
          <p:spPr bwMode="auto">
            <a:xfrm>
              <a:off x="5174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4" name="Line 2868"/>
            <p:cNvSpPr>
              <a:spLocks noChangeShapeType="1"/>
            </p:cNvSpPr>
            <p:nvPr/>
          </p:nvSpPr>
          <p:spPr bwMode="auto">
            <a:xfrm>
              <a:off x="519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5" name="Line 2869"/>
            <p:cNvSpPr>
              <a:spLocks noChangeShapeType="1"/>
            </p:cNvSpPr>
            <p:nvPr/>
          </p:nvSpPr>
          <p:spPr bwMode="auto">
            <a:xfrm>
              <a:off x="5218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6" name="Line 2870"/>
            <p:cNvSpPr>
              <a:spLocks noChangeShapeType="1"/>
            </p:cNvSpPr>
            <p:nvPr/>
          </p:nvSpPr>
          <p:spPr bwMode="auto">
            <a:xfrm>
              <a:off x="5241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7" name="Line 2871"/>
            <p:cNvSpPr>
              <a:spLocks noChangeShapeType="1"/>
            </p:cNvSpPr>
            <p:nvPr/>
          </p:nvSpPr>
          <p:spPr bwMode="auto">
            <a:xfrm>
              <a:off x="5263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8" name="Line 2872"/>
            <p:cNvSpPr>
              <a:spLocks noChangeShapeType="1"/>
            </p:cNvSpPr>
            <p:nvPr/>
          </p:nvSpPr>
          <p:spPr bwMode="auto">
            <a:xfrm>
              <a:off x="528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89" name="Line 2873"/>
            <p:cNvSpPr>
              <a:spLocks noChangeShapeType="1"/>
            </p:cNvSpPr>
            <p:nvPr/>
          </p:nvSpPr>
          <p:spPr bwMode="auto">
            <a:xfrm>
              <a:off x="5308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0" name="Line 2874"/>
            <p:cNvSpPr>
              <a:spLocks noChangeShapeType="1"/>
            </p:cNvSpPr>
            <p:nvPr/>
          </p:nvSpPr>
          <p:spPr bwMode="auto">
            <a:xfrm>
              <a:off x="5331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1" name="Line 2875"/>
            <p:cNvSpPr>
              <a:spLocks noChangeShapeType="1"/>
            </p:cNvSpPr>
            <p:nvPr/>
          </p:nvSpPr>
          <p:spPr bwMode="auto">
            <a:xfrm>
              <a:off x="5353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2" name="Line 2876"/>
            <p:cNvSpPr>
              <a:spLocks noChangeShapeType="1"/>
            </p:cNvSpPr>
            <p:nvPr/>
          </p:nvSpPr>
          <p:spPr bwMode="auto">
            <a:xfrm>
              <a:off x="5376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3" name="Line 2877"/>
            <p:cNvSpPr>
              <a:spLocks noChangeShapeType="1"/>
            </p:cNvSpPr>
            <p:nvPr/>
          </p:nvSpPr>
          <p:spPr bwMode="auto">
            <a:xfrm>
              <a:off x="5398" y="979"/>
              <a:ext cx="7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4" name="Line 2878"/>
            <p:cNvSpPr>
              <a:spLocks noChangeShapeType="1"/>
            </p:cNvSpPr>
            <p:nvPr/>
          </p:nvSpPr>
          <p:spPr bwMode="auto">
            <a:xfrm>
              <a:off x="5420" y="979"/>
              <a:ext cx="8" cy="1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5" name="Freeform 2879"/>
            <p:cNvSpPr>
              <a:spLocks/>
            </p:cNvSpPr>
            <p:nvPr/>
          </p:nvSpPr>
          <p:spPr bwMode="auto">
            <a:xfrm>
              <a:off x="2111" y="994"/>
              <a:ext cx="3272" cy="1452"/>
            </a:xfrm>
            <a:custGeom>
              <a:avLst/>
              <a:gdLst>
                <a:gd name="T0" fmla="*/ 59 w 13089"/>
                <a:gd name="T1" fmla="*/ 58 h 5808"/>
                <a:gd name="T2" fmla="*/ 311 w 13089"/>
                <a:gd name="T3" fmla="*/ 117 h 5808"/>
                <a:gd name="T4" fmla="*/ 341 w 13089"/>
                <a:gd name="T5" fmla="*/ 235 h 5808"/>
                <a:gd name="T6" fmla="*/ 728 w 13089"/>
                <a:gd name="T7" fmla="*/ 294 h 5808"/>
                <a:gd name="T8" fmla="*/ 742 w 13089"/>
                <a:gd name="T9" fmla="*/ 411 h 5808"/>
                <a:gd name="T10" fmla="*/ 877 w 13089"/>
                <a:gd name="T11" fmla="*/ 470 h 5808"/>
                <a:gd name="T12" fmla="*/ 1055 w 13089"/>
                <a:gd name="T13" fmla="*/ 590 h 5808"/>
                <a:gd name="T14" fmla="*/ 1322 w 13089"/>
                <a:gd name="T15" fmla="*/ 650 h 5808"/>
                <a:gd name="T16" fmla="*/ 1545 w 13089"/>
                <a:gd name="T17" fmla="*/ 770 h 5808"/>
                <a:gd name="T18" fmla="*/ 1693 w 13089"/>
                <a:gd name="T19" fmla="*/ 831 h 5808"/>
                <a:gd name="T20" fmla="*/ 1827 w 13089"/>
                <a:gd name="T21" fmla="*/ 951 h 5808"/>
                <a:gd name="T22" fmla="*/ 1976 w 13089"/>
                <a:gd name="T23" fmla="*/ 1012 h 5808"/>
                <a:gd name="T24" fmla="*/ 2303 w 13089"/>
                <a:gd name="T25" fmla="*/ 1134 h 5808"/>
                <a:gd name="T26" fmla="*/ 2867 w 13089"/>
                <a:gd name="T27" fmla="*/ 1196 h 5808"/>
                <a:gd name="T28" fmla="*/ 2882 w 13089"/>
                <a:gd name="T29" fmla="*/ 1319 h 5808"/>
                <a:gd name="T30" fmla="*/ 3045 w 13089"/>
                <a:gd name="T31" fmla="*/ 1380 h 5808"/>
                <a:gd name="T32" fmla="*/ 3179 w 13089"/>
                <a:gd name="T33" fmla="*/ 1504 h 5808"/>
                <a:gd name="T34" fmla="*/ 3462 w 13089"/>
                <a:gd name="T35" fmla="*/ 1566 h 5808"/>
                <a:gd name="T36" fmla="*/ 3833 w 13089"/>
                <a:gd name="T37" fmla="*/ 1691 h 5808"/>
                <a:gd name="T38" fmla="*/ 4116 w 13089"/>
                <a:gd name="T39" fmla="*/ 1752 h 5808"/>
                <a:gd name="T40" fmla="*/ 4621 w 13089"/>
                <a:gd name="T41" fmla="*/ 1878 h 5808"/>
                <a:gd name="T42" fmla="*/ 4769 w 13089"/>
                <a:gd name="T43" fmla="*/ 1941 h 5808"/>
                <a:gd name="T44" fmla="*/ 4844 w 13089"/>
                <a:gd name="T45" fmla="*/ 2068 h 5808"/>
                <a:gd name="T46" fmla="*/ 5274 w 13089"/>
                <a:gd name="T47" fmla="*/ 2131 h 5808"/>
                <a:gd name="T48" fmla="*/ 5274 w 13089"/>
                <a:gd name="T49" fmla="*/ 2260 h 5808"/>
                <a:gd name="T50" fmla="*/ 5349 w 13089"/>
                <a:gd name="T51" fmla="*/ 2323 h 5808"/>
                <a:gd name="T52" fmla="*/ 5452 w 13089"/>
                <a:gd name="T53" fmla="*/ 2452 h 5808"/>
                <a:gd name="T54" fmla="*/ 5468 w 13089"/>
                <a:gd name="T55" fmla="*/ 2515 h 5808"/>
                <a:gd name="T56" fmla="*/ 5512 w 13089"/>
                <a:gd name="T57" fmla="*/ 2642 h 5808"/>
                <a:gd name="T58" fmla="*/ 5556 w 13089"/>
                <a:gd name="T59" fmla="*/ 2707 h 5808"/>
                <a:gd name="T60" fmla="*/ 5601 w 13089"/>
                <a:gd name="T61" fmla="*/ 2834 h 5808"/>
                <a:gd name="T62" fmla="*/ 5690 w 13089"/>
                <a:gd name="T63" fmla="*/ 2899 h 5808"/>
                <a:gd name="T64" fmla="*/ 5720 w 13089"/>
                <a:gd name="T65" fmla="*/ 3026 h 5808"/>
                <a:gd name="T66" fmla="*/ 5987 w 13089"/>
                <a:gd name="T67" fmla="*/ 3091 h 5808"/>
                <a:gd name="T68" fmla="*/ 6017 w 13089"/>
                <a:gd name="T69" fmla="*/ 3218 h 5808"/>
                <a:gd name="T70" fmla="*/ 6300 w 13089"/>
                <a:gd name="T71" fmla="*/ 3282 h 5808"/>
                <a:gd name="T72" fmla="*/ 6433 w 13089"/>
                <a:gd name="T73" fmla="*/ 3410 h 5808"/>
                <a:gd name="T74" fmla="*/ 7235 w 13089"/>
                <a:gd name="T75" fmla="*/ 3474 h 5808"/>
                <a:gd name="T76" fmla="*/ 7473 w 13089"/>
                <a:gd name="T77" fmla="*/ 3602 h 5808"/>
                <a:gd name="T78" fmla="*/ 7889 w 13089"/>
                <a:gd name="T79" fmla="*/ 3667 h 5808"/>
                <a:gd name="T80" fmla="*/ 8157 w 13089"/>
                <a:gd name="T81" fmla="*/ 3796 h 5808"/>
                <a:gd name="T82" fmla="*/ 9092 w 13089"/>
                <a:gd name="T83" fmla="*/ 3861 h 5808"/>
                <a:gd name="T84" fmla="*/ 9196 w 13089"/>
                <a:gd name="T85" fmla="*/ 3992 h 5808"/>
                <a:gd name="T86" fmla="*/ 9256 w 13089"/>
                <a:gd name="T87" fmla="*/ 4057 h 5808"/>
                <a:gd name="T88" fmla="*/ 9493 w 13089"/>
                <a:gd name="T89" fmla="*/ 4186 h 5808"/>
                <a:gd name="T90" fmla="*/ 9702 w 13089"/>
                <a:gd name="T91" fmla="*/ 4252 h 5808"/>
                <a:gd name="T92" fmla="*/ 9762 w 13089"/>
                <a:gd name="T93" fmla="*/ 4384 h 5808"/>
                <a:gd name="T94" fmla="*/ 10237 w 13089"/>
                <a:gd name="T95" fmla="*/ 4450 h 5808"/>
                <a:gd name="T96" fmla="*/ 10518 w 13089"/>
                <a:gd name="T97" fmla="*/ 4583 h 5808"/>
                <a:gd name="T98" fmla="*/ 10727 w 13089"/>
                <a:gd name="T99" fmla="*/ 4651 h 5808"/>
                <a:gd name="T100" fmla="*/ 10979 w 13089"/>
                <a:gd name="T101" fmla="*/ 4785 h 5808"/>
                <a:gd name="T102" fmla="*/ 11381 w 13089"/>
                <a:gd name="T103" fmla="*/ 4853 h 5808"/>
                <a:gd name="T104" fmla="*/ 11395 w 13089"/>
                <a:gd name="T105" fmla="*/ 4990 h 5808"/>
                <a:gd name="T106" fmla="*/ 11515 w 13089"/>
                <a:gd name="T107" fmla="*/ 5057 h 5808"/>
                <a:gd name="T108" fmla="*/ 11529 w 13089"/>
                <a:gd name="T109" fmla="*/ 5194 h 5808"/>
                <a:gd name="T110" fmla="*/ 11678 w 13089"/>
                <a:gd name="T111" fmla="*/ 5262 h 5808"/>
                <a:gd name="T112" fmla="*/ 11707 w 13089"/>
                <a:gd name="T113" fmla="*/ 5398 h 5808"/>
                <a:gd name="T114" fmla="*/ 12094 w 13089"/>
                <a:gd name="T115" fmla="*/ 5466 h 5808"/>
                <a:gd name="T116" fmla="*/ 12524 w 13089"/>
                <a:gd name="T117" fmla="*/ 5603 h 5808"/>
                <a:gd name="T118" fmla="*/ 13059 w 13089"/>
                <a:gd name="T119" fmla="*/ 5671 h 5808"/>
                <a:gd name="T120" fmla="*/ 13089 w 13089"/>
                <a:gd name="T121" fmla="*/ 5808 h 5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89" h="5808">
                  <a:moveTo>
                    <a:pt x="0" y="0"/>
                  </a:moveTo>
                  <a:lnTo>
                    <a:pt x="59" y="0"/>
                  </a:lnTo>
                  <a:lnTo>
                    <a:pt x="59" y="58"/>
                  </a:lnTo>
                  <a:lnTo>
                    <a:pt x="267" y="58"/>
                  </a:lnTo>
                  <a:lnTo>
                    <a:pt x="267" y="117"/>
                  </a:lnTo>
                  <a:lnTo>
                    <a:pt x="311" y="117"/>
                  </a:lnTo>
                  <a:lnTo>
                    <a:pt x="311" y="176"/>
                  </a:lnTo>
                  <a:lnTo>
                    <a:pt x="341" y="176"/>
                  </a:lnTo>
                  <a:lnTo>
                    <a:pt x="341" y="235"/>
                  </a:lnTo>
                  <a:lnTo>
                    <a:pt x="550" y="235"/>
                  </a:lnTo>
                  <a:lnTo>
                    <a:pt x="550" y="294"/>
                  </a:lnTo>
                  <a:lnTo>
                    <a:pt x="728" y="294"/>
                  </a:lnTo>
                  <a:lnTo>
                    <a:pt x="728" y="352"/>
                  </a:lnTo>
                  <a:lnTo>
                    <a:pt x="742" y="352"/>
                  </a:lnTo>
                  <a:lnTo>
                    <a:pt x="742" y="411"/>
                  </a:lnTo>
                  <a:lnTo>
                    <a:pt x="832" y="411"/>
                  </a:lnTo>
                  <a:lnTo>
                    <a:pt x="832" y="470"/>
                  </a:lnTo>
                  <a:lnTo>
                    <a:pt x="877" y="470"/>
                  </a:lnTo>
                  <a:lnTo>
                    <a:pt x="877" y="530"/>
                  </a:lnTo>
                  <a:lnTo>
                    <a:pt x="1055" y="530"/>
                  </a:lnTo>
                  <a:lnTo>
                    <a:pt x="1055" y="590"/>
                  </a:lnTo>
                  <a:lnTo>
                    <a:pt x="1322" y="590"/>
                  </a:lnTo>
                  <a:lnTo>
                    <a:pt x="1322" y="650"/>
                  </a:lnTo>
                  <a:lnTo>
                    <a:pt x="1322" y="650"/>
                  </a:lnTo>
                  <a:lnTo>
                    <a:pt x="1322" y="710"/>
                  </a:lnTo>
                  <a:lnTo>
                    <a:pt x="1545" y="710"/>
                  </a:lnTo>
                  <a:lnTo>
                    <a:pt x="1545" y="770"/>
                  </a:lnTo>
                  <a:lnTo>
                    <a:pt x="1589" y="770"/>
                  </a:lnTo>
                  <a:lnTo>
                    <a:pt x="1589" y="831"/>
                  </a:lnTo>
                  <a:lnTo>
                    <a:pt x="1693" y="831"/>
                  </a:lnTo>
                  <a:lnTo>
                    <a:pt x="1693" y="891"/>
                  </a:lnTo>
                  <a:lnTo>
                    <a:pt x="1827" y="891"/>
                  </a:lnTo>
                  <a:lnTo>
                    <a:pt x="1827" y="951"/>
                  </a:lnTo>
                  <a:lnTo>
                    <a:pt x="1842" y="951"/>
                  </a:lnTo>
                  <a:lnTo>
                    <a:pt x="1842" y="1012"/>
                  </a:lnTo>
                  <a:lnTo>
                    <a:pt x="1976" y="1012"/>
                  </a:lnTo>
                  <a:lnTo>
                    <a:pt x="1976" y="1073"/>
                  </a:lnTo>
                  <a:lnTo>
                    <a:pt x="2303" y="1073"/>
                  </a:lnTo>
                  <a:lnTo>
                    <a:pt x="2303" y="1134"/>
                  </a:lnTo>
                  <a:lnTo>
                    <a:pt x="2718" y="1134"/>
                  </a:lnTo>
                  <a:lnTo>
                    <a:pt x="2718" y="1196"/>
                  </a:lnTo>
                  <a:lnTo>
                    <a:pt x="2867" y="1196"/>
                  </a:lnTo>
                  <a:lnTo>
                    <a:pt x="2867" y="1258"/>
                  </a:lnTo>
                  <a:lnTo>
                    <a:pt x="2882" y="1258"/>
                  </a:lnTo>
                  <a:lnTo>
                    <a:pt x="2882" y="1319"/>
                  </a:lnTo>
                  <a:lnTo>
                    <a:pt x="3045" y="1319"/>
                  </a:lnTo>
                  <a:lnTo>
                    <a:pt x="3045" y="1380"/>
                  </a:lnTo>
                  <a:lnTo>
                    <a:pt x="3045" y="1380"/>
                  </a:lnTo>
                  <a:lnTo>
                    <a:pt x="3045" y="1443"/>
                  </a:lnTo>
                  <a:lnTo>
                    <a:pt x="3179" y="1443"/>
                  </a:lnTo>
                  <a:lnTo>
                    <a:pt x="3179" y="1504"/>
                  </a:lnTo>
                  <a:lnTo>
                    <a:pt x="3432" y="1504"/>
                  </a:lnTo>
                  <a:lnTo>
                    <a:pt x="3432" y="1566"/>
                  </a:lnTo>
                  <a:lnTo>
                    <a:pt x="3462" y="1566"/>
                  </a:lnTo>
                  <a:lnTo>
                    <a:pt x="3462" y="1629"/>
                  </a:lnTo>
                  <a:lnTo>
                    <a:pt x="3833" y="1629"/>
                  </a:lnTo>
                  <a:lnTo>
                    <a:pt x="3833" y="1691"/>
                  </a:lnTo>
                  <a:lnTo>
                    <a:pt x="3893" y="1691"/>
                  </a:lnTo>
                  <a:lnTo>
                    <a:pt x="3893" y="1752"/>
                  </a:lnTo>
                  <a:lnTo>
                    <a:pt x="4116" y="1752"/>
                  </a:lnTo>
                  <a:lnTo>
                    <a:pt x="4116" y="1815"/>
                  </a:lnTo>
                  <a:lnTo>
                    <a:pt x="4621" y="1815"/>
                  </a:lnTo>
                  <a:lnTo>
                    <a:pt x="4621" y="1878"/>
                  </a:lnTo>
                  <a:lnTo>
                    <a:pt x="4665" y="1878"/>
                  </a:lnTo>
                  <a:lnTo>
                    <a:pt x="4665" y="1941"/>
                  </a:lnTo>
                  <a:lnTo>
                    <a:pt x="4769" y="1941"/>
                  </a:lnTo>
                  <a:lnTo>
                    <a:pt x="4769" y="2004"/>
                  </a:lnTo>
                  <a:lnTo>
                    <a:pt x="4844" y="2004"/>
                  </a:lnTo>
                  <a:lnTo>
                    <a:pt x="4844" y="2068"/>
                  </a:lnTo>
                  <a:lnTo>
                    <a:pt x="5215" y="2068"/>
                  </a:lnTo>
                  <a:lnTo>
                    <a:pt x="5215" y="2131"/>
                  </a:lnTo>
                  <a:lnTo>
                    <a:pt x="5274" y="2131"/>
                  </a:lnTo>
                  <a:lnTo>
                    <a:pt x="5274" y="2195"/>
                  </a:lnTo>
                  <a:lnTo>
                    <a:pt x="5274" y="2195"/>
                  </a:lnTo>
                  <a:lnTo>
                    <a:pt x="5274" y="2260"/>
                  </a:lnTo>
                  <a:lnTo>
                    <a:pt x="5304" y="2260"/>
                  </a:lnTo>
                  <a:lnTo>
                    <a:pt x="5304" y="2323"/>
                  </a:lnTo>
                  <a:lnTo>
                    <a:pt x="5349" y="2323"/>
                  </a:lnTo>
                  <a:lnTo>
                    <a:pt x="5349" y="2387"/>
                  </a:lnTo>
                  <a:lnTo>
                    <a:pt x="5452" y="2387"/>
                  </a:lnTo>
                  <a:lnTo>
                    <a:pt x="5452" y="2452"/>
                  </a:lnTo>
                  <a:lnTo>
                    <a:pt x="5452" y="2452"/>
                  </a:lnTo>
                  <a:lnTo>
                    <a:pt x="5452" y="2515"/>
                  </a:lnTo>
                  <a:lnTo>
                    <a:pt x="5468" y="2515"/>
                  </a:lnTo>
                  <a:lnTo>
                    <a:pt x="5468" y="2579"/>
                  </a:lnTo>
                  <a:lnTo>
                    <a:pt x="5512" y="2579"/>
                  </a:lnTo>
                  <a:lnTo>
                    <a:pt x="5512" y="2642"/>
                  </a:lnTo>
                  <a:lnTo>
                    <a:pt x="5512" y="2642"/>
                  </a:lnTo>
                  <a:lnTo>
                    <a:pt x="5512" y="2707"/>
                  </a:lnTo>
                  <a:lnTo>
                    <a:pt x="5556" y="2707"/>
                  </a:lnTo>
                  <a:lnTo>
                    <a:pt x="5556" y="2771"/>
                  </a:lnTo>
                  <a:lnTo>
                    <a:pt x="5601" y="2771"/>
                  </a:lnTo>
                  <a:lnTo>
                    <a:pt x="5601" y="2834"/>
                  </a:lnTo>
                  <a:lnTo>
                    <a:pt x="5660" y="2834"/>
                  </a:lnTo>
                  <a:lnTo>
                    <a:pt x="5660" y="2899"/>
                  </a:lnTo>
                  <a:lnTo>
                    <a:pt x="5690" y="2899"/>
                  </a:lnTo>
                  <a:lnTo>
                    <a:pt x="5690" y="2963"/>
                  </a:lnTo>
                  <a:lnTo>
                    <a:pt x="5720" y="2963"/>
                  </a:lnTo>
                  <a:lnTo>
                    <a:pt x="5720" y="3026"/>
                  </a:lnTo>
                  <a:lnTo>
                    <a:pt x="5973" y="3026"/>
                  </a:lnTo>
                  <a:lnTo>
                    <a:pt x="5973" y="3091"/>
                  </a:lnTo>
                  <a:lnTo>
                    <a:pt x="5987" y="3091"/>
                  </a:lnTo>
                  <a:lnTo>
                    <a:pt x="5987" y="3155"/>
                  </a:lnTo>
                  <a:lnTo>
                    <a:pt x="6017" y="3155"/>
                  </a:lnTo>
                  <a:lnTo>
                    <a:pt x="6017" y="3218"/>
                  </a:lnTo>
                  <a:lnTo>
                    <a:pt x="6062" y="3218"/>
                  </a:lnTo>
                  <a:lnTo>
                    <a:pt x="6062" y="3282"/>
                  </a:lnTo>
                  <a:lnTo>
                    <a:pt x="6300" y="3282"/>
                  </a:lnTo>
                  <a:lnTo>
                    <a:pt x="6300" y="3347"/>
                  </a:lnTo>
                  <a:lnTo>
                    <a:pt x="6433" y="3347"/>
                  </a:lnTo>
                  <a:lnTo>
                    <a:pt x="6433" y="3410"/>
                  </a:lnTo>
                  <a:lnTo>
                    <a:pt x="6611" y="3410"/>
                  </a:lnTo>
                  <a:lnTo>
                    <a:pt x="6611" y="3474"/>
                  </a:lnTo>
                  <a:lnTo>
                    <a:pt x="7235" y="3474"/>
                  </a:lnTo>
                  <a:lnTo>
                    <a:pt x="7235" y="3539"/>
                  </a:lnTo>
                  <a:lnTo>
                    <a:pt x="7473" y="3539"/>
                  </a:lnTo>
                  <a:lnTo>
                    <a:pt x="7473" y="3602"/>
                  </a:lnTo>
                  <a:lnTo>
                    <a:pt x="7845" y="3602"/>
                  </a:lnTo>
                  <a:lnTo>
                    <a:pt x="7845" y="3667"/>
                  </a:lnTo>
                  <a:lnTo>
                    <a:pt x="7889" y="3667"/>
                  </a:lnTo>
                  <a:lnTo>
                    <a:pt x="7889" y="3732"/>
                  </a:lnTo>
                  <a:lnTo>
                    <a:pt x="8157" y="3732"/>
                  </a:lnTo>
                  <a:lnTo>
                    <a:pt x="8157" y="3796"/>
                  </a:lnTo>
                  <a:lnTo>
                    <a:pt x="8364" y="3796"/>
                  </a:lnTo>
                  <a:lnTo>
                    <a:pt x="8364" y="3861"/>
                  </a:lnTo>
                  <a:lnTo>
                    <a:pt x="9092" y="3861"/>
                  </a:lnTo>
                  <a:lnTo>
                    <a:pt x="9092" y="3926"/>
                  </a:lnTo>
                  <a:lnTo>
                    <a:pt x="9196" y="3926"/>
                  </a:lnTo>
                  <a:lnTo>
                    <a:pt x="9196" y="3992"/>
                  </a:lnTo>
                  <a:lnTo>
                    <a:pt x="9212" y="3992"/>
                  </a:lnTo>
                  <a:lnTo>
                    <a:pt x="9212" y="4057"/>
                  </a:lnTo>
                  <a:lnTo>
                    <a:pt x="9256" y="4057"/>
                  </a:lnTo>
                  <a:lnTo>
                    <a:pt x="9256" y="4122"/>
                  </a:lnTo>
                  <a:lnTo>
                    <a:pt x="9493" y="4122"/>
                  </a:lnTo>
                  <a:lnTo>
                    <a:pt x="9493" y="4186"/>
                  </a:lnTo>
                  <a:lnTo>
                    <a:pt x="9642" y="4186"/>
                  </a:lnTo>
                  <a:lnTo>
                    <a:pt x="9642" y="4252"/>
                  </a:lnTo>
                  <a:lnTo>
                    <a:pt x="9702" y="4252"/>
                  </a:lnTo>
                  <a:lnTo>
                    <a:pt x="9702" y="4318"/>
                  </a:lnTo>
                  <a:lnTo>
                    <a:pt x="9762" y="4318"/>
                  </a:lnTo>
                  <a:lnTo>
                    <a:pt x="9762" y="4384"/>
                  </a:lnTo>
                  <a:lnTo>
                    <a:pt x="9776" y="4384"/>
                  </a:lnTo>
                  <a:lnTo>
                    <a:pt x="9776" y="4450"/>
                  </a:lnTo>
                  <a:lnTo>
                    <a:pt x="10237" y="4450"/>
                  </a:lnTo>
                  <a:lnTo>
                    <a:pt x="10237" y="4517"/>
                  </a:lnTo>
                  <a:lnTo>
                    <a:pt x="10518" y="4517"/>
                  </a:lnTo>
                  <a:lnTo>
                    <a:pt x="10518" y="4583"/>
                  </a:lnTo>
                  <a:lnTo>
                    <a:pt x="10534" y="4583"/>
                  </a:lnTo>
                  <a:lnTo>
                    <a:pt x="10534" y="4651"/>
                  </a:lnTo>
                  <a:lnTo>
                    <a:pt x="10727" y="4651"/>
                  </a:lnTo>
                  <a:lnTo>
                    <a:pt x="10727" y="4718"/>
                  </a:lnTo>
                  <a:lnTo>
                    <a:pt x="10979" y="4718"/>
                  </a:lnTo>
                  <a:lnTo>
                    <a:pt x="10979" y="4785"/>
                  </a:lnTo>
                  <a:lnTo>
                    <a:pt x="11158" y="4785"/>
                  </a:lnTo>
                  <a:lnTo>
                    <a:pt x="11158" y="4853"/>
                  </a:lnTo>
                  <a:lnTo>
                    <a:pt x="11381" y="4853"/>
                  </a:lnTo>
                  <a:lnTo>
                    <a:pt x="11381" y="4922"/>
                  </a:lnTo>
                  <a:lnTo>
                    <a:pt x="11395" y="4922"/>
                  </a:lnTo>
                  <a:lnTo>
                    <a:pt x="11395" y="4990"/>
                  </a:lnTo>
                  <a:lnTo>
                    <a:pt x="11455" y="4990"/>
                  </a:lnTo>
                  <a:lnTo>
                    <a:pt x="11455" y="5057"/>
                  </a:lnTo>
                  <a:lnTo>
                    <a:pt x="11515" y="5057"/>
                  </a:lnTo>
                  <a:lnTo>
                    <a:pt x="11515" y="5126"/>
                  </a:lnTo>
                  <a:lnTo>
                    <a:pt x="11529" y="5126"/>
                  </a:lnTo>
                  <a:lnTo>
                    <a:pt x="11529" y="5194"/>
                  </a:lnTo>
                  <a:lnTo>
                    <a:pt x="11559" y="5194"/>
                  </a:lnTo>
                  <a:lnTo>
                    <a:pt x="11559" y="5262"/>
                  </a:lnTo>
                  <a:lnTo>
                    <a:pt x="11678" y="5262"/>
                  </a:lnTo>
                  <a:lnTo>
                    <a:pt x="11678" y="5330"/>
                  </a:lnTo>
                  <a:lnTo>
                    <a:pt x="11707" y="5330"/>
                  </a:lnTo>
                  <a:lnTo>
                    <a:pt x="11707" y="5398"/>
                  </a:lnTo>
                  <a:lnTo>
                    <a:pt x="11796" y="5398"/>
                  </a:lnTo>
                  <a:lnTo>
                    <a:pt x="11796" y="5466"/>
                  </a:lnTo>
                  <a:lnTo>
                    <a:pt x="12094" y="5466"/>
                  </a:lnTo>
                  <a:lnTo>
                    <a:pt x="12094" y="5535"/>
                  </a:lnTo>
                  <a:lnTo>
                    <a:pt x="12524" y="5535"/>
                  </a:lnTo>
                  <a:lnTo>
                    <a:pt x="12524" y="5603"/>
                  </a:lnTo>
                  <a:lnTo>
                    <a:pt x="12600" y="5603"/>
                  </a:lnTo>
                  <a:lnTo>
                    <a:pt x="12600" y="5671"/>
                  </a:lnTo>
                  <a:lnTo>
                    <a:pt x="13059" y="5671"/>
                  </a:lnTo>
                  <a:lnTo>
                    <a:pt x="13059" y="5740"/>
                  </a:lnTo>
                  <a:lnTo>
                    <a:pt x="13089" y="5740"/>
                  </a:lnTo>
                  <a:lnTo>
                    <a:pt x="13089" y="5808"/>
                  </a:lnTo>
                </a:path>
              </a:pathLst>
            </a:custGeom>
            <a:noFill/>
            <a:ln w="2381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6" name="Line 2880"/>
            <p:cNvSpPr>
              <a:spLocks noChangeShapeType="1"/>
            </p:cNvSpPr>
            <p:nvPr/>
          </p:nvSpPr>
          <p:spPr bwMode="auto">
            <a:xfrm>
              <a:off x="2118" y="979"/>
              <a:ext cx="34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7" name="Line 2881"/>
            <p:cNvSpPr>
              <a:spLocks noChangeShapeType="1"/>
            </p:cNvSpPr>
            <p:nvPr/>
          </p:nvSpPr>
          <p:spPr bwMode="auto">
            <a:xfrm>
              <a:off x="2219" y="979"/>
              <a:ext cx="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8" name="Line 2882"/>
            <p:cNvSpPr>
              <a:spLocks noChangeShapeType="1"/>
            </p:cNvSpPr>
            <p:nvPr/>
          </p:nvSpPr>
          <p:spPr bwMode="auto">
            <a:xfrm>
              <a:off x="2226" y="979"/>
              <a:ext cx="1" cy="1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899" name="Line 2883"/>
            <p:cNvSpPr>
              <a:spLocks noChangeShapeType="1"/>
            </p:cNvSpPr>
            <p:nvPr/>
          </p:nvSpPr>
          <p:spPr bwMode="auto">
            <a:xfrm>
              <a:off x="2226" y="993"/>
              <a:ext cx="16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0" name="Line 2884"/>
            <p:cNvSpPr>
              <a:spLocks noChangeShapeType="1"/>
            </p:cNvSpPr>
            <p:nvPr/>
          </p:nvSpPr>
          <p:spPr bwMode="auto">
            <a:xfrm flipV="1">
              <a:off x="2279" y="1022"/>
              <a:ext cx="10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1" name="Line 2885"/>
            <p:cNvSpPr>
              <a:spLocks noChangeShapeType="1"/>
            </p:cNvSpPr>
            <p:nvPr/>
          </p:nvSpPr>
          <p:spPr bwMode="auto">
            <a:xfrm>
              <a:off x="2289" y="1022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2" name="Line 2886"/>
            <p:cNvSpPr>
              <a:spLocks noChangeShapeType="1"/>
            </p:cNvSpPr>
            <p:nvPr/>
          </p:nvSpPr>
          <p:spPr bwMode="auto">
            <a:xfrm>
              <a:off x="2289" y="1037"/>
              <a:ext cx="13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3" name="Line 2887"/>
            <p:cNvSpPr>
              <a:spLocks noChangeShapeType="1"/>
            </p:cNvSpPr>
            <p:nvPr/>
          </p:nvSpPr>
          <p:spPr bwMode="auto">
            <a:xfrm>
              <a:off x="2354" y="1054"/>
              <a:ext cx="3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4" name="Line 2888"/>
            <p:cNvSpPr>
              <a:spLocks noChangeShapeType="1"/>
            </p:cNvSpPr>
            <p:nvPr/>
          </p:nvSpPr>
          <p:spPr bwMode="auto">
            <a:xfrm>
              <a:off x="2436" y="1076"/>
              <a:ext cx="3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5" name="Line 2889"/>
            <p:cNvSpPr>
              <a:spLocks noChangeShapeType="1"/>
            </p:cNvSpPr>
            <p:nvPr/>
          </p:nvSpPr>
          <p:spPr bwMode="auto">
            <a:xfrm>
              <a:off x="2526" y="1091"/>
              <a:ext cx="1" cy="18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6" name="Line 2890"/>
            <p:cNvSpPr>
              <a:spLocks noChangeShapeType="1"/>
            </p:cNvSpPr>
            <p:nvPr/>
          </p:nvSpPr>
          <p:spPr bwMode="auto">
            <a:xfrm>
              <a:off x="2527" y="1109"/>
              <a:ext cx="15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7" name="Line 2891"/>
            <p:cNvSpPr>
              <a:spLocks noChangeShapeType="1"/>
            </p:cNvSpPr>
            <p:nvPr/>
          </p:nvSpPr>
          <p:spPr bwMode="auto">
            <a:xfrm flipH="1">
              <a:off x="2541" y="1109"/>
              <a:ext cx="1" cy="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8" name="Line 2892"/>
            <p:cNvSpPr>
              <a:spLocks noChangeShapeType="1"/>
            </p:cNvSpPr>
            <p:nvPr/>
          </p:nvSpPr>
          <p:spPr bwMode="auto">
            <a:xfrm>
              <a:off x="2586" y="1136"/>
              <a:ext cx="8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09" name="Line 2893"/>
            <p:cNvSpPr>
              <a:spLocks noChangeShapeType="1"/>
            </p:cNvSpPr>
            <p:nvPr/>
          </p:nvSpPr>
          <p:spPr bwMode="auto">
            <a:xfrm>
              <a:off x="2594" y="1138"/>
              <a:ext cx="1" cy="1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0" name="Line 2894"/>
            <p:cNvSpPr>
              <a:spLocks noChangeShapeType="1"/>
            </p:cNvSpPr>
            <p:nvPr/>
          </p:nvSpPr>
          <p:spPr bwMode="auto">
            <a:xfrm flipV="1">
              <a:off x="2594" y="1151"/>
              <a:ext cx="14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1" name="Line 2895"/>
            <p:cNvSpPr>
              <a:spLocks noChangeShapeType="1"/>
            </p:cNvSpPr>
            <p:nvPr/>
          </p:nvSpPr>
          <p:spPr bwMode="auto">
            <a:xfrm flipV="1">
              <a:off x="2631" y="1195"/>
              <a:ext cx="15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2" name="Line 2896"/>
            <p:cNvSpPr>
              <a:spLocks noChangeShapeType="1"/>
            </p:cNvSpPr>
            <p:nvPr/>
          </p:nvSpPr>
          <p:spPr bwMode="auto">
            <a:xfrm>
              <a:off x="2646" y="1195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3" name="Line 2897"/>
            <p:cNvSpPr>
              <a:spLocks noChangeShapeType="1"/>
            </p:cNvSpPr>
            <p:nvPr/>
          </p:nvSpPr>
          <p:spPr bwMode="auto">
            <a:xfrm>
              <a:off x="2646" y="1210"/>
              <a:ext cx="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4" name="Line 2898"/>
            <p:cNvSpPr>
              <a:spLocks noChangeShapeType="1"/>
            </p:cNvSpPr>
            <p:nvPr/>
          </p:nvSpPr>
          <p:spPr bwMode="auto">
            <a:xfrm>
              <a:off x="2706" y="1226"/>
              <a:ext cx="3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5" name="Line 2899"/>
            <p:cNvSpPr>
              <a:spLocks noChangeShapeType="1"/>
            </p:cNvSpPr>
            <p:nvPr/>
          </p:nvSpPr>
          <p:spPr bwMode="auto">
            <a:xfrm flipV="1">
              <a:off x="2810" y="1224"/>
              <a:ext cx="7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6" name="Line 2900"/>
            <p:cNvSpPr>
              <a:spLocks noChangeShapeType="1"/>
            </p:cNvSpPr>
            <p:nvPr/>
          </p:nvSpPr>
          <p:spPr bwMode="auto">
            <a:xfrm>
              <a:off x="2817" y="1224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7" name="Line 2901"/>
            <p:cNvSpPr>
              <a:spLocks noChangeShapeType="1"/>
            </p:cNvSpPr>
            <p:nvPr/>
          </p:nvSpPr>
          <p:spPr bwMode="auto">
            <a:xfrm>
              <a:off x="2817" y="1239"/>
              <a:ext cx="16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8" name="Line 2902"/>
            <p:cNvSpPr>
              <a:spLocks noChangeShapeType="1"/>
            </p:cNvSpPr>
            <p:nvPr/>
          </p:nvSpPr>
          <p:spPr bwMode="auto">
            <a:xfrm flipV="1">
              <a:off x="2885" y="1254"/>
              <a:ext cx="28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19" name="Line 2903"/>
            <p:cNvSpPr>
              <a:spLocks noChangeShapeType="1"/>
            </p:cNvSpPr>
            <p:nvPr/>
          </p:nvSpPr>
          <p:spPr bwMode="auto">
            <a:xfrm>
              <a:off x="2913" y="1254"/>
              <a:ext cx="2" cy="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0" name="Line 2904"/>
            <p:cNvSpPr>
              <a:spLocks noChangeShapeType="1"/>
            </p:cNvSpPr>
            <p:nvPr/>
          </p:nvSpPr>
          <p:spPr bwMode="auto">
            <a:xfrm flipV="1">
              <a:off x="2960" y="1283"/>
              <a:ext cx="35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1" name="Line 2905"/>
            <p:cNvSpPr>
              <a:spLocks noChangeShapeType="1"/>
            </p:cNvSpPr>
            <p:nvPr/>
          </p:nvSpPr>
          <p:spPr bwMode="auto">
            <a:xfrm>
              <a:off x="2995" y="1283"/>
              <a:ext cx="2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2" name="Line 2906"/>
            <p:cNvSpPr>
              <a:spLocks noChangeShapeType="1"/>
            </p:cNvSpPr>
            <p:nvPr/>
          </p:nvSpPr>
          <p:spPr bwMode="auto">
            <a:xfrm flipV="1">
              <a:off x="3035" y="1313"/>
              <a:ext cx="27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3" name="Line 2907"/>
            <p:cNvSpPr>
              <a:spLocks noChangeShapeType="1"/>
            </p:cNvSpPr>
            <p:nvPr/>
          </p:nvSpPr>
          <p:spPr bwMode="auto">
            <a:xfrm>
              <a:off x="3062" y="1313"/>
              <a:ext cx="2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4" name="Line 2908"/>
            <p:cNvSpPr>
              <a:spLocks noChangeShapeType="1"/>
            </p:cNvSpPr>
            <p:nvPr/>
          </p:nvSpPr>
          <p:spPr bwMode="auto">
            <a:xfrm flipV="1">
              <a:off x="3079" y="1373"/>
              <a:ext cx="16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5" name="Line 2909"/>
            <p:cNvSpPr>
              <a:spLocks noChangeShapeType="1"/>
            </p:cNvSpPr>
            <p:nvPr/>
          </p:nvSpPr>
          <p:spPr bwMode="auto">
            <a:xfrm>
              <a:off x="3095" y="1373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6" name="Line 2910"/>
            <p:cNvSpPr>
              <a:spLocks noChangeShapeType="1"/>
            </p:cNvSpPr>
            <p:nvPr/>
          </p:nvSpPr>
          <p:spPr bwMode="auto">
            <a:xfrm>
              <a:off x="3095" y="1388"/>
              <a:ext cx="7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7" name="Line 2911"/>
            <p:cNvSpPr>
              <a:spLocks noChangeShapeType="1"/>
            </p:cNvSpPr>
            <p:nvPr/>
          </p:nvSpPr>
          <p:spPr bwMode="auto">
            <a:xfrm>
              <a:off x="3154" y="1406"/>
              <a:ext cx="3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8" name="Line 2912"/>
            <p:cNvSpPr>
              <a:spLocks noChangeShapeType="1"/>
            </p:cNvSpPr>
            <p:nvPr/>
          </p:nvSpPr>
          <p:spPr bwMode="auto">
            <a:xfrm>
              <a:off x="3229" y="1436"/>
              <a:ext cx="3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29" name="Line 2913"/>
            <p:cNvSpPr>
              <a:spLocks noChangeShapeType="1"/>
            </p:cNvSpPr>
            <p:nvPr/>
          </p:nvSpPr>
          <p:spPr bwMode="auto">
            <a:xfrm flipV="1">
              <a:off x="3319" y="1449"/>
              <a:ext cx="33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0" name="Line 2914"/>
            <p:cNvSpPr>
              <a:spLocks noChangeShapeType="1"/>
            </p:cNvSpPr>
            <p:nvPr/>
          </p:nvSpPr>
          <p:spPr bwMode="auto">
            <a:xfrm flipH="1">
              <a:off x="3349" y="1449"/>
              <a:ext cx="3" cy="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1" name="Line 2915"/>
            <p:cNvSpPr>
              <a:spLocks noChangeShapeType="1"/>
            </p:cNvSpPr>
            <p:nvPr/>
          </p:nvSpPr>
          <p:spPr bwMode="auto">
            <a:xfrm>
              <a:off x="3394" y="1481"/>
              <a:ext cx="3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2" name="Line 2916"/>
            <p:cNvSpPr>
              <a:spLocks noChangeShapeType="1"/>
            </p:cNvSpPr>
            <p:nvPr/>
          </p:nvSpPr>
          <p:spPr bwMode="auto">
            <a:xfrm flipH="1">
              <a:off x="3474" y="1504"/>
              <a:ext cx="2" cy="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3" name="Line 2917"/>
            <p:cNvSpPr>
              <a:spLocks noChangeShapeType="1"/>
            </p:cNvSpPr>
            <p:nvPr/>
          </p:nvSpPr>
          <p:spPr bwMode="auto">
            <a:xfrm>
              <a:off x="3474" y="1509"/>
              <a:ext cx="11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4" name="Line 2918"/>
            <p:cNvSpPr>
              <a:spLocks noChangeShapeType="1"/>
            </p:cNvSpPr>
            <p:nvPr/>
          </p:nvSpPr>
          <p:spPr bwMode="auto">
            <a:xfrm>
              <a:off x="3485" y="1509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5" name="Line 2919"/>
            <p:cNvSpPr>
              <a:spLocks noChangeShapeType="1"/>
            </p:cNvSpPr>
            <p:nvPr/>
          </p:nvSpPr>
          <p:spPr bwMode="auto">
            <a:xfrm>
              <a:off x="3485" y="1525"/>
              <a:ext cx="6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6" name="Line 2920"/>
            <p:cNvSpPr>
              <a:spLocks noChangeShapeType="1"/>
            </p:cNvSpPr>
            <p:nvPr/>
          </p:nvSpPr>
          <p:spPr bwMode="auto">
            <a:xfrm>
              <a:off x="3528" y="1556"/>
              <a:ext cx="2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7" name="Line 2921"/>
            <p:cNvSpPr>
              <a:spLocks noChangeShapeType="1"/>
            </p:cNvSpPr>
            <p:nvPr/>
          </p:nvSpPr>
          <p:spPr bwMode="auto">
            <a:xfrm>
              <a:off x="3556" y="1556"/>
              <a:ext cx="2" cy="8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8" name="Line 2922"/>
            <p:cNvSpPr>
              <a:spLocks noChangeShapeType="1"/>
            </p:cNvSpPr>
            <p:nvPr/>
          </p:nvSpPr>
          <p:spPr bwMode="auto">
            <a:xfrm>
              <a:off x="3588" y="1601"/>
              <a:ext cx="31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39" name="Line 2923"/>
            <p:cNvSpPr>
              <a:spLocks noChangeShapeType="1"/>
            </p:cNvSpPr>
            <p:nvPr/>
          </p:nvSpPr>
          <p:spPr bwMode="auto">
            <a:xfrm flipH="1">
              <a:off x="3618" y="1602"/>
              <a:ext cx="1" cy="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0" name="Line 2924"/>
            <p:cNvSpPr>
              <a:spLocks noChangeShapeType="1"/>
            </p:cNvSpPr>
            <p:nvPr/>
          </p:nvSpPr>
          <p:spPr bwMode="auto">
            <a:xfrm>
              <a:off x="3663" y="1631"/>
              <a:ext cx="12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1" name="Line 2925"/>
            <p:cNvSpPr>
              <a:spLocks noChangeShapeType="1"/>
            </p:cNvSpPr>
            <p:nvPr/>
          </p:nvSpPr>
          <p:spPr bwMode="auto">
            <a:xfrm>
              <a:off x="3675" y="1632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2" name="Line 2926"/>
            <p:cNvSpPr>
              <a:spLocks noChangeShapeType="1"/>
            </p:cNvSpPr>
            <p:nvPr/>
          </p:nvSpPr>
          <p:spPr bwMode="auto">
            <a:xfrm>
              <a:off x="3675" y="1648"/>
              <a:ext cx="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3" name="Line 2927"/>
            <p:cNvSpPr>
              <a:spLocks noChangeShapeType="1"/>
            </p:cNvSpPr>
            <p:nvPr/>
          </p:nvSpPr>
          <p:spPr bwMode="auto">
            <a:xfrm flipV="1">
              <a:off x="3682" y="1646"/>
              <a:ext cx="3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4" name="Line 2928"/>
            <p:cNvSpPr>
              <a:spLocks noChangeShapeType="1"/>
            </p:cNvSpPr>
            <p:nvPr/>
          </p:nvSpPr>
          <p:spPr bwMode="auto">
            <a:xfrm>
              <a:off x="3723" y="1676"/>
              <a:ext cx="19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5" name="Line 2929"/>
            <p:cNvSpPr>
              <a:spLocks noChangeShapeType="1"/>
            </p:cNvSpPr>
            <p:nvPr/>
          </p:nvSpPr>
          <p:spPr bwMode="auto">
            <a:xfrm>
              <a:off x="3742" y="1678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6" name="Line 2930"/>
            <p:cNvSpPr>
              <a:spLocks noChangeShapeType="1"/>
            </p:cNvSpPr>
            <p:nvPr/>
          </p:nvSpPr>
          <p:spPr bwMode="auto">
            <a:xfrm>
              <a:off x="3742" y="1694"/>
              <a:ext cx="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7" name="Line 2931"/>
            <p:cNvSpPr>
              <a:spLocks noChangeShapeType="1"/>
            </p:cNvSpPr>
            <p:nvPr/>
          </p:nvSpPr>
          <p:spPr bwMode="auto">
            <a:xfrm flipV="1">
              <a:off x="3745" y="1691"/>
              <a:ext cx="1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8" name="Line 2932"/>
            <p:cNvSpPr>
              <a:spLocks noChangeShapeType="1"/>
            </p:cNvSpPr>
            <p:nvPr/>
          </p:nvSpPr>
          <p:spPr bwMode="auto">
            <a:xfrm>
              <a:off x="3783" y="1721"/>
              <a:ext cx="10" cy="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49" name="Line 2933"/>
            <p:cNvSpPr>
              <a:spLocks noChangeShapeType="1"/>
            </p:cNvSpPr>
            <p:nvPr/>
          </p:nvSpPr>
          <p:spPr bwMode="auto">
            <a:xfrm>
              <a:off x="3793" y="1725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0" name="Line 2934"/>
            <p:cNvSpPr>
              <a:spLocks noChangeShapeType="1"/>
            </p:cNvSpPr>
            <p:nvPr/>
          </p:nvSpPr>
          <p:spPr bwMode="auto">
            <a:xfrm>
              <a:off x="3793" y="1740"/>
              <a:ext cx="5" cy="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1" name="Line 2935"/>
            <p:cNvSpPr>
              <a:spLocks noChangeShapeType="1"/>
            </p:cNvSpPr>
            <p:nvPr/>
          </p:nvSpPr>
          <p:spPr bwMode="auto">
            <a:xfrm flipV="1">
              <a:off x="3850" y="1755"/>
              <a:ext cx="40" cy="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2" name="Line 2936"/>
            <p:cNvSpPr>
              <a:spLocks noChangeShapeType="1"/>
            </p:cNvSpPr>
            <p:nvPr/>
          </p:nvSpPr>
          <p:spPr bwMode="auto">
            <a:xfrm flipH="1">
              <a:off x="3887" y="1755"/>
              <a:ext cx="3" cy="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3" name="Line 2937"/>
            <p:cNvSpPr>
              <a:spLocks noChangeShapeType="1"/>
            </p:cNvSpPr>
            <p:nvPr/>
          </p:nvSpPr>
          <p:spPr bwMode="auto">
            <a:xfrm>
              <a:off x="3925" y="1789"/>
              <a:ext cx="3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4" name="Line 2938"/>
            <p:cNvSpPr>
              <a:spLocks noChangeShapeType="1"/>
            </p:cNvSpPr>
            <p:nvPr/>
          </p:nvSpPr>
          <p:spPr bwMode="auto">
            <a:xfrm>
              <a:off x="4014" y="1804"/>
              <a:ext cx="3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5" name="Line 2939"/>
            <p:cNvSpPr>
              <a:spLocks noChangeShapeType="1"/>
            </p:cNvSpPr>
            <p:nvPr/>
          </p:nvSpPr>
          <p:spPr bwMode="auto">
            <a:xfrm flipV="1">
              <a:off x="4104" y="1818"/>
              <a:ext cx="9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6" name="Line 2940"/>
            <p:cNvSpPr>
              <a:spLocks noChangeShapeType="1"/>
            </p:cNvSpPr>
            <p:nvPr/>
          </p:nvSpPr>
          <p:spPr bwMode="auto">
            <a:xfrm>
              <a:off x="4113" y="1818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7" name="Line 2941"/>
            <p:cNvSpPr>
              <a:spLocks noChangeShapeType="1"/>
            </p:cNvSpPr>
            <p:nvPr/>
          </p:nvSpPr>
          <p:spPr bwMode="auto">
            <a:xfrm>
              <a:off x="4113" y="1834"/>
              <a:ext cx="14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8" name="Line 2942"/>
            <p:cNvSpPr>
              <a:spLocks noChangeShapeType="1"/>
            </p:cNvSpPr>
            <p:nvPr/>
          </p:nvSpPr>
          <p:spPr bwMode="auto">
            <a:xfrm>
              <a:off x="4164" y="1864"/>
              <a:ext cx="16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59" name="Line 2943"/>
            <p:cNvSpPr>
              <a:spLocks noChangeShapeType="1"/>
            </p:cNvSpPr>
            <p:nvPr/>
          </p:nvSpPr>
          <p:spPr bwMode="auto">
            <a:xfrm>
              <a:off x="4180" y="1865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0" name="Line 2944"/>
            <p:cNvSpPr>
              <a:spLocks noChangeShapeType="1"/>
            </p:cNvSpPr>
            <p:nvPr/>
          </p:nvSpPr>
          <p:spPr bwMode="auto">
            <a:xfrm flipV="1">
              <a:off x="4180" y="1879"/>
              <a:ext cx="6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1" name="Line 2945"/>
            <p:cNvSpPr>
              <a:spLocks noChangeShapeType="1"/>
            </p:cNvSpPr>
            <p:nvPr/>
          </p:nvSpPr>
          <p:spPr bwMode="auto">
            <a:xfrm>
              <a:off x="4254" y="1879"/>
              <a:ext cx="26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2" name="Line 2946"/>
            <p:cNvSpPr>
              <a:spLocks noChangeShapeType="1"/>
            </p:cNvSpPr>
            <p:nvPr/>
          </p:nvSpPr>
          <p:spPr bwMode="auto">
            <a:xfrm>
              <a:off x="4280" y="1881"/>
              <a:ext cx="4" cy="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3" name="Line 2947"/>
            <p:cNvSpPr>
              <a:spLocks noChangeShapeType="1"/>
            </p:cNvSpPr>
            <p:nvPr/>
          </p:nvSpPr>
          <p:spPr bwMode="auto">
            <a:xfrm flipV="1">
              <a:off x="4306" y="1929"/>
              <a:ext cx="8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4" name="Line 2948"/>
            <p:cNvSpPr>
              <a:spLocks noChangeShapeType="1"/>
            </p:cNvSpPr>
            <p:nvPr/>
          </p:nvSpPr>
          <p:spPr bwMode="auto">
            <a:xfrm>
              <a:off x="4314" y="1929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5" name="Line 2949"/>
            <p:cNvSpPr>
              <a:spLocks noChangeShapeType="1"/>
            </p:cNvSpPr>
            <p:nvPr/>
          </p:nvSpPr>
          <p:spPr bwMode="auto">
            <a:xfrm>
              <a:off x="4314" y="1945"/>
              <a:ext cx="11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6" name="Line 2950"/>
            <p:cNvSpPr>
              <a:spLocks noChangeShapeType="1"/>
            </p:cNvSpPr>
            <p:nvPr/>
          </p:nvSpPr>
          <p:spPr bwMode="auto">
            <a:xfrm flipH="1">
              <a:off x="4321" y="1945"/>
              <a:ext cx="4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7" name="Line 2951"/>
            <p:cNvSpPr>
              <a:spLocks noChangeShapeType="1"/>
            </p:cNvSpPr>
            <p:nvPr/>
          </p:nvSpPr>
          <p:spPr bwMode="auto">
            <a:xfrm>
              <a:off x="4366" y="1976"/>
              <a:ext cx="29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8" name="Line 2952"/>
            <p:cNvSpPr>
              <a:spLocks noChangeShapeType="1"/>
            </p:cNvSpPr>
            <p:nvPr/>
          </p:nvSpPr>
          <p:spPr bwMode="auto">
            <a:xfrm>
              <a:off x="4395" y="1977"/>
              <a:ext cx="1" cy="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69" name="Line 2953"/>
            <p:cNvSpPr>
              <a:spLocks noChangeShapeType="1"/>
            </p:cNvSpPr>
            <p:nvPr/>
          </p:nvSpPr>
          <p:spPr bwMode="auto">
            <a:xfrm flipH="1">
              <a:off x="4440" y="2006"/>
              <a:ext cx="1" cy="1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0" name="Line 2954"/>
            <p:cNvSpPr>
              <a:spLocks noChangeShapeType="1"/>
            </p:cNvSpPr>
            <p:nvPr/>
          </p:nvSpPr>
          <p:spPr bwMode="auto">
            <a:xfrm>
              <a:off x="4440" y="2025"/>
              <a:ext cx="15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1" name="Line 2955"/>
            <p:cNvSpPr>
              <a:spLocks noChangeShapeType="1"/>
            </p:cNvSpPr>
            <p:nvPr/>
          </p:nvSpPr>
          <p:spPr bwMode="auto">
            <a:xfrm>
              <a:off x="4455" y="2025"/>
              <a:ext cx="1" cy="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2" name="Line 2956"/>
            <p:cNvSpPr>
              <a:spLocks noChangeShapeType="1"/>
            </p:cNvSpPr>
            <p:nvPr/>
          </p:nvSpPr>
          <p:spPr bwMode="auto">
            <a:xfrm flipV="1">
              <a:off x="4493" y="2057"/>
              <a:ext cx="28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3" name="Line 2957"/>
            <p:cNvSpPr>
              <a:spLocks noChangeShapeType="1"/>
            </p:cNvSpPr>
            <p:nvPr/>
          </p:nvSpPr>
          <p:spPr bwMode="auto">
            <a:xfrm>
              <a:off x="4521" y="2057"/>
              <a:ext cx="2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4" name="Line 2958"/>
            <p:cNvSpPr>
              <a:spLocks noChangeShapeType="1"/>
            </p:cNvSpPr>
            <p:nvPr/>
          </p:nvSpPr>
          <p:spPr bwMode="auto">
            <a:xfrm>
              <a:off x="4568" y="2089"/>
              <a:ext cx="2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5" name="Line 2959"/>
            <p:cNvSpPr>
              <a:spLocks noChangeShapeType="1"/>
            </p:cNvSpPr>
            <p:nvPr/>
          </p:nvSpPr>
          <p:spPr bwMode="auto">
            <a:xfrm>
              <a:off x="4570" y="2105"/>
              <a:ext cx="4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6" name="Line 2960"/>
            <p:cNvSpPr>
              <a:spLocks noChangeShapeType="1"/>
            </p:cNvSpPr>
            <p:nvPr/>
          </p:nvSpPr>
          <p:spPr bwMode="auto">
            <a:xfrm>
              <a:off x="4574" y="2105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7" name="Line 2961"/>
            <p:cNvSpPr>
              <a:spLocks noChangeShapeType="1"/>
            </p:cNvSpPr>
            <p:nvPr/>
          </p:nvSpPr>
          <p:spPr bwMode="auto">
            <a:xfrm flipV="1">
              <a:off x="4574" y="2119"/>
              <a:ext cx="1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8" name="Line 2962"/>
            <p:cNvSpPr>
              <a:spLocks noChangeShapeType="1"/>
            </p:cNvSpPr>
            <p:nvPr/>
          </p:nvSpPr>
          <p:spPr bwMode="auto">
            <a:xfrm flipV="1">
              <a:off x="4620" y="2138"/>
              <a:ext cx="35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79" name="Line 2963"/>
            <p:cNvSpPr>
              <a:spLocks noChangeShapeType="1"/>
            </p:cNvSpPr>
            <p:nvPr/>
          </p:nvSpPr>
          <p:spPr bwMode="auto">
            <a:xfrm>
              <a:off x="4655" y="2138"/>
              <a:ext cx="3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0" name="Line 2964"/>
            <p:cNvSpPr>
              <a:spLocks noChangeShapeType="1"/>
            </p:cNvSpPr>
            <p:nvPr/>
          </p:nvSpPr>
          <p:spPr bwMode="auto">
            <a:xfrm>
              <a:off x="4680" y="2186"/>
              <a:ext cx="3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1" name="Line 2965"/>
            <p:cNvSpPr>
              <a:spLocks noChangeShapeType="1"/>
            </p:cNvSpPr>
            <p:nvPr/>
          </p:nvSpPr>
          <p:spPr bwMode="auto">
            <a:xfrm>
              <a:off x="4755" y="2216"/>
              <a:ext cx="16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2" name="Line 2966"/>
            <p:cNvSpPr>
              <a:spLocks noChangeShapeType="1"/>
            </p:cNvSpPr>
            <p:nvPr/>
          </p:nvSpPr>
          <p:spPr bwMode="auto">
            <a:xfrm>
              <a:off x="4771" y="2219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3" name="Line 2967"/>
            <p:cNvSpPr>
              <a:spLocks noChangeShapeType="1"/>
            </p:cNvSpPr>
            <p:nvPr/>
          </p:nvSpPr>
          <p:spPr bwMode="auto">
            <a:xfrm flipH="1">
              <a:off x="4770" y="2235"/>
              <a:ext cx="1" cy="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4" name="Line 2968"/>
            <p:cNvSpPr>
              <a:spLocks noChangeShapeType="1"/>
            </p:cNvSpPr>
            <p:nvPr/>
          </p:nvSpPr>
          <p:spPr bwMode="auto">
            <a:xfrm>
              <a:off x="4807" y="2269"/>
              <a:ext cx="3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5" name="Line 2969"/>
            <p:cNvSpPr>
              <a:spLocks noChangeShapeType="1"/>
            </p:cNvSpPr>
            <p:nvPr/>
          </p:nvSpPr>
          <p:spPr bwMode="auto">
            <a:xfrm>
              <a:off x="4897" y="2284"/>
              <a:ext cx="3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6" name="Line 2970"/>
            <p:cNvSpPr>
              <a:spLocks noChangeShapeType="1"/>
            </p:cNvSpPr>
            <p:nvPr/>
          </p:nvSpPr>
          <p:spPr bwMode="auto">
            <a:xfrm>
              <a:off x="4979" y="2306"/>
              <a:ext cx="3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7" name="Line 2971"/>
            <p:cNvSpPr>
              <a:spLocks noChangeShapeType="1"/>
            </p:cNvSpPr>
            <p:nvPr/>
          </p:nvSpPr>
          <p:spPr bwMode="auto">
            <a:xfrm>
              <a:off x="4982" y="2317"/>
              <a:ext cx="11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8" name="Line 2972"/>
            <p:cNvSpPr>
              <a:spLocks noChangeShapeType="1"/>
            </p:cNvSpPr>
            <p:nvPr/>
          </p:nvSpPr>
          <p:spPr bwMode="auto">
            <a:xfrm>
              <a:off x="4993" y="2317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89" name="Line 2973"/>
            <p:cNvSpPr>
              <a:spLocks noChangeShapeType="1"/>
            </p:cNvSpPr>
            <p:nvPr/>
          </p:nvSpPr>
          <p:spPr bwMode="auto">
            <a:xfrm flipH="1">
              <a:off x="5038" y="2351"/>
              <a:ext cx="1" cy="1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0" name="Line 2974"/>
            <p:cNvSpPr>
              <a:spLocks noChangeShapeType="1"/>
            </p:cNvSpPr>
            <p:nvPr/>
          </p:nvSpPr>
          <p:spPr bwMode="auto">
            <a:xfrm>
              <a:off x="5038" y="2365"/>
              <a:ext cx="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1" name="Line 2975"/>
            <p:cNvSpPr>
              <a:spLocks noChangeShapeType="1"/>
            </p:cNvSpPr>
            <p:nvPr/>
          </p:nvSpPr>
          <p:spPr bwMode="auto">
            <a:xfrm>
              <a:off x="5041" y="2365"/>
              <a:ext cx="1" cy="1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2" name="Line 2976"/>
            <p:cNvSpPr>
              <a:spLocks noChangeShapeType="1"/>
            </p:cNvSpPr>
            <p:nvPr/>
          </p:nvSpPr>
          <p:spPr bwMode="auto">
            <a:xfrm>
              <a:off x="5041" y="2382"/>
              <a:ext cx="1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3" name="Line 2977"/>
            <p:cNvSpPr>
              <a:spLocks noChangeShapeType="1"/>
            </p:cNvSpPr>
            <p:nvPr/>
          </p:nvSpPr>
          <p:spPr bwMode="auto">
            <a:xfrm flipH="1">
              <a:off x="5039" y="2382"/>
              <a:ext cx="2" cy="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4" name="Line 2978"/>
            <p:cNvSpPr>
              <a:spLocks noChangeShapeType="1"/>
            </p:cNvSpPr>
            <p:nvPr/>
          </p:nvSpPr>
          <p:spPr bwMode="auto">
            <a:xfrm flipV="1">
              <a:off x="5062" y="2431"/>
              <a:ext cx="6" cy="3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5" name="Line 2979"/>
            <p:cNvSpPr>
              <a:spLocks noChangeShapeType="1"/>
            </p:cNvSpPr>
            <p:nvPr/>
          </p:nvSpPr>
          <p:spPr bwMode="auto">
            <a:xfrm>
              <a:off x="5068" y="2431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6" name="Line 2980"/>
            <p:cNvSpPr>
              <a:spLocks noChangeShapeType="1"/>
            </p:cNvSpPr>
            <p:nvPr/>
          </p:nvSpPr>
          <p:spPr bwMode="auto">
            <a:xfrm>
              <a:off x="5068" y="2447"/>
              <a:ext cx="16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7" name="Line 2981"/>
            <p:cNvSpPr>
              <a:spLocks noChangeShapeType="1"/>
            </p:cNvSpPr>
            <p:nvPr/>
          </p:nvSpPr>
          <p:spPr bwMode="auto">
            <a:xfrm flipH="1">
              <a:off x="5142" y="2456"/>
              <a:ext cx="2" cy="8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8" name="Line 2982"/>
            <p:cNvSpPr>
              <a:spLocks noChangeShapeType="1"/>
            </p:cNvSpPr>
            <p:nvPr/>
          </p:nvSpPr>
          <p:spPr bwMode="auto">
            <a:xfrm>
              <a:off x="5142" y="2464"/>
              <a:ext cx="3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8999" name="Line 2983"/>
            <p:cNvSpPr>
              <a:spLocks noChangeShapeType="1"/>
            </p:cNvSpPr>
            <p:nvPr/>
          </p:nvSpPr>
          <p:spPr bwMode="auto">
            <a:xfrm flipH="1">
              <a:off x="5174" y="2464"/>
              <a:ext cx="1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0" name="Line 2984"/>
            <p:cNvSpPr>
              <a:spLocks noChangeShapeType="1"/>
            </p:cNvSpPr>
            <p:nvPr/>
          </p:nvSpPr>
          <p:spPr bwMode="auto">
            <a:xfrm>
              <a:off x="5226" y="2479"/>
              <a:ext cx="12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1" name="Line 2985"/>
            <p:cNvSpPr>
              <a:spLocks noChangeShapeType="1"/>
            </p:cNvSpPr>
            <p:nvPr/>
          </p:nvSpPr>
          <p:spPr bwMode="auto">
            <a:xfrm>
              <a:off x="5238" y="2480"/>
              <a:ext cx="1" cy="1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2" name="Line 2986"/>
            <p:cNvSpPr>
              <a:spLocks noChangeShapeType="1"/>
            </p:cNvSpPr>
            <p:nvPr/>
          </p:nvSpPr>
          <p:spPr bwMode="auto">
            <a:xfrm>
              <a:off x="5238" y="2497"/>
              <a:ext cx="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3" name="Line 2987"/>
            <p:cNvSpPr>
              <a:spLocks noChangeShapeType="1"/>
            </p:cNvSpPr>
            <p:nvPr/>
          </p:nvSpPr>
          <p:spPr bwMode="auto">
            <a:xfrm flipV="1">
              <a:off x="5246" y="2493"/>
              <a:ext cx="2" cy="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4" name="Line 2988"/>
            <p:cNvSpPr>
              <a:spLocks noChangeShapeType="1"/>
            </p:cNvSpPr>
            <p:nvPr/>
          </p:nvSpPr>
          <p:spPr bwMode="auto">
            <a:xfrm flipV="1">
              <a:off x="5293" y="2514"/>
              <a:ext cx="5" cy="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5" name="Line 2989"/>
            <p:cNvSpPr>
              <a:spLocks noChangeShapeType="1"/>
            </p:cNvSpPr>
            <p:nvPr/>
          </p:nvSpPr>
          <p:spPr bwMode="auto">
            <a:xfrm>
              <a:off x="5298" y="2514"/>
              <a:ext cx="1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6" name="Line 2990"/>
            <p:cNvSpPr>
              <a:spLocks noChangeShapeType="1"/>
            </p:cNvSpPr>
            <p:nvPr/>
          </p:nvSpPr>
          <p:spPr bwMode="auto">
            <a:xfrm>
              <a:off x="5298" y="2530"/>
              <a:ext cx="1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7" name="Freeform 2991"/>
            <p:cNvSpPr>
              <a:spLocks/>
            </p:cNvSpPr>
            <p:nvPr/>
          </p:nvSpPr>
          <p:spPr bwMode="auto">
            <a:xfrm>
              <a:off x="2104" y="979"/>
              <a:ext cx="3242" cy="1273"/>
            </a:xfrm>
            <a:custGeom>
              <a:avLst/>
              <a:gdLst>
                <a:gd name="T0" fmla="*/ 862 w 12971"/>
                <a:gd name="T1" fmla="*/ 57 h 5092"/>
                <a:gd name="T2" fmla="*/ 1040 w 12971"/>
                <a:gd name="T3" fmla="*/ 114 h 5092"/>
                <a:gd name="T4" fmla="*/ 1069 w 12971"/>
                <a:gd name="T5" fmla="*/ 227 h 5092"/>
                <a:gd name="T6" fmla="*/ 1338 w 12971"/>
                <a:gd name="T7" fmla="*/ 284 h 5092"/>
                <a:gd name="T8" fmla="*/ 1441 w 12971"/>
                <a:gd name="T9" fmla="*/ 397 h 5092"/>
                <a:gd name="T10" fmla="*/ 1723 w 12971"/>
                <a:gd name="T11" fmla="*/ 453 h 5092"/>
                <a:gd name="T12" fmla="*/ 1739 w 12971"/>
                <a:gd name="T13" fmla="*/ 567 h 5092"/>
                <a:gd name="T14" fmla="*/ 1827 w 12971"/>
                <a:gd name="T15" fmla="*/ 625 h 5092"/>
                <a:gd name="T16" fmla="*/ 1946 w 12971"/>
                <a:gd name="T17" fmla="*/ 739 h 5092"/>
                <a:gd name="T18" fmla="*/ 2526 w 12971"/>
                <a:gd name="T19" fmla="*/ 796 h 5092"/>
                <a:gd name="T20" fmla="*/ 2600 w 12971"/>
                <a:gd name="T21" fmla="*/ 912 h 5092"/>
                <a:gd name="T22" fmla="*/ 2957 w 12971"/>
                <a:gd name="T23" fmla="*/ 969 h 5092"/>
                <a:gd name="T24" fmla="*/ 3121 w 12971"/>
                <a:gd name="T25" fmla="*/ 1084 h 5092"/>
                <a:gd name="T26" fmla="*/ 3149 w 12971"/>
                <a:gd name="T27" fmla="*/ 1142 h 5092"/>
                <a:gd name="T28" fmla="*/ 3149 w 12971"/>
                <a:gd name="T29" fmla="*/ 1257 h 5092"/>
                <a:gd name="T30" fmla="*/ 3402 w 12971"/>
                <a:gd name="T31" fmla="*/ 1316 h 5092"/>
                <a:gd name="T32" fmla="*/ 3580 w 12971"/>
                <a:gd name="T33" fmla="*/ 1431 h 5092"/>
                <a:gd name="T34" fmla="*/ 3715 w 12971"/>
                <a:gd name="T35" fmla="*/ 1489 h 5092"/>
                <a:gd name="T36" fmla="*/ 3849 w 12971"/>
                <a:gd name="T37" fmla="*/ 1605 h 5092"/>
                <a:gd name="T38" fmla="*/ 4146 w 12971"/>
                <a:gd name="T39" fmla="*/ 1663 h 5092"/>
                <a:gd name="T40" fmla="*/ 4279 w 12971"/>
                <a:gd name="T41" fmla="*/ 1779 h 5092"/>
                <a:gd name="T42" fmla="*/ 4531 w 12971"/>
                <a:gd name="T43" fmla="*/ 1838 h 5092"/>
                <a:gd name="T44" fmla="*/ 4531 w 12971"/>
                <a:gd name="T45" fmla="*/ 1955 h 5092"/>
                <a:gd name="T46" fmla="*/ 4710 w 12971"/>
                <a:gd name="T47" fmla="*/ 2014 h 5092"/>
                <a:gd name="T48" fmla="*/ 4710 w 12971"/>
                <a:gd name="T49" fmla="*/ 2130 h 5092"/>
                <a:gd name="T50" fmla="*/ 4992 w 12971"/>
                <a:gd name="T51" fmla="*/ 2190 h 5092"/>
                <a:gd name="T52" fmla="*/ 5081 w 12971"/>
                <a:gd name="T53" fmla="*/ 2308 h 5092"/>
                <a:gd name="T54" fmla="*/ 5616 w 12971"/>
                <a:gd name="T55" fmla="*/ 2367 h 5092"/>
                <a:gd name="T56" fmla="*/ 5839 w 12971"/>
                <a:gd name="T57" fmla="*/ 2485 h 5092"/>
                <a:gd name="T58" fmla="*/ 6166 w 12971"/>
                <a:gd name="T59" fmla="*/ 2545 h 5092"/>
                <a:gd name="T60" fmla="*/ 6745 w 12971"/>
                <a:gd name="T61" fmla="*/ 2664 h 5092"/>
                <a:gd name="T62" fmla="*/ 6968 w 12971"/>
                <a:gd name="T63" fmla="*/ 2724 h 5092"/>
                <a:gd name="T64" fmla="*/ 7146 w 12971"/>
                <a:gd name="T65" fmla="*/ 2845 h 5092"/>
                <a:gd name="T66" fmla="*/ 7963 w 12971"/>
                <a:gd name="T67" fmla="*/ 2907 h 5092"/>
                <a:gd name="T68" fmla="*/ 8246 w 12971"/>
                <a:gd name="T69" fmla="*/ 3030 h 5092"/>
                <a:gd name="T70" fmla="*/ 8350 w 12971"/>
                <a:gd name="T71" fmla="*/ 3091 h 5092"/>
                <a:gd name="T72" fmla="*/ 8350 w 12971"/>
                <a:gd name="T73" fmla="*/ 3214 h 5092"/>
                <a:gd name="T74" fmla="*/ 8468 w 12971"/>
                <a:gd name="T75" fmla="*/ 3276 h 5092"/>
                <a:gd name="T76" fmla="*/ 8647 w 12971"/>
                <a:gd name="T77" fmla="*/ 3398 h 5092"/>
                <a:gd name="T78" fmla="*/ 8944 w 12971"/>
                <a:gd name="T79" fmla="*/ 3461 h 5092"/>
                <a:gd name="T80" fmla="*/ 9034 w 12971"/>
                <a:gd name="T81" fmla="*/ 3584 h 5092"/>
                <a:gd name="T82" fmla="*/ 9152 w 12971"/>
                <a:gd name="T83" fmla="*/ 3646 h 5092"/>
                <a:gd name="T84" fmla="*/ 9345 w 12971"/>
                <a:gd name="T85" fmla="*/ 3769 h 5092"/>
                <a:gd name="T86" fmla="*/ 9687 w 12971"/>
                <a:gd name="T87" fmla="*/ 3831 h 5092"/>
                <a:gd name="T88" fmla="*/ 10193 w 12971"/>
                <a:gd name="T89" fmla="*/ 3955 h 5092"/>
                <a:gd name="T90" fmla="*/ 10653 w 12971"/>
                <a:gd name="T91" fmla="*/ 4017 h 5092"/>
                <a:gd name="T92" fmla="*/ 10757 w 12971"/>
                <a:gd name="T93" fmla="*/ 4142 h 5092"/>
                <a:gd name="T94" fmla="*/ 11054 w 12971"/>
                <a:gd name="T95" fmla="*/ 4205 h 5092"/>
                <a:gd name="T96" fmla="*/ 11054 w 12971"/>
                <a:gd name="T97" fmla="*/ 4331 h 5092"/>
                <a:gd name="T98" fmla="*/ 11455 w 12971"/>
                <a:gd name="T99" fmla="*/ 4393 h 5092"/>
                <a:gd name="T100" fmla="*/ 11455 w 12971"/>
                <a:gd name="T101" fmla="*/ 4519 h 5092"/>
                <a:gd name="T102" fmla="*/ 11603 w 12971"/>
                <a:gd name="T103" fmla="*/ 4582 h 5092"/>
                <a:gd name="T104" fmla="*/ 11782 w 12971"/>
                <a:gd name="T105" fmla="*/ 4710 h 5092"/>
                <a:gd name="T106" fmla="*/ 12257 w 12971"/>
                <a:gd name="T107" fmla="*/ 4773 h 5092"/>
                <a:gd name="T108" fmla="*/ 12421 w 12971"/>
                <a:gd name="T109" fmla="*/ 4900 h 5092"/>
                <a:gd name="T110" fmla="*/ 12688 w 12971"/>
                <a:gd name="T111" fmla="*/ 4964 h 5092"/>
                <a:gd name="T112" fmla="*/ 12971 w 12971"/>
                <a:gd name="T113" fmla="*/ 5092 h 5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71" h="5092">
                  <a:moveTo>
                    <a:pt x="0" y="0"/>
                  </a:moveTo>
                  <a:lnTo>
                    <a:pt x="862" y="0"/>
                  </a:lnTo>
                  <a:lnTo>
                    <a:pt x="862" y="57"/>
                  </a:lnTo>
                  <a:lnTo>
                    <a:pt x="891" y="57"/>
                  </a:lnTo>
                  <a:lnTo>
                    <a:pt x="891" y="114"/>
                  </a:lnTo>
                  <a:lnTo>
                    <a:pt x="1040" y="114"/>
                  </a:lnTo>
                  <a:lnTo>
                    <a:pt x="1040" y="170"/>
                  </a:lnTo>
                  <a:lnTo>
                    <a:pt x="1069" y="170"/>
                  </a:lnTo>
                  <a:lnTo>
                    <a:pt x="1069" y="227"/>
                  </a:lnTo>
                  <a:lnTo>
                    <a:pt x="1263" y="227"/>
                  </a:lnTo>
                  <a:lnTo>
                    <a:pt x="1263" y="284"/>
                  </a:lnTo>
                  <a:lnTo>
                    <a:pt x="1338" y="284"/>
                  </a:lnTo>
                  <a:lnTo>
                    <a:pt x="1338" y="341"/>
                  </a:lnTo>
                  <a:lnTo>
                    <a:pt x="1441" y="341"/>
                  </a:lnTo>
                  <a:lnTo>
                    <a:pt x="1441" y="397"/>
                  </a:lnTo>
                  <a:lnTo>
                    <a:pt x="1456" y="397"/>
                  </a:lnTo>
                  <a:lnTo>
                    <a:pt x="1456" y="453"/>
                  </a:lnTo>
                  <a:lnTo>
                    <a:pt x="1723" y="453"/>
                  </a:lnTo>
                  <a:lnTo>
                    <a:pt x="1723" y="511"/>
                  </a:lnTo>
                  <a:lnTo>
                    <a:pt x="1739" y="511"/>
                  </a:lnTo>
                  <a:lnTo>
                    <a:pt x="1739" y="567"/>
                  </a:lnTo>
                  <a:lnTo>
                    <a:pt x="1768" y="567"/>
                  </a:lnTo>
                  <a:lnTo>
                    <a:pt x="1768" y="625"/>
                  </a:lnTo>
                  <a:lnTo>
                    <a:pt x="1827" y="625"/>
                  </a:lnTo>
                  <a:lnTo>
                    <a:pt x="1827" y="681"/>
                  </a:lnTo>
                  <a:lnTo>
                    <a:pt x="1946" y="681"/>
                  </a:lnTo>
                  <a:lnTo>
                    <a:pt x="1946" y="739"/>
                  </a:lnTo>
                  <a:lnTo>
                    <a:pt x="2066" y="739"/>
                  </a:lnTo>
                  <a:lnTo>
                    <a:pt x="2066" y="796"/>
                  </a:lnTo>
                  <a:lnTo>
                    <a:pt x="2526" y="796"/>
                  </a:lnTo>
                  <a:lnTo>
                    <a:pt x="2526" y="854"/>
                  </a:lnTo>
                  <a:lnTo>
                    <a:pt x="2600" y="854"/>
                  </a:lnTo>
                  <a:lnTo>
                    <a:pt x="2600" y="912"/>
                  </a:lnTo>
                  <a:lnTo>
                    <a:pt x="2808" y="912"/>
                  </a:lnTo>
                  <a:lnTo>
                    <a:pt x="2808" y="969"/>
                  </a:lnTo>
                  <a:lnTo>
                    <a:pt x="2957" y="969"/>
                  </a:lnTo>
                  <a:lnTo>
                    <a:pt x="2957" y="1027"/>
                  </a:lnTo>
                  <a:lnTo>
                    <a:pt x="3121" y="1027"/>
                  </a:lnTo>
                  <a:lnTo>
                    <a:pt x="3121" y="1084"/>
                  </a:lnTo>
                  <a:lnTo>
                    <a:pt x="3135" y="1084"/>
                  </a:lnTo>
                  <a:lnTo>
                    <a:pt x="3135" y="1142"/>
                  </a:lnTo>
                  <a:lnTo>
                    <a:pt x="3149" y="1142"/>
                  </a:lnTo>
                  <a:lnTo>
                    <a:pt x="3149" y="1199"/>
                  </a:lnTo>
                  <a:lnTo>
                    <a:pt x="3149" y="1199"/>
                  </a:lnTo>
                  <a:lnTo>
                    <a:pt x="3149" y="1257"/>
                  </a:lnTo>
                  <a:lnTo>
                    <a:pt x="3165" y="1257"/>
                  </a:lnTo>
                  <a:lnTo>
                    <a:pt x="3165" y="1316"/>
                  </a:lnTo>
                  <a:lnTo>
                    <a:pt x="3402" y="1316"/>
                  </a:lnTo>
                  <a:lnTo>
                    <a:pt x="3402" y="1373"/>
                  </a:lnTo>
                  <a:lnTo>
                    <a:pt x="3580" y="1373"/>
                  </a:lnTo>
                  <a:lnTo>
                    <a:pt x="3580" y="1431"/>
                  </a:lnTo>
                  <a:lnTo>
                    <a:pt x="3685" y="1431"/>
                  </a:lnTo>
                  <a:lnTo>
                    <a:pt x="3685" y="1489"/>
                  </a:lnTo>
                  <a:lnTo>
                    <a:pt x="3715" y="1489"/>
                  </a:lnTo>
                  <a:lnTo>
                    <a:pt x="3715" y="1546"/>
                  </a:lnTo>
                  <a:lnTo>
                    <a:pt x="3849" y="1546"/>
                  </a:lnTo>
                  <a:lnTo>
                    <a:pt x="3849" y="1605"/>
                  </a:lnTo>
                  <a:lnTo>
                    <a:pt x="4116" y="1605"/>
                  </a:lnTo>
                  <a:lnTo>
                    <a:pt x="4116" y="1663"/>
                  </a:lnTo>
                  <a:lnTo>
                    <a:pt x="4146" y="1663"/>
                  </a:lnTo>
                  <a:lnTo>
                    <a:pt x="4146" y="1721"/>
                  </a:lnTo>
                  <a:lnTo>
                    <a:pt x="4279" y="1721"/>
                  </a:lnTo>
                  <a:lnTo>
                    <a:pt x="4279" y="1779"/>
                  </a:lnTo>
                  <a:lnTo>
                    <a:pt x="4413" y="1779"/>
                  </a:lnTo>
                  <a:lnTo>
                    <a:pt x="4413" y="1838"/>
                  </a:lnTo>
                  <a:lnTo>
                    <a:pt x="4531" y="1838"/>
                  </a:lnTo>
                  <a:lnTo>
                    <a:pt x="4531" y="1896"/>
                  </a:lnTo>
                  <a:lnTo>
                    <a:pt x="4531" y="1896"/>
                  </a:lnTo>
                  <a:lnTo>
                    <a:pt x="4531" y="1955"/>
                  </a:lnTo>
                  <a:lnTo>
                    <a:pt x="4665" y="1955"/>
                  </a:lnTo>
                  <a:lnTo>
                    <a:pt x="4665" y="2014"/>
                  </a:lnTo>
                  <a:lnTo>
                    <a:pt x="4710" y="2014"/>
                  </a:lnTo>
                  <a:lnTo>
                    <a:pt x="4710" y="2073"/>
                  </a:lnTo>
                  <a:lnTo>
                    <a:pt x="4710" y="2073"/>
                  </a:lnTo>
                  <a:lnTo>
                    <a:pt x="4710" y="2130"/>
                  </a:lnTo>
                  <a:lnTo>
                    <a:pt x="4992" y="2130"/>
                  </a:lnTo>
                  <a:lnTo>
                    <a:pt x="4992" y="2190"/>
                  </a:lnTo>
                  <a:lnTo>
                    <a:pt x="4992" y="2190"/>
                  </a:lnTo>
                  <a:lnTo>
                    <a:pt x="4992" y="2249"/>
                  </a:lnTo>
                  <a:lnTo>
                    <a:pt x="5081" y="2249"/>
                  </a:lnTo>
                  <a:lnTo>
                    <a:pt x="5081" y="2308"/>
                  </a:lnTo>
                  <a:lnTo>
                    <a:pt x="5393" y="2308"/>
                  </a:lnTo>
                  <a:lnTo>
                    <a:pt x="5393" y="2367"/>
                  </a:lnTo>
                  <a:lnTo>
                    <a:pt x="5616" y="2367"/>
                  </a:lnTo>
                  <a:lnTo>
                    <a:pt x="5616" y="2427"/>
                  </a:lnTo>
                  <a:lnTo>
                    <a:pt x="5839" y="2427"/>
                  </a:lnTo>
                  <a:lnTo>
                    <a:pt x="5839" y="2485"/>
                  </a:lnTo>
                  <a:lnTo>
                    <a:pt x="6136" y="2485"/>
                  </a:lnTo>
                  <a:lnTo>
                    <a:pt x="6136" y="2545"/>
                  </a:lnTo>
                  <a:lnTo>
                    <a:pt x="6166" y="2545"/>
                  </a:lnTo>
                  <a:lnTo>
                    <a:pt x="6166" y="2605"/>
                  </a:lnTo>
                  <a:lnTo>
                    <a:pt x="6745" y="2605"/>
                  </a:lnTo>
                  <a:lnTo>
                    <a:pt x="6745" y="2664"/>
                  </a:lnTo>
                  <a:lnTo>
                    <a:pt x="6790" y="2664"/>
                  </a:lnTo>
                  <a:lnTo>
                    <a:pt x="6790" y="2724"/>
                  </a:lnTo>
                  <a:lnTo>
                    <a:pt x="6968" y="2724"/>
                  </a:lnTo>
                  <a:lnTo>
                    <a:pt x="6968" y="2785"/>
                  </a:lnTo>
                  <a:lnTo>
                    <a:pt x="7146" y="2785"/>
                  </a:lnTo>
                  <a:lnTo>
                    <a:pt x="7146" y="2845"/>
                  </a:lnTo>
                  <a:lnTo>
                    <a:pt x="7652" y="2845"/>
                  </a:lnTo>
                  <a:lnTo>
                    <a:pt x="7652" y="2907"/>
                  </a:lnTo>
                  <a:lnTo>
                    <a:pt x="7963" y="2907"/>
                  </a:lnTo>
                  <a:lnTo>
                    <a:pt x="7963" y="2968"/>
                  </a:lnTo>
                  <a:lnTo>
                    <a:pt x="8246" y="2968"/>
                  </a:lnTo>
                  <a:lnTo>
                    <a:pt x="8246" y="3030"/>
                  </a:lnTo>
                  <a:lnTo>
                    <a:pt x="8320" y="3030"/>
                  </a:lnTo>
                  <a:lnTo>
                    <a:pt x="8320" y="3091"/>
                  </a:lnTo>
                  <a:lnTo>
                    <a:pt x="8350" y="3091"/>
                  </a:lnTo>
                  <a:lnTo>
                    <a:pt x="8350" y="3152"/>
                  </a:lnTo>
                  <a:lnTo>
                    <a:pt x="8350" y="3152"/>
                  </a:lnTo>
                  <a:lnTo>
                    <a:pt x="8350" y="3214"/>
                  </a:lnTo>
                  <a:lnTo>
                    <a:pt x="8380" y="3214"/>
                  </a:lnTo>
                  <a:lnTo>
                    <a:pt x="8380" y="3276"/>
                  </a:lnTo>
                  <a:lnTo>
                    <a:pt x="8468" y="3276"/>
                  </a:lnTo>
                  <a:lnTo>
                    <a:pt x="8468" y="3337"/>
                  </a:lnTo>
                  <a:lnTo>
                    <a:pt x="8647" y="3337"/>
                  </a:lnTo>
                  <a:lnTo>
                    <a:pt x="8647" y="3398"/>
                  </a:lnTo>
                  <a:lnTo>
                    <a:pt x="8870" y="3398"/>
                  </a:lnTo>
                  <a:lnTo>
                    <a:pt x="8870" y="3461"/>
                  </a:lnTo>
                  <a:lnTo>
                    <a:pt x="8944" y="3461"/>
                  </a:lnTo>
                  <a:lnTo>
                    <a:pt x="8944" y="3522"/>
                  </a:lnTo>
                  <a:lnTo>
                    <a:pt x="9034" y="3522"/>
                  </a:lnTo>
                  <a:lnTo>
                    <a:pt x="9034" y="3584"/>
                  </a:lnTo>
                  <a:lnTo>
                    <a:pt x="9078" y="3584"/>
                  </a:lnTo>
                  <a:lnTo>
                    <a:pt x="9078" y="3646"/>
                  </a:lnTo>
                  <a:lnTo>
                    <a:pt x="9152" y="3646"/>
                  </a:lnTo>
                  <a:lnTo>
                    <a:pt x="9152" y="3708"/>
                  </a:lnTo>
                  <a:lnTo>
                    <a:pt x="9345" y="3708"/>
                  </a:lnTo>
                  <a:lnTo>
                    <a:pt x="9345" y="3769"/>
                  </a:lnTo>
                  <a:lnTo>
                    <a:pt x="9509" y="3769"/>
                  </a:lnTo>
                  <a:lnTo>
                    <a:pt x="9509" y="3831"/>
                  </a:lnTo>
                  <a:lnTo>
                    <a:pt x="9687" y="3831"/>
                  </a:lnTo>
                  <a:lnTo>
                    <a:pt x="9687" y="3893"/>
                  </a:lnTo>
                  <a:lnTo>
                    <a:pt x="10193" y="3893"/>
                  </a:lnTo>
                  <a:lnTo>
                    <a:pt x="10193" y="3955"/>
                  </a:lnTo>
                  <a:lnTo>
                    <a:pt x="10326" y="3955"/>
                  </a:lnTo>
                  <a:lnTo>
                    <a:pt x="10326" y="4017"/>
                  </a:lnTo>
                  <a:lnTo>
                    <a:pt x="10653" y="4017"/>
                  </a:lnTo>
                  <a:lnTo>
                    <a:pt x="10653" y="4080"/>
                  </a:lnTo>
                  <a:lnTo>
                    <a:pt x="10757" y="4080"/>
                  </a:lnTo>
                  <a:lnTo>
                    <a:pt x="10757" y="4142"/>
                  </a:lnTo>
                  <a:lnTo>
                    <a:pt x="10965" y="4142"/>
                  </a:lnTo>
                  <a:lnTo>
                    <a:pt x="10965" y="4205"/>
                  </a:lnTo>
                  <a:lnTo>
                    <a:pt x="11054" y="4205"/>
                  </a:lnTo>
                  <a:lnTo>
                    <a:pt x="11054" y="4268"/>
                  </a:lnTo>
                  <a:lnTo>
                    <a:pt x="11054" y="4268"/>
                  </a:lnTo>
                  <a:lnTo>
                    <a:pt x="11054" y="4331"/>
                  </a:lnTo>
                  <a:lnTo>
                    <a:pt x="11188" y="4331"/>
                  </a:lnTo>
                  <a:lnTo>
                    <a:pt x="11188" y="4393"/>
                  </a:lnTo>
                  <a:lnTo>
                    <a:pt x="11455" y="4393"/>
                  </a:lnTo>
                  <a:lnTo>
                    <a:pt x="11455" y="4456"/>
                  </a:lnTo>
                  <a:lnTo>
                    <a:pt x="11455" y="4456"/>
                  </a:lnTo>
                  <a:lnTo>
                    <a:pt x="11455" y="4519"/>
                  </a:lnTo>
                  <a:lnTo>
                    <a:pt x="11515" y="4519"/>
                  </a:lnTo>
                  <a:lnTo>
                    <a:pt x="11515" y="4582"/>
                  </a:lnTo>
                  <a:lnTo>
                    <a:pt x="11603" y="4582"/>
                  </a:lnTo>
                  <a:lnTo>
                    <a:pt x="11603" y="4646"/>
                  </a:lnTo>
                  <a:lnTo>
                    <a:pt x="11782" y="4646"/>
                  </a:lnTo>
                  <a:lnTo>
                    <a:pt x="11782" y="4710"/>
                  </a:lnTo>
                  <a:lnTo>
                    <a:pt x="11946" y="4710"/>
                  </a:lnTo>
                  <a:lnTo>
                    <a:pt x="11946" y="4773"/>
                  </a:lnTo>
                  <a:lnTo>
                    <a:pt x="12257" y="4773"/>
                  </a:lnTo>
                  <a:lnTo>
                    <a:pt x="12257" y="4837"/>
                  </a:lnTo>
                  <a:lnTo>
                    <a:pt x="12421" y="4837"/>
                  </a:lnTo>
                  <a:lnTo>
                    <a:pt x="12421" y="4900"/>
                  </a:lnTo>
                  <a:lnTo>
                    <a:pt x="12495" y="4900"/>
                  </a:lnTo>
                  <a:lnTo>
                    <a:pt x="12495" y="4964"/>
                  </a:lnTo>
                  <a:lnTo>
                    <a:pt x="12688" y="4964"/>
                  </a:lnTo>
                  <a:lnTo>
                    <a:pt x="12688" y="5029"/>
                  </a:lnTo>
                  <a:lnTo>
                    <a:pt x="12971" y="5029"/>
                  </a:lnTo>
                  <a:lnTo>
                    <a:pt x="12971" y="509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8" name="Rectangle 2992"/>
            <p:cNvSpPr>
              <a:spLocks noChangeArrowheads="1"/>
            </p:cNvSpPr>
            <p:nvPr/>
          </p:nvSpPr>
          <p:spPr bwMode="auto">
            <a:xfrm>
              <a:off x="2122" y="986"/>
              <a:ext cx="45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09" name="Rectangle 2993"/>
            <p:cNvSpPr>
              <a:spLocks noChangeArrowheads="1"/>
            </p:cNvSpPr>
            <p:nvPr/>
          </p:nvSpPr>
          <p:spPr bwMode="auto">
            <a:xfrm>
              <a:off x="2152" y="994"/>
              <a:ext cx="15" cy="2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0" name="Rectangle 2994"/>
            <p:cNvSpPr>
              <a:spLocks noChangeArrowheads="1"/>
            </p:cNvSpPr>
            <p:nvPr/>
          </p:nvSpPr>
          <p:spPr bwMode="auto">
            <a:xfrm>
              <a:off x="2160" y="1001"/>
              <a:ext cx="44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1" name="Rectangle 2995"/>
            <p:cNvSpPr>
              <a:spLocks noChangeArrowheads="1"/>
            </p:cNvSpPr>
            <p:nvPr/>
          </p:nvSpPr>
          <p:spPr bwMode="auto">
            <a:xfrm>
              <a:off x="2189" y="1009"/>
              <a:ext cx="15" cy="2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2" name="Rectangle 2996"/>
            <p:cNvSpPr>
              <a:spLocks noChangeArrowheads="1"/>
            </p:cNvSpPr>
            <p:nvPr/>
          </p:nvSpPr>
          <p:spPr bwMode="auto">
            <a:xfrm>
              <a:off x="2197" y="1016"/>
              <a:ext cx="30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3" name="Rectangle 2997"/>
            <p:cNvSpPr>
              <a:spLocks noChangeArrowheads="1"/>
            </p:cNvSpPr>
            <p:nvPr/>
          </p:nvSpPr>
          <p:spPr bwMode="auto">
            <a:xfrm>
              <a:off x="2212" y="1024"/>
              <a:ext cx="15" cy="1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4" name="Rectangle 2998"/>
            <p:cNvSpPr>
              <a:spLocks noChangeArrowheads="1"/>
            </p:cNvSpPr>
            <p:nvPr/>
          </p:nvSpPr>
          <p:spPr bwMode="auto">
            <a:xfrm>
              <a:off x="2219" y="1024"/>
              <a:ext cx="90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5" name="Rectangle 2999"/>
            <p:cNvSpPr>
              <a:spLocks noChangeArrowheads="1"/>
            </p:cNvSpPr>
            <p:nvPr/>
          </p:nvSpPr>
          <p:spPr bwMode="auto">
            <a:xfrm>
              <a:off x="2294" y="1031"/>
              <a:ext cx="15" cy="2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6" name="Rectangle 3000"/>
            <p:cNvSpPr>
              <a:spLocks noChangeArrowheads="1"/>
            </p:cNvSpPr>
            <p:nvPr/>
          </p:nvSpPr>
          <p:spPr bwMode="auto">
            <a:xfrm>
              <a:off x="2302" y="1039"/>
              <a:ext cx="37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7" name="Rectangle 3001"/>
            <p:cNvSpPr>
              <a:spLocks noChangeArrowheads="1"/>
            </p:cNvSpPr>
            <p:nvPr/>
          </p:nvSpPr>
          <p:spPr bwMode="auto">
            <a:xfrm>
              <a:off x="2324" y="1046"/>
              <a:ext cx="15" cy="2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8" name="Rectangle 3002"/>
            <p:cNvSpPr>
              <a:spLocks noChangeArrowheads="1"/>
            </p:cNvSpPr>
            <p:nvPr/>
          </p:nvSpPr>
          <p:spPr bwMode="auto">
            <a:xfrm>
              <a:off x="2332" y="1054"/>
              <a:ext cx="22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19" name="Rectangle 3003"/>
            <p:cNvSpPr>
              <a:spLocks noChangeArrowheads="1"/>
            </p:cNvSpPr>
            <p:nvPr/>
          </p:nvSpPr>
          <p:spPr bwMode="auto">
            <a:xfrm>
              <a:off x="2339" y="1061"/>
              <a:ext cx="15" cy="2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0" name="Rectangle 3004"/>
            <p:cNvSpPr>
              <a:spLocks noChangeArrowheads="1"/>
            </p:cNvSpPr>
            <p:nvPr/>
          </p:nvSpPr>
          <p:spPr bwMode="auto">
            <a:xfrm>
              <a:off x="2347" y="1069"/>
              <a:ext cx="45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1" name="Rectangle 3005"/>
            <p:cNvSpPr>
              <a:spLocks noChangeArrowheads="1"/>
            </p:cNvSpPr>
            <p:nvPr/>
          </p:nvSpPr>
          <p:spPr bwMode="auto">
            <a:xfrm>
              <a:off x="2377" y="1076"/>
              <a:ext cx="15" cy="2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2" name="Rectangle 3006"/>
            <p:cNvSpPr>
              <a:spLocks noChangeArrowheads="1"/>
            </p:cNvSpPr>
            <p:nvPr/>
          </p:nvSpPr>
          <p:spPr bwMode="auto">
            <a:xfrm>
              <a:off x="2384" y="1084"/>
              <a:ext cx="22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3" name="Rectangle 3007"/>
            <p:cNvSpPr>
              <a:spLocks noChangeArrowheads="1"/>
            </p:cNvSpPr>
            <p:nvPr/>
          </p:nvSpPr>
          <p:spPr bwMode="auto">
            <a:xfrm>
              <a:off x="2392" y="1091"/>
              <a:ext cx="14" cy="2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4" name="Rectangle 3008"/>
            <p:cNvSpPr>
              <a:spLocks noChangeArrowheads="1"/>
            </p:cNvSpPr>
            <p:nvPr/>
          </p:nvSpPr>
          <p:spPr bwMode="auto">
            <a:xfrm>
              <a:off x="2399" y="1099"/>
              <a:ext cx="105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5" name="Rectangle 3009"/>
            <p:cNvSpPr>
              <a:spLocks noChangeArrowheads="1"/>
            </p:cNvSpPr>
            <p:nvPr/>
          </p:nvSpPr>
          <p:spPr bwMode="auto">
            <a:xfrm>
              <a:off x="2489" y="1106"/>
              <a:ext cx="15" cy="2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6" name="Rectangle 3010"/>
            <p:cNvSpPr>
              <a:spLocks noChangeArrowheads="1"/>
            </p:cNvSpPr>
            <p:nvPr/>
          </p:nvSpPr>
          <p:spPr bwMode="auto">
            <a:xfrm>
              <a:off x="2496" y="1114"/>
              <a:ext cx="112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7" name="Rectangle 3011"/>
            <p:cNvSpPr>
              <a:spLocks noChangeArrowheads="1"/>
            </p:cNvSpPr>
            <p:nvPr/>
          </p:nvSpPr>
          <p:spPr bwMode="auto">
            <a:xfrm>
              <a:off x="2594" y="1121"/>
              <a:ext cx="14" cy="1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8" name="Rectangle 3012"/>
            <p:cNvSpPr>
              <a:spLocks noChangeArrowheads="1"/>
            </p:cNvSpPr>
            <p:nvPr/>
          </p:nvSpPr>
          <p:spPr bwMode="auto">
            <a:xfrm>
              <a:off x="2601" y="1121"/>
              <a:ext cx="15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29" name="Rectangle 3013"/>
            <p:cNvSpPr>
              <a:spLocks noChangeArrowheads="1"/>
            </p:cNvSpPr>
            <p:nvPr/>
          </p:nvSpPr>
          <p:spPr bwMode="auto">
            <a:xfrm>
              <a:off x="2601" y="1129"/>
              <a:ext cx="15" cy="2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30" name="Rectangle 3014"/>
            <p:cNvSpPr>
              <a:spLocks noChangeArrowheads="1"/>
            </p:cNvSpPr>
            <p:nvPr/>
          </p:nvSpPr>
          <p:spPr bwMode="auto">
            <a:xfrm>
              <a:off x="2608" y="1136"/>
              <a:ext cx="53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31" name="Rectangle 3015"/>
            <p:cNvSpPr>
              <a:spLocks noChangeArrowheads="1"/>
            </p:cNvSpPr>
            <p:nvPr/>
          </p:nvSpPr>
          <p:spPr bwMode="auto">
            <a:xfrm>
              <a:off x="2646" y="1144"/>
              <a:ext cx="15" cy="2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  <p:sp>
          <p:nvSpPr>
            <p:cNvPr id="89032" name="Rectangle 3016"/>
            <p:cNvSpPr>
              <a:spLocks noChangeArrowheads="1"/>
            </p:cNvSpPr>
            <p:nvPr/>
          </p:nvSpPr>
          <p:spPr bwMode="auto">
            <a:xfrm>
              <a:off x="2653" y="1151"/>
              <a:ext cx="45" cy="15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b="1">
                <a:latin typeface="Arial"/>
                <a:cs typeface="Arial"/>
              </a:endParaRPr>
            </a:p>
          </p:txBody>
        </p:sp>
      </p:grpSp>
      <p:sp>
        <p:nvSpPr>
          <p:cNvPr id="89034" name="Rectangle 3018"/>
          <p:cNvSpPr>
            <a:spLocks noChangeArrowheads="1"/>
          </p:cNvSpPr>
          <p:nvPr/>
        </p:nvSpPr>
        <p:spPr bwMode="auto">
          <a:xfrm>
            <a:off x="3786012" y="1839917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35" name="Rectangle 3019"/>
          <p:cNvSpPr>
            <a:spLocks noChangeArrowheads="1"/>
          </p:cNvSpPr>
          <p:nvPr/>
        </p:nvSpPr>
        <p:spPr bwMode="auto">
          <a:xfrm>
            <a:off x="3797301" y="1851028"/>
            <a:ext cx="31044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36" name="Rectangle 3020"/>
          <p:cNvSpPr>
            <a:spLocks noChangeArrowheads="1"/>
          </p:cNvSpPr>
          <p:nvPr/>
        </p:nvSpPr>
        <p:spPr bwMode="auto">
          <a:xfrm>
            <a:off x="3807185" y="1863729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37" name="Rectangle 3021"/>
          <p:cNvSpPr>
            <a:spLocks noChangeArrowheads="1"/>
          </p:cNvSpPr>
          <p:nvPr/>
        </p:nvSpPr>
        <p:spPr bwMode="auto">
          <a:xfrm>
            <a:off x="3818468" y="1874838"/>
            <a:ext cx="62089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38" name="Rectangle 3022"/>
          <p:cNvSpPr>
            <a:spLocks noChangeArrowheads="1"/>
          </p:cNvSpPr>
          <p:nvPr/>
        </p:nvSpPr>
        <p:spPr bwMode="auto">
          <a:xfrm>
            <a:off x="3859389" y="1887540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39" name="Rectangle 3023"/>
          <p:cNvSpPr>
            <a:spLocks noChangeArrowheads="1"/>
          </p:cNvSpPr>
          <p:nvPr/>
        </p:nvSpPr>
        <p:spPr bwMode="auto">
          <a:xfrm>
            <a:off x="3870686" y="1898650"/>
            <a:ext cx="42333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0" name="Rectangle 3024"/>
          <p:cNvSpPr>
            <a:spLocks noChangeArrowheads="1"/>
          </p:cNvSpPr>
          <p:nvPr/>
        </p:nvSpPr>
        <p:spPr bwMode="auto">
          <a:xfrm>
            <a:off x="3891852" y="1911356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1" name="Rectangle 3025"/>
          <p:cNvSpPr>
            <a:spLocks noChangeArrowheads="1"/>
          </p:cNvSpPr>
          <p:nvPr/>
        </p:nvSpPr>
        <p:spPr bwMode="auto">
          <a:xfrm>
            <a:off x="3901723" y="1922463"/>
            <a:ext cx="2116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2" name="Rectangle 3026"/>
          <p:cNvSpPr>
            <a:spLocks noChangeArrowheads="1"/>
          </p:cNvSpPr>
          <p:nvPr/>
        </p:nvSpPr>
        <p:spPr bwMode="auto">
          <a:xfrm>
            <a:off x="3901723" y="193516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3" name="Rectangle 3027"/>
          <p:cNvSpPr>
            <a:spLocks noChangeArrowheads="1"/>
          </p:cNvSpPr>
          <p:nvPr/>
        </p:nvSpPr>
        <p:spPr bwMode="auto">
          <a:xfrm>
            <a:off x="3913019" y="1946278"/>
            <a:ext cx="52211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4" name="Rectangle 3028"/>
          <p:cNvSpPr>
            <a:spLocks noChangeArrowheads="1"/>
          </p:cNvSpPr>
          <p:nvPr/>
        </p:nvSpPr>
        <p:spPr bwMode="auto">
          <a:xfrm>
            <a:off x="3944056" y="1958979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5" name="Rectangle 3029"/>
          <p:cNvSpPr>
            <a:spLocks noChangeArrowheads="1"/>
          </p:cNvSpPr>
          <p:nvPr/>
        </p:nvSpPr>
        <p:spPr bwMode="auto">
          <a:xfrm>
            <a:off x="3955352" y="1970088"/>
            <a:ext cx="52211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6" name="Rectangle 3030"/>
          <p:cNvSpPr>
            <a:spLocks noChangeArrowheads="1"/>
          </p:cNvSpPr>
          <p:nvPr/>
        </p:nvSpPr>
        <p:spPr bwMode="auto">
          <a:xfrm>
            <a:off x="3986389" y="1982791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7" name="Rectangle 3031"/>
          <p:cNvSpPr>
            <a:spLocks noChangeArrowheads="1"/>
          </p:cNvSpPr>
          <p:nvPr/>
        </p:nvSpPr>
        <p:spPr bwMode="auto">
          <a:xfrm>
            <a:off x="3997686" y="1993901"/>
            <a:ext cx="42333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8" name="Rectangle 3032"/>
          <p:cNvSpPr>
            <a:spLocks noChangeArrowheads="1"/>
          </p:cNvSpPr>
          <p:nvPr/>
        </p:nvSpPr>
        <p:spPr bwMode="auto">
          <a:xfrm>
            <a:off x="4018852" y="2006604"/>
            <a:ext cx="21167" cy="238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49" name="Rectangle 3033"/>
          <p:cNvSpPr>
            <a:spLocks noChangeArrowheads="1"/>
          </p:cNvSpPr>
          <p:nvPr/>
        </p:nvSpPr>
        <p:spPr bwMode="auto">
          <a:xfrm>
            <a:off x="4028723" y="2006604"/>
            <a:ext cx="21166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0" name="Rectangle 3034"/>
          <p:cNvSpPr>
            <a:spLocks noChangeArrowheads="1"/>
          </p:cNvSpPr>
          <p:nvPr/>
        </p:nvSpPr>
        <p:spPr bwMode="auto">
          <a:xfrm>
            <a:off x="4028723" y="2017713"/>
            <a:ext cx="2116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1" name="Rectangle 3035"/>
          <p:cNvSpPr>
            <a:spLocks noChangeArrowheads="1"/>
          </p:cNvSpPr>
          <p:nvPr/>
        </p:nvSpPr>
        <p:spPr bwMode="auto">
          <a:xfrm>
            <a:off x="4040019" y="2030413"/>
            <a:ext cx="42333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2" name="Rectangle 3036"/>
          <p:cNvSpPr>
            <a:spLocks noChangeArrowheads="1"/>
          </p:cNvSpPr>
          <p:nvPr/>
        </p:nvSpPr>
        <p:spPr bwMode="auto">
          <a:xfrm>
            <a:off x="4061185" y="2041525"/>
            <a:ext cx="21167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3" name="Rectangle 3037"/>
          <p:cNvSpPr>
            <a:spLocks noChangeArrowheads="1"/>
          </p:cNvSpPr>
          <p:nvPr/>
        </p:nvSpPr>
        <p:spPr bwMode="auto">
          <a:xfrm>
            <a:off x="4061185" y="2065338"/>
            <a:ext cx="21167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4" name="Rectangle 3038"/>
          <p:cNvSpPr>
            <a:spLocks noChangeArrowheads="1"/>
          </p:cNvSpPr>
          <p:nvPr/>
        </p:nvSpPr>
        <p:spPr bwMode="auto">
          <a:xfrm>
            <a:off x="4061185" y="2065338"/>
            <a:ext cx="21167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5" name="Rectangle 3039"/>
          <p:cNvSpPr>
            <a:spLocks noChangeArrowheads="1"/>
          </p:cNvSpPr>
          <p:nvPr/>
        </p:nvSpPr>
        <p:spPr bwMode="auto">
          <a:xfrm>
            <a:off x="4071064" y="2078038"/>
            <a:ext cx="42333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6" name="Rectangle 3040"/>
          <p:cNvSpPr>
            <a:spLocks noChangeArrowheads="1"/>
          </p:cNvSpPr>
          <p:nvPr/>
        </p:nvSpPr>
        <p:spPr bwMode="auto">
          <a:xfrm>
            <a:off x="4092230" y="2089165"/>
            <a:ext cx="21167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7" name="Rectangle 3041"/>
          <p:cNvSpPr>
            <a:spLocks noChangeArrowheads="1"/>
          </p:cNvSpPr>
          <p:nvPr/>
        </p:nvSpPr>
        <p:spPr bwMode="auto">
          <a:xfrm>
            <a:off x="4103514" y="2101865"/>
            <a:ext cx="31044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8" name="Rectangle 3042"/>
          <p:cNvSpPr>
            <a:spLocks noChangeArrowheads="1"/>
          </p:cNvSpPr>
          <p:nvPr/>
        </p:nvSpPr>
        <p:spPr bwMode="auto">
          <a:xfrm>
            <a:off x="4113389" y="2112963"/>
            <a:ext cx="2116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59" name="Rectangle 3043"/>
          <p:cNvSpPr>
            <a:spLocks noChangeArrowheads="1"/>
          </p:cNvSpPr>
          <p:nvPr/>
        </p:nvSpPr>
        <p:spPr bwMode="auto">
          <a:xfrm>
            <a:off x="4124678" y="2125663"/>
            <a:ext cx="2116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0" name="Rectangle 3044"/>
          <p:cNvSpPr>
            <a:spLocks noChangeArrowheads="1"/>
          </p:cNvSpPr>
          <p:nvPr/>
        </p:nvSpPr>
        <p:spPr bwMode="auto">
          <a:xfrm>
            <a:off x="4124678" y="2136790"/>
            <a:ext cx="21166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1" name="Rectangle 3045"/>
          <p:cNvSpPr>
            <a:spLocks noChangeArrowheads="1"/>
          </p:cNvSpPr>
          <p:nvPr/>
        </p:nvSpPr>
        <p:spPr bwMode="auto">
          <a:xfrm>
            <a:off x="4124678" y="2160588"/>
            <a:ext cx="21166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2" name="Rectangle 3046"/>
          <p:cNvSpPr>
            <a:spLocks noChangeArrowheads="1"/>
          </p:cNvSpPr>
          <p:nvPr/>
        </p:nvSpPr>
        <p:spPr bwMode="auto">
          <a:xfrm>
            <a:off x="4124678" y="2160588"/>
            <a:ext cx="2116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3" name="Rectangle 3047"/>
          <p:cNvSpPr>
            <a:spLocks noChangeArrowheads="1"/>
          </p:cNvSpPr>
          <p:nvPr/>
        </p:nvSpPr>
        <p:spPr bwMode="auto">
          <a:xfrm>
            <a:off x="4134563" y="2173288"/>
            <a:ext cx="21167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4" name="Rectangle 3048"/>
          <p:cNvSpPr>
            <a:spLocks noChangeArrowheads="1"/>
          </p:cNvSpPr>
          <p:nvPr/>
        </p:nvSpPr>
        <p:spPr bwMode="auto">
          <a:xfrm>
            <a:off x="4134563" y="2184415"/>
            <a:ext cx="21167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5" name="Rectangle 3049"/>
          <p:cNvSpPr>
            <a:spLocks noChangeArrowheads="1"/>
          </p:cNvSpPr>
          <p:nvPr/>
        </p:nvSpPr>
        <p:spPr bwMode="auto">
          <a:xfrm>
            <a:off x="4145844" y="2197115"/>
            <a:ext cx="304800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6" name="Rectangle 3050"/>
          <p:cNvSpPr>
            <a:spLocks noChangeArrowheads="1"/>
          </p:cNvSpPr>
          <p:nvPr/>
        </p:nvSpPr>
        <p:spPr bwMode="auto">
          <a:xfrm>
            <a:off x="4429478" y="2208213"/>
            <a:ext cx="2116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7" name="Rectangle 3051"/>
          <p:cNvSpPr>
            <a:spLocks noChangeArrowheads="1"/>
          </p:cNvSpPr>
          <p:nvPr/>
        </p:nvSpPr>
        <p:spPr bwMode="auto">
          <a:xfrm>
            <a:off x="4440767" y="2220913"/>
            <a:ext cx="2116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8" name="Rectangle 3052"/>
          <p:cNvSpPr>
            <a:spLocks noChangeArrowheads="1"/>
          </p:cNvSpPr>
          <p:nvPr/>
        </p:nvSpPr>
        <p:spPr bwMode="auto">
          <a:xfrm>
            <a:off x="4440767" y="2232040"/>
            <a:ext cx="21166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69" name="Rectangle 3053"/>
          <p:cNvSpPr>
            <a:spLocks noChangeArrowheads="1"/>
          </p:cNvSpPr>
          <p:nvPr/>
        </p:nvSpPr>
        <p:spPr bwMode="auto">
          <a:xfrm>
            <a:off x="4450647" y="2244740"/>
            <a:ext cx="105834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0" name="Rectangle 3054"/>
          <p:cNvSpPr>
            <a:spLocks noChangeArrowheads="1"/>
          </p:cNvSpPr>
          <p:nvPr/>
        </p:nvSpPr>
        <p:spPr bwMode="auto">
          <a:xfrm>
            <a:off x="4535319" y="2255838"/>
            <a:ext cx="21167" cy="238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1" name="Rectangle 3055"/>
          <p:cNvSpPr>
            <a:spLocks noChangeArrowheads="1"/>
          </p:cNvSpPr>
          <p:nvPr/>
        </p:nvSpPr>
        <p:spPr bwMode="auto">
          <a:xfrm>
            <a:off x="4546608" y="2255838"/>
            <a:ext cx="115711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2" name="Rectangle 3056"/>
          <p:cNvSpPr>
            <a:spLocks noChangeArrowheads="1"/>
          </p:cNvSpPr>
          <p:nvPr/>
        </p:nvSpPr>
        <p:spPr bwMode="auto">
          <a:xfrm>
            <a:off x="4641145" y="226855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3" name="Rectangle 3057"/>
          <p:cNvSpPr>
            <a:spLocks noChangeArrowheads="1"/>
          </p:cNvSpPr>
          <p:nvPr/>
        </p:nvSpPr>
        <p:spPr bwMode="auto">
          <a:xfrm>
            <a:off x="4651022" y="2279665"/>
            <a:ext cx="159456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4" name="Rectangle 3058"/>
          <p:cNvSpPr>
            <a:spLocks noChangeArrowheads="1"/>
          </p:cNvSpPr>
          <p:nvPr/>
        </p:nvSpPr>
        <p:spPr bwMode="auto">
          <a:xfrm>
            <a:off x="4789319" y="2292365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5" name="Rectangle 3059"/>
          <p:cNvSpPr>
            <a:spLocks noChangeArrowheads="1"/>
          </p:cNvSpPr>
          <p:nvPr/>
        </p:nvSpPr>
        <p:spPr bwMode="auto">
          <a:xfrm>
            <a:off x="4799197" y="2303463"/>
            <a:ext cx="42333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6" name="Rectangle 3060"/>
          <p:cNvSpPr>
            <a:spLocks noChangeArrowheads="1"/>
          </p:cNvSpPr>
          <p:nvPr/>
        </p:nvSpPr>
        <p:spPr bwMode="auto">
          <a:xfrm>
            <a:off x="4820363" y="2316178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7" name="Rectangle 3061"/>
          <p:cNvSpPr>
            <a:spLocks noChangeArrowheads="1"/>
          </p:cNvSpPr>
          <p:nvPr/>
        </p:nvSpPr>
        <p:spPr bwMode="auto">
          <a:xfrm>
            <a:off x="4831652" y="2327290"/>
            <a:ext cx="94545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8" name="Rectangle 3062"/>
          <p:cNvSpPr>
            <a:spLocks noChangeArrowheads="1"/>
          </p:cNvSpPr>
          <p:nvPr/>
        </p:nvSpPr>
        <p:spPr bwMode="auto">
          <a:xfrm>
            <a:off x="4905030" y="233999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79" name="Rectangle 3063"/>
          <p:cNvSpPr>
            <a:spLocks noChangeArrowheads="1"/>
          </p:cNvSpPr>
          <p:nvPr/>
        </p:nvSpPr>
        <p:spPr bwMode="auto">
          <a:xfrm>
            <a:off x="4914901" y="2351088"/>
            <a:ext cx="2116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0" name="Rectangle 3064"/>
          <p:cNvSpPr>
            <a:spLocks noChangeArrowheads="1"/>
          </p:cNvSpPr>
          <p:nvPr/>
        </p:nvSpPr>
        <p:spPr bwMode="auto">
          <a:xfrm>
            <a:off x="4914901" y="236380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1" name="Rectangle 3065"/>
          <p:cNvSpPr>
            <a:spLocks noChangeArrowheads="1"/>
          </p:cNvSpPr>
          <p:nvPr/>
        </p:nvSpPr>
        <p:spPr bwMode="auto">
          <a:xfrm>
            <a:off x="4914901" y="2387615"/>
            <a:ext cx="21166" cy="111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2" name="Rectangle 3066"/>
          <p:cNvSpPr>
            <a:spLocks noChangeArrowheads="1"/>
          </p:cNvSpPr>
          <p:nvPr/>
        </p:nvSpPr>
        <p:spPr bwMode="auto">
          <a:xfrm>
            <a:off x="4914901" y="2387615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3" name="Rectangle 3067"/>
          <p:cNvSpPr>
            <a:spLocks noChangeArrowheads="1"/>
          </p:cNvSpPr>
          <p:nvPr/>
        </p:nvSpPr>
        <p:spPr bwMode="auto">
          <a:xfrm>
            <a:off x="4926197" y="2398713"/>
            <a:ext cx="42333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4" name="Rectangle 3068"/>
          <p:cNvSpPr>
            <a:spLocks noChangeArrowheads="1"/>
          </p:cNvSpPr>
          <p:nvPr/>
        </p:nvSpPr>
        <p:spPr bwMode="auto">
          <a:xfrm>
            <a:off x="4947363" y="2411428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5" name="Rectangle 3069"/>
          <p:cNvSpPr>
            <a:spLocks noChangeArrowheads="1"/>
          </p:cNvSpPr>
          <p:nvPr/>
        </p:nvSpPr>
        <p:spPr bwMode="auto">
          <a:xfrm>
            <a:off x="4947363" y="2435240"/>
            <a:ext cx="21167" cy="111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6" name="Rectangle 3070"/>
          <p:cNvSpPr>
            <a:spLocks noChangeArrowheads="1"/>
          </p:cNvSpPr>
          <p:nvPr/>
        </p:nvSpPr>
        <p:spPr bwMode="auto">
          <a:xfrm>
            <a:off x="4947363" y="243524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7" name="Rectangle 3071"/>
          <p:cNvSpPr>
            <a:spLocks noChangeArrowheads="1"/>
          </p:cNvSpPr>
          <p:nvPr/>
        </p:nvSpPr>
        <p:spPr bwMode="auto">
          <a:xfrm>
            <a:off x="4947363" y="2459038"/>
            <a:ext cx="21167" cy="11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8" name="Rectangle 3072"/>
          <p:cNvSpPr>
            <a:spLocks noChangeArrowheads="1"/>
          </p:cNvSpPr>
          <p:nvPr/>
        </p:nvSpPr>
        <p:spPr bwMode="auto">
          <a:xfrm>
            <a:off x="4947363" y="2459053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89" name="Rectangle 3073"/>
          <p:cNvSpPr>
            <a:spLocks noChangeArrowheads="1"/>
          </p:cNvSpPr>
          <p:nvPr/>
        </p:nvSpPr>
        <p:spPr bwMode="auto">
          <a:xfrm>
            <a:off x="4957237" y="2470165"/>
            <a:ext cx="32455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0" name="Rectangle 3074"/>
          <p:cNvSpPr>
            <a:spLocks noChangeArrowheads="1"/>
          </p:cNvSpPr>
          <p:nvPr/>
        </p:nvSpPr>
        <p:spPr bwMode="auto">
          <a:xfrm>
            <a:off x="4968523" y="2482865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1" name="Rectangle 3075"/>
          <p:cNvSpPr>
            <a:spLocks noChangeArrowheads="1"/>
          </p:cNvSpPr>
          <p:nvPr/>
        </p:nvSpPr>
        <p:spPr bwMode="auto">
          <a:xfrm>
            <a:off x="4968523" y="2506663"/>
            <a:ext cx="21166" cy="11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2" name="Rectangle 3076"/>
          <p:cNvSpPr>
            <a:spLocks noChangeArrowheads="1"/>
          </p:cNvSpPr>
          <p:nvPr/>
        </p:nvSpPr>
        <p:spPr bwMode="auto">
          <a:xfrm>
            <a:off x="4968523" y="2506678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3" name="Rectangle 3077"/>
          <p:cNvSpPr>
            <a:spLocks noChangeArrowheads="1"/>
          </p:cNvSpPr>
          <p:nvPr/>
        </p:nvSpPr>
        <p:spPr bwMode="auto">
          <a:xfrm>
            <a:off x="4968523" y="2530490"/>
            <a:ext cx="21166" cy="111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4" name="Rectangle 3078"/>
          <p:cNvSpPr>
            <a:spLocks noChangeArrowheads="1"/>
          </p:cNvSpPr>
          <p:nvPr/>
        </p:nvSpPr>
        <p:spPr bwMode="auto">
          <a:xfrm>
            <a:off x="4968523" y="2530490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5" name="Rectangle 3079"/>
          <p:cNvSpPr>
            <a:spLocks noChangeArrowheads="1"/>
          </p:cNvSpPr>
          <p:nvPr/>
        </p:nvSpPr>
        <p:spPr bwMode="auto">
          <a:xfrm>
            <a:off x="4978407" y="2541588"/>
            <a:ext cx="117123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6" name="Rectangle 3080"/>
          <p:cNvSpPr>
            <a:spLocks noChangeArrowheads="1"/>
          </p:cNvSpPr>
          <p:nvPr/>
        </p:nvSpPr>
        <p:spPr bwMode="auto">
          <a:xfrm>
            <a:off x="5074363" y="2554303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7" name="Rectangle 3081"/>
          <p:cNvSpPr>
            <a:spLocks noChangeArrowheads="1"/>
          </p:cNvSpPr>
          <p:nvPr/>
        </p:nvSpPr>
        <p:spPr bwMode="auto">
          <a:xfrm>
            <a:off x="5074363" y="2578115"/>
            <a:ext cx="21167" cy="111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8" name="Rectangle 3082"/>
          <p:cNvSpPr>
            <a:spLocks noChangeArrowheads="1"/>
          </p:cNvSpPr>
          <p:nvPr/>
        </p:nvSpPr>
        <p:spPr bwMode="auto">
          <a:xfrm>
            <a:off x="5074363" y="2578115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099" name="Rectangle 3083"/>
          <p:cNvSpPr>
            <a:spLocks noChangeArrowheads="1"/>
          </p:cNvSpPr>
          <p:nvPr/>
        </p:nvSpPr>
        <p:spPr bwMode="auto">
          <a:xfrm>
            <a:off x="5084234" y="2589213"/>
            <a:ext cx="2116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0" name="Rectangle 3084"/>
          <p:cNvSpPr>
            <a:spLocks noChangeArrowheads="1"/>
          </p:cNvSpPr>
          <p:nvPr/>
        </p:nvSpPr>
        <p:spPr bwMode="auto">
          <a:xfrm>
            <a:off x="5084234" y="2601928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1" name="Rectangle 3085"/>
          <p:cNvSpPr>
            <a:spLocks noChangeArrowheads="1"/>
          </p:cNvSpPr>
          <p:nvPr/>
        </p:nvSpPr>
        <p:spPr bwMode="auto">
          <a:xfrm>
            <a:off x="5095523" y="2613040"/>
            <a:ext cx="104422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2" name="Rectangle 3086"/>
          <p:cNvSpPr>
            <a:spLocks noChangeArrowheads="1"/>
          </p:cNvSpPr>
          <p:nvPr/>
        </p:nvSpPr>
        <p:spPr bwMode="auto">
          <a:xfrm>
            <a:off x="5178785" y="262574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3" name="Rectangle 3087"/>
          <p:cNvSpPr>
            <a:spLocks noChangeArrowheads="1"/>
          </p:cNvSpPr>
          <p:nvPr/>
        </p:nvSpPr>
        <p:spPr bwMode="auto">
          <a:xfrm>
            <a:off x="5190067" y="2636838"/>
            <a:ext cx="31044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4" name="Rectangle 3088"/>
          <p:cNvSpPr>
            <a:spLocks noChangeArrowheads="1"/>
          </p:cNvSpPr>
          <p:nvPr/>
        </p:nvSpPr>
        <p:spPr bwMode="auto">
          <a:xfrm>
            <a:off x="5199945" y="264955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5" name="Rectangle 3089"/>
          <p:cNvSpPr>
            <a:spLocks noChangeArrowheads="1"/>
          </p:cNvSpPr>
          <p:nvPr/>
        </p:nvSpPr>
        <p:spPr bwMode="auto">
          <a:xfrm>
            <a:off x="5211234" y="2660665"/>
            <a:ext cx="63500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6" name="Rectangle 3090"/>
          <p:cNvSpPr>
            <a:spLocks noChangeArrowheads="1"/>
          </p:cNvSpPr>
          <p:nvPr/>
        </p:nvSpPr>
        <p:spPr bwMode="auto">
          <a:xfrm>
            <a:off x="5253567" y="2673365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7" name="Rectangle 3091"/>
          <p:cNvSpPr>
            <a:spLocks noChangeArrowheads="1"/>
          </p:cNvSpPr>
          <p:nvPr/>
        </p:nvSpPr>
        <p:spPr bwMode="auto">
          <a:xfrm>
            <a:off x="5253567" y="2697163"/>
            <a:ext cx="21166" cy="11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8" name="Rectangle 3092"/>
          <p:cNvSpPr>
            <a:spLocks noChangeArrowheads="1"/>
          </p:cNvSpPr>
          <p:nvPr/>
        </p:nvSpPr>
        <p:spPr bwMode="auto">
          <a:xfrm>
            <a:off x="5253567" y="2697178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09" name="Rectangle 3093"/>
          <p:cNvSpPr>
            <a:spLocks noChangeArrowheads="1"/>
          </p:cNvSpPr>
          <p:nvPr/>
        </p:nvSpPr>
        <p:spPr bwMode="auto">
          <a:xfrm>
            <a:off x="5263452" y="2708290"/>
            <a:ext cx="42333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0" name="Rectangle 3094"/>
          <p:cNvSpPr>
            <a:spLocks noChangeArrowheads="1"/>
          </p:cNvSpPr>
          <p:nvPr/>
        </p:nvSpPr>
        <p:spPr bwMode="auto">
          <a:xfrm>
            <a:off x="5284612" y="2720990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1" name="Rectangle 3095"/>
          <p:cNvSpPr>
            <a:spLocks noChangeArrowheads="1"/>
          </p:cNvSpPr>
          <p:nvPr/>
        </p:nvSpPr>
        <p:spPr bwMode="auto">
          <a:xfrm>
            <a:off x="5295908" y="2732088"/>
            <a:ext cx="42333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2" name="Rectangle 3096"/>
          <p:cNvSpPr>
            <a:spLocks noChangeArrowheads="1"/>
          </p:cNvSpPr>
          <p:nvPr/>
        </p:nvSpPr>
        <p:spPr bwMode="auto">
          <a:xfrm>
            <a:off x="5317074" y="2744803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3" name="Rectangle 3097"/>
          <p:cNvSpPr>
            <a:spLocks noChangeArrowheads="1"/>
          </p:cNvSpPr>
          <p:nvPr/>
        </p:nvSpPr>
        <p:spPr bwMode="auto">
          <a:xfrm>
            <a:off x="5326946" y="2755915"/>
            <a:ext cx="74788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4" name="Rectangle 3098"/>
          <p:cNvSpPr>
            <a:spLocks noChangeArrowheads="1"/>
          </p:cNvSpPr>
          <p:nvPr/>
        </p:nvSpPr>
        <p:spPr bwMode="auto">
          <a:xfrm>
            <a:off x="5380567" y="2768615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5" name="Rectangle 3099"/>
          <p:cNvSpPr>
            <a:spLocks noChangeArrowheads="1"/>
          </p:cNvSpPr>
          <p:nvPr/>
        </p:nvSpPr>
        <p:spPr bwMode="auto">
          <a:xfrm>
            <a:off x="5380567" y="2792413"/>
            <a:ext cx="21166" cy="11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6" name="Rectangle 3100"/>
          <p:cNvSpPr>
            <a:spLocks noChangeArrowheads="1"/>
          </p:cNvSpPr>
          <p:nvPr/>
        </p:nvSpPr>
        <p:spPr bwMode="auto">
          <a:xfrm>
            <a:off x="5380567" y="2792428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7" name="Rectangle 3101"/>
          <p:cNvSpPr>
            <a:spLocks noChangeArrowheads="1"/>
          </p:cNvSpPr>
          <p:nvPr/>
        </p:nvSpPr>
        <p:spPr bwMode="auto">
          <a:xfrm>
            <a:off x="5390445" y="2803540"/>
            <a:ext cx="179212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8" name="Rectangle 3102"/>
          <p:cNvSpPr>
            <a:spLocks noChangeArrowheads="1"/>
          </p:cNvSpPr>
          <p:nvPr/>
        </p:nvSpPr>
        <p:spPr bwMode="auto">
          <a:xfrm>
            <a:off x="5548496" y="281624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19" name="Rectangle 3103"/>
          <p:cNvSpPr>
            <a:spLocks noChangeArrowheads="1"/>
          </p:cNvSpPr>
          <p:nvPr/>
        </p:nvSpPr>
        <p:spPr bwMode="auto">
          <a:xfrm>
            <a:off x="5559778" y="2827338"/>
            <a:ext cx="31044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0" name="Rectangle 3104"/>
          <p:cNvSpPr>
            <a:spLocks noChangeArrowheads="1"/>
          </p:cNvSpPr>
          <p:nvPr/>
        </p:nvSpPr>
        <p:spPr bwMode="auto">
          <a:xfrm>
            <a:off x="5569656" y="284005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1" name="Rectangle 3105"/>
          <p:cNvSpPr>
            <a:spLocks noChangeArrowheads="1"/>
          </p:cNvSpPr>
          <p:nvPr/>
        </p:nvSpPr>
        <p:spPr bwMode="auto">
          <a:xfrm>
            <a:off x="5569656" y="2863865"/>
            <a:ext cx="21166" cy="111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2" name="Rectangle 3106"/>
          <p:cNvSpPr>
            <a:spLocks noChangeArrowheads="1"/>
          </p:cNvSpPr>
          <p:nvPr/>
        </p:nvSpPr>
        <p:spPr bwMode="auto">
          <a:xfrm>
            <a:off x="5569656" y="2863865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3" name="Rectangle 3107"/>
          <p:cNvSpPr>
            <a:spLocks noChangeArrowheads="1"/>
          </p:cNvSpPr>
          <p:nvPr/>
        </p:nvSpPr>
        <p:spPr bwMode="auto">
          <a:xfrm>
            <a:off x="5579533" y="2874963"/>
            <a:ext cx="265289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4" name="Rectangle 3108"/>
          <p:cNvSpPr>
            <a:spLocks noChangeArrowheads="1"/>
          </p:cNvSpPr>
          <p:nvPr/>
        </p:nvSpPr>
        <p:spPr bwMode="auto">
          <a:xfrm>
            <a:off x="5823656" y="2887678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5" name="Rectangle 3109"/>
          <p:cNvSpPr>
            <a:spLocks noChangeArrowheads="1"/>
          </p:cNvSpPr>
          <p:nvPr/>
        </p:nvSpPr>
        <p:spPr bwMode="auto">
          <a:xfrm>
            <a:off x="5833533" y="2898790"/>
            <a:ext cx="136878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6" name="Rectangle 3110"/>
          <p:cNvSpPr>
            <a:spLocks noChangeArrowheads="1"/>
          </p:cNvSpPr>
          <p:nvPr/>
        </p:nvSpPr>
        <p:spPr bwMode="auto">
          <a:xfrm>
            <a:off x="5949252" y="291149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7" name="Rectangle 3111"/>
          <p:cNvSpPr>
            <a:spLocks noChangeArrowheads="1"/>
          </p:cNvSpPr>
          <p:nvPr/>
        </p:nvSpPr>
        <p:spPr bwMode="auto">
          <a:xfrm>
            <a:off x="5960533" y="2922588"/>
            <a:ext cx="73378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8" name="Rectangle 3112"/>
          <p:cNvSpPr>
            <a:spLocks noChangeArrowheads="1"/>
          </p:cNvSpPr>
          <p:nvPr/>
        </p:nvSpPr>
        <p:spPr bwMode="auto">
          <a:xfrm>
            <a:off x="6012745" y="293530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29" name="Rectangle 3113"/>
          <p:cNvSpPr>
            <a:spLocks noChangeArrowheads="1"/>
          </p:cNvSpPr>
          <p:nvPr/>
        </p:nvSpPr>
        <p:spPr bwMode="auto">
          <a:xfrm>
            <a:off x="6024041" y="2946415"/>
            <a:ext cx="115711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0" name="Rectangle 3114"/>
          <p:cNvSpPr>
            <a:spLocks noChangeArrowheads="1"/>
          </p:cNvSpPr>
          <p:nvPr/>
        </p:nvSpPr>
        <p:spPr bwMode="auto">
          <a:xfrm>
            <a:off x="6118585" y="2959115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1" name="Rectangle 3115"/>
          <p:cNvSpPr>
            <a:spLocks noChangeArrowheads="1"/>
          </p:cNvSpPr>
          <p:nvPr/>
        </p:nvSpPr>
        <p:spPr bwMode="auto">
          <a:xfrm>
            <a:off x="6128464" y="2970213"/>
            <a:ext cx="42333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2" name="Rectangle 3116"/>
          <p:cNvSpPr>
            <a:spLocks noChangeArrowheads="1"/>
          </p:cNvSpPr>
          <p:nvPr/>
        </p:nvSpPr>
        <p:spPr bwMode="auto">
          <a:xfrm>
            <a:off x="6149630" y="2982928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3" name="Rectangle 3117"/>
          <p:cNvSpPr>
            <a:spLocks noChangeArrowheads="1"/>
          </p:cNvSpPr>
          <p:nvPr/>
        </p:nvSpPr>
        <p:spPr bwMode="auto">
          <a:xfrm>
            <a:off x="6160914" y="2994040"/>
            <a:ext cx="52212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4" name="Rectangle 3118"/>
          <p:cNvSpPr>
            <a:spLocks noChangeArrowheads="1"/>
          </p:cNvSpPr>
          <p:nvPr/>
        </p:nvSpPr>
        <p:spPr bwMode="auto">
          <a:xfrm>
            <a:off x="6191963" y="300674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5" name="Rectangle 3119"/>
          <p:cNvSpPr>
            <a:spLocks noChangeArrowheads="1"/>
          </p:cNvSpPr>
          <p:nvPr/>
        </p:nvSpPr>
        <p:spPr bwMode="auto">
          <a:xfrm>
            <a:off x="6203245" y="3017838"/>
            <a:ext cx="31044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6" name="Rectangle 3120"/>
          <p:cNvSpPr>
            <a:spLocks noChangeArrowheads="1"/>
          </p:cNvSpPr>
          <p:nvPr/>
        </p:nvSpPr>
        <p:spPr bwMode="auto">
          <a:xfrm>
            <a:off x="6213123" y="303055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7" name="Rectangle 3121"/>
          <p:cNvSpPr>
            <a:spLocks noChangeArrowheads="1"/>
          </p:cNvSpPr>
          <p:nvPr/>
        </p:nvSpPr>
        <p:spPr bwMode="auto">
          <a:xfrm>
            <a:off x="6224412" y="3041665"/>
            <a:ext cx="21166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8" name="Rectangle 3122"/>
          <p:cNvSpPr>
            <a:spLocks noChangeArrowheads="1"/>
          </p:cNvSpPr>
          <p:nvPr/>
        </p:nvSpPr>
        <p:spPr bwMode="auto">
          <a:xfrm>
            <a:off x="6224412" y="3054365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39" name="Rectangle 3123"/>
          <p:cNvSpPr>
            <a:spLocks noChangeArrowheads="1"/>
          </p:cNvSpPr>
          <p:nvPr/>
        </p:nvSpPr>
        <p:spPr bwMode="auto">
          <a:xfrm>
            <a:off x="6234289" y="3065463"/>
            <a:ext cx="179212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0" name="Rectangle 3124"/>
          <p:cNvSpPr>
            <a:spLocks noChangeArrowheads="1"/>
          </p:cNvSpPr>
          <p:nvPr/>
        </p:nvSpPr>
        <p:spPr bwMode="auto">
          <a:xfrm>
            <a:off x="6392341" y="3078178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1" name="Rectangle 3125"/>
          <p:cNvSpPr>
            <a:spLocks noChangeArrowheads="1"/>
          </p:cNvSpPr>
          <p:nvPr/>
        </p:nvSpPr>
        <p:spPr bwMode="auto">
          <a:xfrm>
            <a:off x="6403627" y="3089290"/>
            <a:ext cx="84667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2" name="Rectangle 3126"/>
          <p:cNvSpPr>
            <a:spLocks noChangeArrowheads="1"/>
          </p:cNvSpPr>
          <p:nvPr/>
        </p:nvSpPr>
        <p:spPr bwMode="auto">
          <a:xfrm>
            <a:off x="6467123" y="3101990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3" name="Rectangle 3127"/>
          <p:cNvSpPr>
            <a:spLocks noChangeArrowheads="1"/>
          </p:cNvSpPr>
          <p:nvPr/>
        </p:nvSpPr>
        <p:spPr bwMode="auto">
          <a:xfrm>
            <a:off x="6477000" y="3113088"/>
            <a:ext cx="63500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4" name="Rectangle 3128"/>
          <p:cNvSpPr>
            <a:spLocks noChangeArrowheads="1"/>
          </p:cNvSpPr>
          <p:nvPr/>
        </p:nvSpPr>
        <p:spPr bwMode="auto">
          <a:xfrm>
            <a:off x="6519341" y="3125803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5" name="Rectangle 3129"/>
          <p:cNvSpPr>
            <a:spLocks noChangeArrowheads="1"/>
          </p:cNvSpPr>
          <p:nvPr/>
        </p:nvSpPr>
        <p:spPr bwMode="auto">
          <a:xfrm>
            <a:off x="6530626" y="3136915"/>
            <a:ext cx="52212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6" name="Rectangle 3130"/>
          <p:cNvSpPr>
            <a:spLocks noChangeArrowheads="1"/>
          </p:cNvSpPr>
          <p:nvPr/>
        </p:nvSpPr>
        <p:spPr bwMode="auto">
          <a:xfrm>
            <a:off x="6561674" y="3149615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7" name="Rectangle 3131"/>
          <p:cNvSpPr>
            <a:spLocks noChangeArrowheads="1"/>
          </p:cNvSpPr>
          <p:nvPr/>
        </p:nvSpPr>
        <p:spPr bwMode="auto">
          <a:xfrm>
            <a:off x="6572963" y="3160713"/>
            <a:ext cx="21167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8" name="Rectangle 3132"/>
          <p:cNvSpPr>
            <a:spLocks noChangeArrowheads="1"/>
          </p:cNvSpPr>
          <p:nvPr/>
        </p:nvSpPr>
        <p:spPr bwMode="auto">
          <a:xfrm>
            <a:off x="6572963" y="3173428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49" name="Rectangle 3133"/>
          <p:cNvSpPr>
            <a:spLocks noChangeArrowheads="1"/>
          </p:cNvSpPr>
          <p:nvPr/>
        </p:nvSpPr>
        <p:spPr bwMode="auto">
          <a:xfrm>
            <a:off x="6582841" y="3184540"/>
            <a:ext cx="42333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0" name="Rectangle 3134"/>
          <p:cNvSpPr>
            <a:spLocks noChangeArrowheads="1"/>
          </p:cNvSpPr>
          <p:nvPr/>
        </p:nvSpPr>
        <p:spPr bwMode="auto">
          <a:xfrm>
            <a:off x="6604008" y="319724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1" name="Rectangle 3135"/>
          <p:cNvSpPr>
            <a:spLocks noChangeArrowheads="1"/>
          </p:cNvSpPr>
          <p:nvPr/>
        </p:nvSpPr>
        <p:spPr bwMode="auto">
          <a:xfrm>
            <a:off x="6615289" y="3208338"/>
            <a:ext cx="104422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2" name="Rectangle 3136"/>
          <p:cNvSpPr>
            <a:spLocks noChangeArrowheads="1"/>
          </p:cNvSpPr>
          <p:nvPr/>
        </p:nvSpPr>
        <p:spPr bwMode="auto">
          <a:xfrm>
            <a:off x="6698545" y="3221053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3" name="Rectangle 3137"/>
          <p:cNvSpPr>
            <a:spLocks noChangeArrowheads="1"/>
          </p:cNvSpPr>
          <p:nvPr/>
        </p:nvSpPr>
        <p:spPr bwMode="auto">
          <a:xfrm>
            <a:off x="6709841" y="3232165"/>
            <a:ext cx="52211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4" name="Rectangle 3138"/>
          <p:cNvSpPr>
            <a:spLocks noChangeArrowheads="1"/>
          </p:cNvSpPr>
          <p:nvPr/>
        </p:nvSpPr>
        <p:spPr bwMode="auto">
          <a:xfrm>
            <a:off x="6740878" y="3244865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5" name="Rectangle 3139"/>
          <p:cNvSpPr>
            <a:spLocks noChangeArrowheads="1"/>
          </p:cNvSpPr>
          <p:nvPr/>
        </p:nvSpPr>
        <p:spPr bwMode="auto">
          <a:xfrm>
            <a:off x="6752170" y="3255963"/>
            <a:ext cx="14675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6" name="Rectangle 3140"/>
          <p:cNvSpPr>
            <a:spLocks noChangeArrowheads="1"/>
          </p:cNvSpPr>
          <p:nvPr/>
        </p:nvSpPr>
        <p:spPr bwMode="auto">
          <a:xfrm>
            <a:off x="6877763" y="3268678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7" name="Rectangle 3141"/>
          <p:cNvSpPr>
            <a:spLocks noChangeArrowheads="1"/>
          </p:cNvSpPr>
          <p:nvPr/>
        </p:nvSpPr>
        <p:spPr bwMode="auto">
          <a:xfrm>
            <a:off x="6889052" y="3279790"/>
            <a:ext cx="42333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8" name="Rectangle 3142"/>
          <p:cNvSpPr>
            <a:spLocks noChangeArrowheads="1"/>
          </p:cNvSpPr>
          <p:nvPr/>
        </p:nvSpPr>
        <p:spPr bwMode="auto">
          <a:xfrm>
            <a:off x="6910212" y="3292490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59" name="Rectangle 3143"/>
          <p:cNvSpPr>
            <a:spLocks noChangeArrowheads="1"/>
          </p:cNvSpPr>
          <p:nvPr/>
        </p:nvSpPr>
        <p:spPr bwMode="auto">
          <a:xfrm>
            <a:off x="6920089" y="3303588"/>
            <a:ext cx="3245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0" name="Rectangle 3144"/>
          <p:cNvSpPr>
            <a:spLocks noChangeArrowheads="1"/>
          </p:cNvSpPr>
          <p:nvPr/>
        </p:nvSpPr>
        <p:spPr bwMode="auto">
          <a:xfrm>
            <a:off x="6931385" y="3316303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1" name="Rectangle 3145"/>
          <p:cNvSpPr>
            <a:spLocks noChangeArrowheads="1"/>
          </p:cNvSpPr>
          <p:nvPr/>
        </p:nvSpPr>
        <p:spPr bwMode="auto">
          <a:xfrm>
            <a:off x="6941258" y="3327415"/>
            <a:ext cx="95956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2" name="Rectangle 3146"/>
          <p:cNvSpPr>
            <a:spLocks noChangeArrowheads="1"/>
          </p:cNvSpPr>
          <p:nvPr/>
        </p:nvSpPr>
        <p:spPr bwMode="auto">
          <a:xfrm>
            <a:off x="7016052" y="3340115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3" name="Rectangle 3147"/>
          <p:cNvSpPr>
            <a:spLocks noChangeArrowheads="1"/>
          </p:cNvSpPr>
          <p:nvPr/>
        </p:nvSpPr>
        <p:spPr bwMode="auto">
          <a:xfrm>
            <a:off x="7025923" y="3351213"/>
            <a:ext cx="2116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4" name="Rectangle 3148"/>
          <p:cNvSpPr>
            <a:spLocks noChangeArrowheads="1"/>
          </p:cNvSpPr>
          <p:nvPr/>
        </p:nvSpPr>
        <p:spPr bwMode="auto">
          <a:xfrm>
            <a:off x="7025923" y="3363928"/>
            <a:ext cx="21166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5" name="Rectangle 3149"/>
          <p:cNvSpPr>
            <a:spLocks noChangeArrowheads="1"/>
          </p:cNvSpPr>
          <p:nvPr/>
        </p:nvSpPr>
        <p:spPr bwMode="auto">
          <a:xfrm>
            <a:off x="7037212" y="3375040"/>
            <a:ext cx="31044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6" name="Rectangle 3150"/>
          <p:cNvSpPr>
            <a:spLocks noChangeArrowheads="1"/>
          </p:cNvSpPr>
          <p:nvPr/>
        </p:nvSpPr>
        <p:spPr bwMode="auto">
          <a:xfrm>
            <a:off x="7047096" y="3387740"/>
            <a:ext cx="21167" cy="34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7" name="Rectangle 3151"/>
          <p:cNvSpPr>
            <a:spLocks noChangeArrowheads="1"/>
          </p:cNvSpPr>
          <p:nvPr/>
        </p:nvSpPr>
        <p:spPr bwMode="auto">
          <a:xfrm>
            <a:off x="7058378" y="3398838"/>
            <a:ext cx="84667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8" name="Rectangle 3152"/>
          <p:cNvSpPr>
            <a:spLocks noChangeArrowheads="1"/>
          </p:cNvSpPr>
          <p:nvPr/>
        </p:nvSpPr>
        <p:spPr bwMode="auto">
          <a:xfrm>
            <a:off x="7121878" y="3411538"/>
            <a:ext cx="21166" cy="476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69" name="Rectangle 3153"/>
          <p:cNvSpPr>
            <a:spLocks noChangeArrowheads="1"/>
          </p:cNvSpPr>
          <p:nvPr/>
        </p:nvSpPr>
        <p:spPr bwMode="auto">
          <a:xfrm>
            <a:off x="7131756" y="3435350"/>
            <a:ext cx="31044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0" name="Rectangle 3154"/>
          <p:cNvSpPr>
            <a:spLocks noChangeArrowheads="1"/>
          </p:cNvSpPr>
          <p:nvPr/>
        </p:nvSpPr>
        <p:spPr bwMode="auto">
          <a:xfrm>
            <a:off x="7143045" y="3446463"/>
            <a:ext cx="1975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1" name="Rectangle 3155"/>
          <p:cNvSpPr>
            <a:spLocks noChangeArrowheads="1"/>
          </p:cNvSpPr>
          <p:nvPr/>
        </p:nvSpPr>
        <p:spPr bwMode="auto">
          <a:xfrm>
            <a:off x="7152923" y="3459163"/>
            <a:ext cx="21166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2" name="Rectangle 3156"/>
          <p:cNvSpPr>
            <a:spLocks noChangeArrowheads="1"/>
          </p:cNvSpPr>
          <p:nvPr/>
        </p:nvSpPr>
        <p:spPr bwMode="auto">
          <a:xfrm>
            <a:off x="7152923" y="3470275"/>
            <a:ext cx="21166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3" name="Rectangle 3157"/>
          <p:cNvSpPr>
            <a:spLocks noChangeArrowheads="1"/>
          </p:cNvSpPr>
          <p:nvPr/>
        </p:nvSpPr>
        <p:spPr bwMode="auto">
          <a:xfrm>
            <a:off x="7162803" y="3482981"/>
            <a:ext cx="84667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4" name="Rectangle 3158"/>
          <p:cNvSpPr>
            <a:spLocks noChangeArrowheads="1"/>
          </p:cNvSpPr>
          <p:nvPr/>
        </p:nvSpPr>
        <p:spPr bwMode="auto">
          <a:xfrm>
            <a:off x="7226301" y="3494088"/>
            <a:ext cx="2116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5" name="Rectangle 3159"/>
          <p:cNvSpPr>
            <a:spLocks noChangeArrowheads="1"/>
          </p:cNvSpPr>
          <p:nvPr/>
        </p:nvSpPr>
        <p:spPr bwMode="auto">
          <a:xfrm>
            <a:off x="7237594" y="3506788"/>
            <a:ext cx="31044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6" name="Rectangle 3160"/>
          <p:cNvSpPr>
            <a:spLocks noChangeArrowheads="1"/>
          </p:cNvSpPr>
          <p:nvPr/>
        </p:nvSpPr>
        <p:spPr bwMode="auto">
          <a:xfrm>
            <a:off x="7247474" y="3517908"/>
            <a:ext cx="21167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7" name="Rectangle 3161"/>
          <p:cNvSpPr>
            <a:spLocks noChangeArrowheads="1"/>
          </p:cNvSpPr>
          <p:nvPr/>
        </p:nvSpPr>
        <p:spPr bwMode="auto">
          <a:xfrm>
            <a:off x="7258760" y="3530604"/>
            <a:ext cx="83256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8" name="Rectangle 3162"/>
          <p:cNvSpPr>
            <a:spLocks noChangeArrowheads="1"/>
          </p:cNvSpPr>
          <p:nvPr/>
        </p:nvSpPr>
        <p:spPr bwMode="auto">
          <a:xfrm>
            <a:off x="7322256" y="3541713"/>
            <a:ext cx="1975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79" name="Rectangle 3163"/>
          <p:cNvSpPr>
            <a:spLocks noChangeArrowheads="1"/>
          </p:cNvSpPr>
          <p:nvPr/>
        </p:nvSpPr>
        <p:spPr bwMode="auto">
          <a:xfrm>
            <a:off x="7332133" y="3554413"/>
            <a:ext cx="73378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0" name="Rectangle 3164"/>
          <p:cNvSpPr>
            <a:spLocks noChangeArrowheads="1"/>
          </p:cNvSpPr>
          <p:nvPr/>
        </p:nvSpPr>
        <p:spPr bwMode="auto">
          <a:xfrm>
            <a:off x="7384345" y="3565530"/>
            <a:ext cx="21166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1" name="Rectangle 3165"/>
          <p:cNvSpPr>
            <a:spLocks noChangeArrowheads="1"/>
          </p:cNvSpPr>
          <p:nvPr/>
        </p:nvSpPr>
        <p:spPr bwMode="auto">
          <a:xfrm>
            <a:off x="7395636" y="3578227"/>
            <a:ext cx="105833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2" name="Rectangle 3166"/>
          <p:cNvSpPr>
            <a:spLocks noChangeArrowheads="1"/>
          </p:cNvSpPr>
          <p:nvPr/>
        </p:nvSpPr>
        <p:spPr bwMode="auto">
          <a:xfrm>
            <a:off x="7480301" y="3589338"/>
            <a:ext cx="2116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3" name="Rectangle 3167"/>
          <p:cNvSpPr>
            <a:spLocks noChangeArrowheads="1"/>
          </p:cNvSpPr>
          <p:nvPr/>
        </p:nvSpPr>
        <p:spPr bwMode="auto">
          <a:xfrm>
            <a:off x="7490178" y="3602038"/>
            <a:ext cx="63500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4" name="Rectangle 3168"/>
          <p:cNvSpPr>
            <a:spLocks noChangeArrowheads="1"/>
          </p:cNvSpPr>
          <p:nvPr/>
        </p:nvSpPr>
        <p:spPr bwMode="auto">
          <a:xfrm>
            <a:off x="7532519" y="3613153"/>
            <a:ext cx="21167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5" name="Rectangle 3169"/>
          <p:cNvSpPr>
            <a:spLocks noChangeArrowheads="1"/>
          </p:cNvSpPr>
          <p:nvPr/>
        </p:nvSpPr>
        <p:spPr bwMode="auto">
          <a:xfrm>
            <a:off x="7543808" y="3625850"/>
            <a:ext cx="42333" cy="23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6" name="Rectangle 3170"/>
          <p:cNvSpPr>
            <a:spLocks noChangeArrowheads="1"/>
          </p:cNvSpPr>
          <p:nvPr/>
        </p:nvSpPr>
        <p:spPr bwMode="auto">
          <a:xfrm>
            <a:off x="7564967" y="3636963"/>
            <a:ext cx="21166" cy="365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7" name="Rectangle 3171"/>
          <p:cNvSpPr>
            <a:spLocks noChangeArrowheads="1"/>
          </p:cNvSpPr>
          <p:nvPr/>
        </p:nvSpPr>
        <p:spPr bwMode="auto">
          <a:xfrm>
            <a:off x="7574844" y="3649663"/>
            <a:ext cx="73378" cy="2381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8" name="Rectangle 3172"/>
          <p:cNvSpPr>
            <a:spLocks noChangeArrowheads="1"/>
          </p:cNvSpPr>
          <p:nvPr/>
        </p:nvSpPr>
        <p:spPr bwMode="auto">
          <a:xfrm>
            <a:off x="7627056" y="3660776"/>
            <a:ext cx="21166" cy="36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89" name="Line 3173"/>
          <p:cNvSpPr>
            <a:spLocks noChangeShapeType="1"/>
          </p:cNvSpPr>
          <p:nvPr/>
        </p:nvSpPr>
        <p:spPr bwMode="auto">
          <a:xfrm flipV="1">
            <a:off x="2963333" y="1565275"/>
            <a:ext cx="1412" cy="41671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0" name="Line 3174"/>
          <p:cNvSpPr>
            <a:spLocks noChangeShapeType="1"/>
          </p:cNvSpPr>
          <p:nvPr/>
        </p:nvSpPr>
        <p:spPr bwMode="auto">
          <a:xfrm flipH="1">
            <a:off x="2936523" y="5743575"/>
            <a:ext cx="26811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1" name="Line 3175"/>
          <p:cNvSpPr>
            <a:spLocks noChangeShapeType="1"/>
          </p:cNvSpPr>
          <p:nvPr/>
        </p:nvSpPr>
        <p:spPr bwMode="auto">
          <a:xfrm flipH="1">
            <a:off x="2936523" y="4905375"/>
            <a:ext cx="26811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2" name="Line 3176"/>
          <p:cNvSpPr>
            <a:spLocks noChangeShapeType="1"/>
          </p:cNvSpPr>
          <p:nvPr/>
        </p:nvSpPr>
        <p:spPr bwMode="auto">
          <a:xfrm flipH="1">
            <a:off x="2936523" y="4068766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3" name="Line 3177"/>
          <p:cNvSpPr>
            <a:spLocks noChangeShapeType="1"/>
          </p:cNvSpPr>
          <p:nvPr/>
        </p:nvSpPr>
        <p:spPr bwMode="auto">
          <a:xfrm flipH="1">
            <a:off x="2936523" y="3230578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4" name="Line 3178"/>
          <p:cNvSpPr>
            <a:spLocks noChangeShapeType="1"/>
          </p:cNvSpPr>
          <p:nvPr/>
        </p:nvSpPr>
        <p:spPr bwMode="auto">
          <a:xfrm flipH="1">
            <a:off x="2936523" y="2392378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5" name="Line 3179"/>
          <p:cNvSpPr>
            <a:spLocks noChangeShapeType="1"/>
          </p:cNvSpPr>
          <p:nvPr/>
        </p:nvSpPr>
        <p:spPr bwMode="auto">
          <a:xfrm flipH="1">
            <a:off x="2936523" y="1554178"/>
            <a:ext cx="26811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6" name="Line 3180"/>
          <p:cNvSpPr>
            <a:spLocks noChangeShapeType="1"/>
          </p:cNvSpPr>
          <p:nvPr/>
        </p:nvSpPr>
        <p:spPr bwMode="auto">
          <a:xfrm flipH="1">
            <a:off x="2944992" y="5324475"/>
            <a:ext cx="18344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7" name="Line 3181"/>
          <p:cNvSpPr>
            <a:spLocks noChangeShapeType="1"/>
          </p:cNvSpPr>
          <p:nvPr/>
        </p:nvSpPr>
        <p:spPr bwMode="auto">
          <a:xfrm flipH="1">
            <a:off x="2944992" y="4905375"/>
            <a:ext cx="18344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8" name="Line 3182"/>
          <p:cNvSpPr>
            <a:spLocks noChangeShapeType="1"/>
          </p:cNvSpPr>
          <p:nvPr/>
        </p:nvSpPr>
        <p:spPr bwMode="auto">
          <a:xfrm flipH="1">
            <a:off x="2944992" y="4486275"/>
            <a:ext cx="18344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199" name="Line 3183"/>
          <p:cNvSpPr>
            <a:spLocks noChangeShapeType="1"/>
          </p:cNvSpPr>
          <p:nvPr/>
        </p:nvSpPr>
        <p:spPr bwMode="auto">
          <a:xfrm flipH="1">
            <a:off x="2944992" y="4068766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00" name="Line 3184"/>
          <p:cNvSpPr>
            <a:spLocks noChangeShapeType="1"/>
          </p:cNvSpPr>
          <p:nvPr/>
        </p:nvSpPr>
        <p:spPr bwMode="auto">
          <a:xfrm flipH="1">
            <a:off x="2944992" y="3649665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01" name="Line 3185"/>
          <p:cNvSpPr>
            <a:spLocks noChangeShapeType="1"/>
          </p:cNvSpPr>
          <p:nvPr/>
        </p:nvSpPr>
        <p:spPr bwMode="auto">
          <a:xfrm flipH="1">
            <a:off x="2944992" y="3230578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02" name="Line 3186"/>
          <p:cNvSpPr>
            <a:spLocks noChangeShapeType="1"/>
          </p:cNvSpPr>
          <p:nvPr/>
        </p:nvSpPr>
        <p:spPr bwMode="auto">
          <a:xfrm flipH="1">
            <a:off x="2944992" y="2811478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03" name="Line 3187"/>
          <p:cNvSpPr>
            <a:spLocks noChangeShapeType="1"/>
          </p:cNvSpPr>
          <p:nvPr/>
        </p:nvSpPr>
        <p:spPr bwMode="auto">
          <a:xfrm flipH="1">
            <a:off x="2944992" y="2392378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04" name="Line 3188"/>
          <p:cNvSpPr>
            <a:spLocks noChangeShapeType="1"/>
          </p:cNvSpPr>
          <p:nvPr/>
        </p:nvSpPr>
        <p:spPr bwMode="auto">
          <a:xfrm flipH="1">
            <a:off x="2944992" y="1973267"/>
            <a:ext cx="18344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05" name="Rectangle 3189"/>
          <p:cNvSpPr>
            <a:spLocks noChangeArrowheads="1"/>
          </p:cNvSpPr>
          <p:nvPr/>
        </p:nvSpPr>
        <p:spPr bwMode="auto">
          <a:xfrm>
            <a:off x="2675476" y="5403851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50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89206" name="Rectangle 3190"/>
          <p:cNvSpPr>
            <a:spLocks noChangeArrowheads="1"/>
          </p:cNvSpPr>
          <p:nvPr/>
        </p:nvSpPr>
        <p:spPr bwMode="auto">
          <a:xfrm>
            <a:off x="2675476" y="4565651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60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89207" name="Rectangle 3191"/>
          <p:cNvSpPr>
            <a:spLocks noChangeArrowheads="1"/>
          </p:cNvSpPr>
          <p:nvPr/>
        </p:nvSpPr>
        <p:spPr bwMode="auto">
          <a:xfrm>
            <a:off x="2675476" y="3729038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70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89208" name="Rectangle 3192"/>
          <p:cNvSpPr>
            <a:spLocks noChangeArrowheads="1"/>
          </p:cNvSpPr>
          <p:nvPr/>
        </p:nvSpPr>
        <p:spPr bwMode="auto">
          <a:xfrm>
            <a:off x="2675476" y="2890838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80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89209" name="Rectangle 3193"/>
          <p:cNvSpPr>
            <a:spLocks noChangeArrowheads="1"/>
          </p:cNvSpPr>
          <p:nvPr/>
        </p:nvSpPr>
        <p:spPr bwMode="auto">
          <a:xfrm>
            <a:off x="2675476" y="2052638"/>
            <a:ext cx="2139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90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89210" name="Rectangle 3194"/>
          <p:cNvSpPr>
            <a:spLocks noChangeArrowheads="1"/>
          </p:cNvSpPr>
          <p:nvPr/>
        </p:nvSpPr>
        <p:spPr bwMode="auto">
          <a:xfrm>
            <a:off x="2579519" y="1214438"/>
            <a:ext cx="3209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100</a:t>
            </a:r>
            <a:endParaRPr lang="fr-FR" b="1">
              <a:latin typeface="Arial"/>
              <a:cs typeface="Arial"/>
            </a:endParaRPr>
          </a:p>
        </p:txBody>
      </p:sp>
      <p:sp>
        <p:nvSpPr>
          <p:cNvPr id="89211" name="Line 3195"/>
          <p:cNvSpPr>
            <a:spLocks noChangeShapeType="1"/>
          </p:cNvSpPr>
          <p:nvPr/>
        </p:nvSpPr>
        <p:spPr bwMode="auto">
          <a:xfrm>
            <a:off x="2973211" y="5743575"/>
            <a:ext cx="4696178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2" name="Line 3196"/>
          <p:cNvSpPr>
            <a:spLocks noChangeShapeType="1"/>
          </p:cNvSpPr>
          <p:nvPr/>
        </p:nvSpPr>
        <p:spPr bwMode="auto">
          <a:xfrm>
            <a:off x="2963333" y="5743590"/>
            <a:ext cx="1412" cy="3016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3" name="Line 3197"/>
          <p:cNvSpPr>
            <a:spLocks noChangeShapeType="1"/>
          </p:cNvSpPr>
          <p:nvPr/>
        </p:nvSpPr>
        <p:spPr bwMode="auto">
          <a:xfrm>
            <a:off x="4875397" y="5743590"/>
            <a:ext cx="1411" cy="3016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4" name="Line 3198"/>
          <p:cNvSpPr>
            <a:spLocks noChangeShapeType="1"/>
          </p:cNvSpPr>
          <p:nvPr/>
        </p:nvSpPr>
        <p:spPr bwMode="auto">
          <a:xfrm>
            <a:off x="6788863" y="5743590"/>
            <a:ext cx="1411" cy="3016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5" name="Line 3199"/>
          <p:cNvSpPr>
            <a:spLocks noChangeShapeType="1"/>
          </p:cNvSpPr>
          <p:nvPr/>
        </p:nvSpPr>
        <p:spPr bwMode="auto">
          <a:xfrm>
            <a:off x="3441708" y="574357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6" name="Line 3200"/>
          <p:cNvSpPr>
            <a:spLocks noChangeShapeType="1"/>
          </p:cNvSpPr>
          <p:nvPr/>
        </p:nvSpPr>
        <p:spPr bwMode="auto">
          <a:xfrm>
            <a:off x="3920066" y="5743575"/>
            <a:ext cx="1412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7" name="Line 3201"/>
          <p:cNvSpPr>
            <a:spLocks noChangeShapeType="1"/>
          </p:cNvSpPr>
          <p:nvPr/>
        </p:nvSpPr>
        <p:spPr bwMode="auto">
          <a:xfrm>
            <a:off x="4398441" y="574357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8" name="Line 3202"/>
          <p:cNvSpPr>
            <a:spLocks noChangeShapeType="1"/>
          </p:cNvSpPr>
          <p:nvPr/>
        </p:nvSpPr>
        <p:spPr bwMode="auto">
          <a:xfrm>
            <a:off x="4875397" y="574357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19" name="Line 3203"/>
          <p:cNvSpPr>
            <a:spLocks noChangeShapeType="1"/>
          </p:cNvSpPr>
          <p:nvPr/>
        </p:nvSpPr>
        <p:spPr bwMode="auto">
          <a:xfrm>
            <a:off x="5355174" y="574357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20" name="Line 3204"/>
          <p:cNvSpPr>
            <a:spLocks noChangeShapeType="1"/>
          </p:cNvSpPr>
          <p:nvPr/>
        </p:nvSpPr>
        <p:spPr bwMode="auto">
          <a:xfrm>
            <a:off x="5832130" y="574357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21" name="Line 3205"/>
          <p:cNvSpPr>
            <a:spLocks noChangeShapeType="1"/>
          </p:cNvSpPr>
          <p:nvPr/>
        </p:nvSpPr>
        <p:spPr bwMode="auto">
          <a:xfrm>
            <a:off x="6310490" y="5743575"/>
            <a:ext cx="1412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22" name="Line 3206"/>
          <p:cNvSpPr>
            <a:spLocks noChangeShapeType="1"/>
          </p:cNvSpPr>
          <p:nvPr/>
        </p:nvSpPr>
        <p:spPr bwMode="auto">
          <a:xfrm>
            <a:off x="6788863" y="5743575"/>
            <a:ext cx="1411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89223" name="Line 3207"/>
          <p:cNvSpPr>
            <a:spLocks noChangeShapeType="1"/>
          </p:cNvSpPr>
          <p:nvPr/>
        </p:nvSpPr>
        <p:spPr bwMode="auto">
          <a:xfrm>
            <a:off x="7267226" y="5743575"/>
            <a:ext cx="1412" cy="2063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b="1">
              <a:latin typeface="Arial"/>
              <a:cs typeface="Arial"/>
            </a:endParaRPr>
          </a:p>
        </p:txBody>
      </p:sp>
      <p:sp>
        <p:nvSpPr>
          <p:cNvPr id="1604" name="Text Box 3"/>
          <p:cNvSpPr txBox="1">
            <a:spLocks noChangeArrowheads="1"/>
          </p:cNvSpPr>
          <p:nvPr/>
        </p:nvSpPr>
        <p:spPr bwMode="auto">
          <a:xfrm>
            <a:off x="4934211" y="6524625"/>
            <a:ext cx="4209796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smtClean="0">
                <a:latin typeface="Arial" charset="0"/>
              </a:rPr>
              <a:t>Combe </a:t>
            </a:r>
            <a:r>
              <a:rPr lang="en-US" sz="1400" b="1" i="1" dirty="0">
                <a:latin typeface="Arial" charset="0"/>
              </a:rPr>
              <a:t>et </a:t>
            </a:r>
            <a:r>
              <a:rPr lang="en-US" sz="1400" b="1" i="1" dirty="0" smtClean="0">
                <a:latin typeface="Arial" charset="0"/>
              </a:rPr>
              <a:t>coll. </a:t>
            </a:r>
            <a:r>
              <a:rPr lang="en-US" sz="1400" b="1" i="1" dirty="0">
                <a:latin typeface="Arial" charset="0"/>
              </a:rPr>
              <a:t>Am J Kidney Dis. </a:t>
            </a:r>
            <a:r>
              <a:rPr lang="en-US" sz="1400" b="1" i="1" dirty="0" smtClean="0">
                <a:latin typeface="Arial" charset="0"/>
              </a:rPr>
              <a:t>2001;37:S81-8 </a:t>
            </a:r>
            <a:endParaRPr lang="en-GB" sz="1400" b="1" i="1" dirty="0">
              <a:latin typeface="Arial" charset="0"/>
            </a:endParaRPr>
          </a:p>
        </p:txBody>
      </p:sp>
      <p:sp>
        <p:nvSpPr>
          <p:cNvPr id="1605" name="Rectangle 429"/>
          <p:cNvSpPr>
            <a:spLocks noChangeArrowheads="1"/>
          </p:cNvSpPr>
          <p:nvPr/>
        </p:nvSpPr>
        <p:spPr bwMode="auto">
          <a:xfrm>
            <a:off x="4570589" y="6211904"/>
            <a:ext cx="16767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Temps (jours)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1606" name="Rectangle 430"/>
          <p:cNvSpPr>
            <a:spLocks noChangeArrowheads="1"/>
          </p:cNvSpPr>
          <p:nvPr/>
        </p:nvSpPr>
        <p:spPr bwMode="auto">
          <a:xfrm rot="16200000">
            <a:off x="1537736" y="3579926"/>
            <a:ext cx="1781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2000" b="1" dirty="0" smtClean="0">
                <a:solidFill>
                  <a:srgbClr val="000000"/>
                </a:solidFill>
                <a:latin typeface="Arial"/>
                <a:cs typeface="Arial"/>
              </a:rPr>
              <a:t>Survivants </a:t>
            </a:r>
            <a:r>
              <a:rPr lang="fr-FR" sz="2000" b="1" dirty="0">
                <a:solidFill>
                  <a:srgbClr val="000000"/>
                </a:solidFill>
                <a:latin typeface="Arial"/>
                <a:cs typeface="Arial"/>
              </a:rPr>
              <a:t>(%)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1607" name="Rectangle 695"/>
          <p:cNvSpPr>
            <a:spLocks noChangeArrowheads="1"/>
          </p:cNvSpPr>
          <p:nvPr/>
        </p:nvSpPr>
        <p:spPr bwMode="auto">
          <a:xfrm>
            <a:off x="2915355" y="5816764"/>
            <a:ext cx="1069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1608" name="Rectangle 696"/>
          <p:cNvSpPr>
            <a:spLocks noChangeArrowheads="1"/>
          </p:cNvSpPr>
          <p:nvPr/>
        </p:nvSpPr>
        <p:spPr bwMode="auto">
          <a:xfrm>
            <a:off x="4734287" y="5816764"/>
            <a:ext cx="3209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 dirty="0">
                <a:solidFill>
                  <a:srgbClr val="000000"/>
                </a:solidFill>
                <a:latin typeface="Arial"/>
                <a:cs typeface="Arial"/>
              </a:rPr>
              <a:t>365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1609" name="Rectangle 697"/>
          <p:cNvSpPr>
            <a:spLocks noChangeArrowheads="1"/>
          </p:cNvSpPr>
          <p:nvPr/>
        </p:nvSpPr>
        <p:spPr bwMode="auto">
          <a:xfrm>
            <a:off x="6646342" y="5816764"/>
            <a:ext cx="3209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fr-FR" sz="1500" b="1">
                <a:solidFill>
                  <a:srgbClr val="000000"/>
                </a:solidFill>
                <a:latin typeface="Arial"/>
                <a:cs typeface="Arial"/>
              </a:rPr>
              <a:t>730</a:t>
            </a:r>
            <a:endParaRPr lang="fr-FR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0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631" y="274638"/>
            <a:ext cx="8484919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Pourquoi un programme d'assurance-qualité </a:t>
            </a:r>
            <a:r>
              <a:rPr lang="fr-FR" smtClean="0"/>
              <a:t>en hémodialyse?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Objectifs du développement et de la mise en œuvre d'un programme d'assurance-qualité</a:t>
            </a:r>
          </a:p>
          <a:p>
            <a:pPr lvl="1"/>
            <a:r>
              <a:rPr lang="fr-FR" dirty="0" smtClean="0"/>
              <a:t>Améliorer la qualité des soins délivrés aux patients</a:t>
            </a:r>
          </a:p>
          <a:p>
            <a:pPr lvl="1"/>
            <a:r>
              <a:rPr lang="fr-FR" dirty="0" smtClean="0"/>
              <a:t>Améliorer la santé de la population des insuffisants rénaux</a:t>
            </a:r>
          </a:p>
          <a:p>
            <a:pPr lvl="1"/>
            <a:r>
              <a:rPr lang="fr-FR" dirty="0" smtClean="0"/>
              <a:t>Optimiser les dépenses de santé</a:t>
            </a:r>
          </a:p>
        </p:txBody>
      </p:sp>
    </p:spTree>
    <p:extLst>
      <p:ext uri="{BB962C8B-B14F-4D97-AF65-F5344CB8AC3E}">
        <p14:creationId xmlns:p14="http://schemas.microsoft.com/office/powerpoint/2010/main" val="182388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7133"/>
            <a:ext cx="8229600" cy="1143000"/>
          </a:xfrm>
        </p:spPr>
        <p:txBody>
          <a:bodyPr/>
          <a:lstStyle/>
          <a:p>
            <a:r>
              <a:rPr lang="fr-FR" dirty="0" smtClean="0"/>
              <a:t>Dose de dialyse et survie</a:t>
            </a:r>
            <a:endParaRPr lang="fr-FR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97488" y="6524625"/>
            <a:ext cx="424652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err="1" smtClean="0">
                <a:latin typeface="Arial" charset="0"/>
              </a:rPr>
              <a:t>Eknoyan</a:t>
            </a:r>
            <a:r>
              <a:rPr lang="en-US" sz="1400" b="1" i="1" dirty="0" smtClean="0">
                <a:latin typeface="Arial" charset="0"/>
              </a:rPr>
              <a:t> et coll. </a:t>
            </a:r>
            <a:r>
              <a:rPr lang="en-US" sz="1400" b="1" i="1" dirty="0">
                <a:latin typeface="Arial" charset="0"/>
              </a:rPr>
              <a:t>N </a:t>
            </a:r>
            <a:r>
              <a:rPr lang="en-US" sz="1400" b="1" i="1" dirty="0" err="1">
                <a:latin typeface="Arial" charset="0"/>
              </a:rPr>
              <a:t>Engl</a:t>
            </a:r>
            <a:r>
              <a:rPr lang="en-US" sz="1400" b="1" i="1" dirty="0">
                <a:latin typeface="Arial" charset="0"/>
              </a:rPr>
              <a:t> J Med. </a:t>
            </a:r>
            <a:r>
              <a:rPr lang="en-US" sz="1400" b="1" i="1" dirty="0" smtClean="0">
                <a:latin typeface="Arial" charset="0"/>
              </a:rPr>
              <a:t>2002;347:2010-9</a:t>
            </a:r>
            <a:endParaRPr lang="en-GB" sz="1400" b="1" i="1" dirty="0">
              <a:latin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955154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"/>
                <a:cs typeface="Arial"/>
              </a:rPr>
              <a:t>HEMO : 1 800 pts. Étude contrôlée 2x2. </a:t>
            </a:r>
            <a:r>
              <a:rPr lang="fr-FR" b="1" dirty="0" err="1" smtClean="0">
                <a:latin typeface="Arial"/>
                <a:cs typeface="Arial"/>
              </a:rPr>
              <a:t>Kt</a:t>
            </a:r>
            <a:r>
              <a:rPr lang="fr-FR" b="1" dirty="0" smtClean="0">
                <a:latin typeface="Arial"/>
                <a:cs typeface="Arial"/>
              </a:rPr>
              <a:t>/V haut vs bas. K</a:t>
            </a:r>
            <a:r>
              <a:rPr lang="fr-FR" b="1" baseline="-25000" dirty="0" smtClean="0">
                <a:latin typeface="Arial"/>
                <a:cs typeface="Arial"/>
              </a:rPr>
              <a:t>UF</a:t>
            </a:r>
            <a:r>
              <a:rPr lang="fr-FR" b="1" dirty="0" smtClean="0">
                <a:latin typeface="Arial"/>
                <a:cs typeface="Arial"/>
              </a:rPr>
              <a:t> </a:t>
            </a:r>
            <a:r>
              <a:rPr lang="fr-FR" b="1" dirty="0">
                <a:latin typeface="Arial"/>
                <a:cs typeface="Arial"/>
              </a:rPr>
              <a:t>haut vs bas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82" y="1384054"/>
            <a:ext cx="6664476" cy="514057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241353" y="1808171"/>
            <a:ext cx="2902655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1400" b="1" dirty="0" err="1">
                <a:solidFill>
                  <a:srgbClr val="000090"/>
                </a:solidFill>
              </a:rPr>
              <a:t>Kt</a:t>
            </a:r>
            <a:r>
              <a:rPr lang="fr-FR" sz="1400" b="1" dirty="0">
                <a:solidFill>
                  <a:srgbClr val="000090"/>
                </a:solidFill>
              </a:rPr>
              <a:t>/V </a:t>
            </a:r>
            <a:r>
              <a:rPr lang="fr-FR" sz="1400" b="1" dirty="0" smtClean="0">
                <a:solidFill>
                  <a:srgbClr val="000090"/>
                </a:solidFill>
              </a:rPr>
              <a:t>1,32</a:t>
            </a:r>
            <a:r>
              <a:rPr lang="fr-FR" sz="1400" b="1" dirty="0">
                <a:solidFill>
                  <a:srgbClr val="000090"/>
                </a:solidFill>
              </a:rPr>
              <a:t>±</a:t>
            </a:r>
            <a:r>
              <a:rPr lang="fr-FR" sz="1400" b="1" dirty="0" smtClean="0">
                <a:solidFill>
                  <a:srgbClr val="000090"/>
                </a:solidFill>
              </a:rPr>
              <a:t>0,09 </a:t>
            </a:r>
            <a:r>
              <a:rPr lang="fr-FR" sz="1400" b="1" dirty="0">
                <a:solidFill>
                  <a:srgbClr val="000090"/>
                </a:solidFill>
              </a:rPr>
              <a:t>(</a:t>
            </a:r>
            <a:r>
              <a:rPr lang="fr-FR" sz="1200" b="1" dirty="0" smtClean="0">
                <a:solidFill>
                  <a:srgbClr val="000090"/>
                </a:solidFill>
              </a:rPr>
              <a:t>1,16±0,08</a:t>
            </a:r>
            <a:r>
              <a:rPr lang="fr-FR" sz="1200" b="1" dirty="0">
                <a:solidFill>
                  <a:srgbClr val="000090"/>
                </a:solidFill>
              </a:rPr>
              <a:t>)</a:t>
            </a:r>
            <a:endParaRPr lang="fr-FR" sz="1400" b="1" dirty="0">
              <a:solidFill>
                <a:srgbClr val="00009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244170" y="2120917"/>
            <a:ext cx="2225502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fr-FR" sz="1400" b="1" dirty="0" err="1">
                <a:solidFill>
                  <a:srgbClr val="000090"/>
                </a:solidFill>
              </a:rPr>
              <a:t>Kt</a:t>
            </a:r>
            <a:r>
              <a:rPr lang="fr-FR" sz="1400" b="1" dirty="0">
                <a:solidFill>
                  <a:srgbClr val="000090"/>
                </a:solidFill>
              </a:rPr>
              <a:t>/V </a:t>
            </a:r>
            <a:r>
              <a:rPr lang="fr-FR" sz="1400" b="1" dirty="0" smtClean="0">
                <a:solidFill>
                  <a:srgbClr val="000090"/>
                </a:solidFill>
              </a:rPr>
              <a:t>1,71</a:t>
            </a:r>
            <a:r>
              <a:rPr lang="fr-FR" sz="1400" b="1" dirty="0">
                <a:solidFill>
                  <a:srgbClr val="000090"/>
                </a:solidFill>
              </a:rPr>
              <a:t>±</a:t>
            </a:r>
            <a:r>
              <a:rPr lang="fr-FR" sz="1400" b="1" dirty="0" smtClean="0">
                <a:solidFill>
                  <a:srgbClr val="000090"/>
                </a:solidFill>
              </a:rPr>
              <a:t>0,11 (</a:t>
            </a:r>
            <a:r>
              <a:rPr lang="fr-FR" sz="1200" b="1" dirty="0" smtClean="0">
                <a:solidFill>
                  <a:srgbClr val="000090"/>
                </a:solidFill>
              </a:rPr>
              <a:t>1,53</a:t>
            </a:r>
            <a:r>
              <a:rPr lang="fr-FR" sz="1200" b="1" dirty="0">
                <a:solidFill>
                  <a:srgbClr val="000090"/>
                </a:solidFill>
              </a:rPr>
              <a:t>±</a:t>
            </a:r>
            <a:r>
              <a:rPr lang="fr-FR" sz="1200" b="1" dirty="0" smtClean="0">
                <a:solidFill>
                  <a:srgbClr val="000090"/>
                </a:solidFill>
              </a:rPr>
              <a:t>0,09</a:t>
            </a:r>
            <a:r>
              <a:rPr lang="fr-FR" sz="1200" b="1" dirty="0">
                <a:solidFill>
                  <a:srgbClr val="000090"/>
                </a:solidFill>
              </a:rPr>
              <a:t>)</a:t>
            </a:r>
            <a:endParaRPr lang="fr-FR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49430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smtClean="0"/>
              <a:t>Durée de la dialyse</a:t>
            </a:r>
            <a:endParaRPr lang="fr-FR" dirty="0" smtClean="0">
              <a:cs typeface="+mj-cs"/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74770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>
                <a:latin typeface="Arial" charset="0"/>
              </a:rPr>
              <a:t>La durée des séances est un facteur fondamental pour réduire la mortalité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5397382" y="6579929"/>
            <a:ext cx="3746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  <a:ea typeface="MS PGothic" charset="0"/>
                <a:cs typeface="Arial" charset="0"/>
              </a:rPr>
              <a:t>Marshall MR et al Kidney </a:t>
            </a:r>
            <a:r>
              <a:rPr lang="en-US" sz="1200" b="1" i="1" dirty="0" err="1" smtClean="0">
                <a:solidFill>
                  <a:srgbClr val="000000"/>
                </a:solidFill>
                <a:ea typeface="MS PGothic" charset="0"/>
                <a:cs typeface="Arial" charset="0"/>
              </a:rPr>
              <a:t>Int</a:t>
            </a:r>
            <a:r>
              <a:rPr lang="en-US" sz="1200" b="1" i="1" dirty="0" smtClean="0">
                <a:solidFill>
                  <a:srgbClr val="000000"/>
                </a:solidFill>
                <a:ea typeface="MS PGothic" charset="0"/>
                <a:cs typeface="Arial" charset="0"/>
              </a:rPr>
              <a:t> 2006; 69: 1229-1236   </a:t>
            </a:r>
          </a:p>
        </p:txBody>
      </p:sp>
      <p:grpSp>
        <p:nvGrpSpPr>
          <p:cNvPr id="2" name="Groupe 22"/>
          <p:cNvGrpSpPr>
            <a:grpSpLocks/>
          </p:cNvGrpSpPr>
          <p:nvPr/>
        </p:nvGrpSpPr>
        <p:grpSpPr bwMode="auto">
          <a:xfrm>
            <a:off x="1574801" y="1757363"/>
            <a:ext cx="6535822" cy="4260850"/>
            <a:chOff x="1771650" y="1757363"/>
            <a:chExt cx="7352800" cy="4260850"/>
          </a:xfrm>
        </p:grpSpPr>
        <p:grpSp>
          <p:nvGrpSpPr>
            <p:cNvPr id="32773" name="Group 20"/>
            <p:cNvGrpSpPr>
              <a:grpSpLocks/>
            </p:cNvGrpSpPr>
            <p:nvPr/>
          </p:nvGrpSpPr>
          <p:grpSpPr bwMode="auto">
            <a:xfrm>
              <a:off x="1771650" y="1990725"/>
              <a:ext cx="6802438" cy="4027488"/>
              <a:chOff x="1116" y="1254"/>
              <a:chExt cx="4285" cy="2537"/>
            </a:xfrm>
          </p:grpSpPr>
          <p:graphicFrame>
            <p:nvGraphicFramePr>
              <p:cNvPr id="32776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116" y="1254"/>
              <a:ext cx="4285" cy="2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973" name="Graphique" r:id="rId4" imgW="7721600" imgH="4572000" progId="MSGraph.Chart.8">
                      <p:embed followColorScheme="full"/>
                    </p:oleObj>
                  </mc:Choice>
                  <mc:Fallback>
                    <p:oleObj name="Graphique" r:id="rId4" imgW="7721600" imgH="4572000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16" y="1254"/>
                            <a:ext cx="4285" cy="25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777" name="Line 3"/>
              <p:cNvSpPr>
                <a:spLocks noChangeShapeType="1"/>
              </p:cNvSpPr>
              <p:nvPr/>
            </p:nvSpPr>
            <p:spPr bwMode="auto">
              <a:xfrm>
                <a:off x="1812" y="1661"/>
                <a:ext cx="0" cy="442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32778" name="Group 6"/>
              <p:cNvGrpSpPr>
                <a:grpSpLocks/>
              </p:cNvGrpSpPr>
              <p:nvPr/>
            </p:nvGrpSpPr>
            <p:grpSpPr bwMode="auto">
              <a:xfrm>
                <a:off x="1648" y="1478"/>
                <a:ext cx="3425" cy="1196"/>
                <a:chOff x="1648" y="1478"/>
                <a:chExt cx="3425" cy="1196"/>
              </a:xfrm>
            </p:grpSpPr>
            <p:sp>
              <p:nvSpPr>
                <p:cNvPr id="327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243" y="2461"/>
                  <a:ext cx="367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hangingPunct="0">
                    <a:buFont typeface="Wingdings" charset="0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hangingPunct="0">
                    <a:buFont typeface="Wingdings" charset="0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hangingPunct="0">
                    <a:buFont typeface="Wingdings" charset="0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hangingPunct="0">
                    <a:buFont typeface="Wingdings" charset="0"/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b="1" smtClean="0">
                      <a:solidFill>
                        <a:srgbClr val="000000"/>
                      </a:solidFill>
                      <a:ea typeface="MS PGothic" charset="0"/>
                      <a:cs typeface="Arial" charset="0"/>
                    </a:rPr>
                    <a:t>Ref</a:t>
                  </a:r>
                </a:p>
              </p:txBody>
            </p:sp>
            <p:grpSp>
              <p:nvGrpSpPr>
                <p:cNvPr id="32787" name="Group 8"/>
                <p:cNvGrpSpPr>
                  <a:grpSpLocks/>
                </p:cNvGrpSpPr>
                <p:nvPr/>
              </p:nvGrpSpPr>
              <p:grpSpPr bwMode="auto">
                <a:xfrm>
                  <a:off x="1648" y="1478"/>
                  <a:ext cx="3425" cy="174"/>
                  <a:chOff x="1648" y="1478"/>
                  <a:chExt cx="3425" cy="174"/>
                </a:xfrm>
              </p:grpSpPr>
              <p:sp>
                <p:nvSpPr>
                  <p:cNvPr id="32788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48" y="1478"/>
                    <a:ext cx="407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1pPr>
                    <a:lvl2pPr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smtClean="0">
                        <a:solidFill>
                          <a:srgbClr val="000000"/>
                        </a:solidFill>
                        <a:ea typeface="MS PGothic" charset="0"/>
                        <a:cs typeface="Arial" charset="0"/>
                      </a:rPr>
                      <a:t>&lt;0,01</a:t>
                    </a:r>
                  </a:p>
                </p:txBody>
              </p:sp>
              <p:sp>
                <p:nvSpPr>
                  <p:cNvPr id="32789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33" y="1478"/>
                    <a:ext cx="407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1pPr>
                    <a:lvl2pPr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smtClean="0">
                        <a:solidFill>
                          <a:srgbClr val="000000"/>
                        </a:solidFill>
                        <a:ea typeface="MS PGothic" charset="0"/>
                        <a:cs typeface="Arial" charset="0"/>
                      </a:rPr>
                      <a:t>&lt;0,05</a:t>
                    </a:r>
                  </a:p>
                </p:txBody>
              </p:sp>
              <p:sp>
                <p:nvSpPr>
                  <p:cNvPr id="32790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69" y="1478"/>
                    <a:ext cx="282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1pPr>
                    <a:lvl2pPr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smtClean="0">
                        <a:solidFill>
                          <a:srgbClr val="000000"/>
                        </a:solidFill>
                        <a:ea typeface="MS PGothic" charset="0"/>
                        <a:cs typeface="Arial" charset="0"/>
                      </a:rPr>
                      <a:t>NS</a:t>
                    </a:r>
                  </a:p>
                </p:txBody>
              </p:sp>
              <p:sp>
                <p:nvSpPr>
                  <p:cNvPr id="32791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91" y="1478"/>
                    <a:ext cx="282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1pPr>
                    <a:lvl2pPr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eaLnBrk="0" hangingPunct="0">
                      <a:buFont typeface="Wingdings" charset="0"/>
                      <a:defRPr sz="16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b="1" smtClean="0">
                        <a:solidFill>
                          <a:srgbClr val="000000"/>
                        </a:solidFill>
                        <a:ea typeface="MS PGothic" charset="0"/>
                        <a:cs typeface="Arial" charset="0"/>
                      </a:rPr>
                      <a:t>NS</a:t>
                    </a:r>
                  </a:p>
                </p:txBody>
              </p:sp>
            </p:grpSp>
          </p:grpSp>
          <p:sp>
            <p:nvSpPr>
              <p:cNvPr id="32779" name="Line 13"/>
              <p:cNvSpPr>
                <a:spLocks noChangeShapeType="1"/>
              </p:cNvSpPr>
              <p:nvPr/>
            </p:nvSpPr>
            <p:spPr bwMode="auto">
              <a:xfrm>
                <a:off x="1802" y="2220"/>
                <a:ext cx="0" cy="534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2780" name="Line 14"/>
              <p:cNvSpPr>
                <a:spLocks noChangeShapeType="1"/>
              </p:cNvSpPr>
              <p:nvPr/>
            </p:nvSpPr>
            <p:spPr bwMode="auto">
              <a:xfrm>
                <a:off x="2601" y="2294"/>
                <a:ext cx="0" cy="348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2781" name="Line 15"/>
              <p:cNvSpPr>
                <a:spLocks noChangeShapeType="1"/>
              </p:cNvSpPr>
              <p:nvPr/>
            </p:nvSpPr>
            <p:spPr bwMode="auto">
              <a:xfrm flipH="1">
                <a:off x="2586" y="2753"/>
                <a:ext cx="6" cy="327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2782" name="Line 16"/>
              <p:cNvSpPr>
                <a:spLocks noChangeShapeType="1"/>
              </p:cNvSpPr>
              <p:nvPr/>
            </p:nvSpPr>
            <p:spPr bwMode="auto">
              <a:xfrm>
                <a:off x="4144" y="2818"/>
                <a:ext cx="0" cy="126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2783" name="Line 17"/>
              <p:cNvSpPr>
                <a:spLocks noChangeShapeType="1"/>
              </p:cNvSpPr>
              <p:nvPr/>
            </p:nvSpPr>
            <p:spPr bwMode="auto">
              <a:xfrm flipH="1">
                <a:off x="4149" y="3105"/>
                <a:ext cx="1" cy="141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2784" name="Line 18"/>
              <p:cNvSpPr>
                <a:spLocks noChangeShapeType="1"/>
              </p:cNvSpPr>
              <p:nvPr/>
            </p:nvSpPr>
            <p:spPr bwMode="auto">
              <a:xfrm>
                <a:off x="4925" y="2549"/>
                <a:ext cx="5" cy="163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2785" name="Line 19"/>
              <p:cNvSpPr>
                <a:spLocks noChangeShapeType="1"/>
              </p:cNvSpPr>
              <p:nvPr/>
            </p:nvSpPr>
            <p:spPr bwMode="auto">
              <a:xfrm flipH="1">
                <a:off x="4946" y="2852"/>
                <a:ext cx="1" cy="141"/>
              </a:xfrm>
              <a:prstGeom prst="line">
                <a:avLst/>
              </a:prstGeom>
              <a:noFill/>
              <a:ln w="28575">
                <a:solidFill>
                  <a:srgbClr val="8D8D8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sz="2400" b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32774" name="Text Box 21"/>
            <p:cNvSpPr txBox="1">
              <a:spLocks noChangeArrowheads="1"/>
            </p:cNvSpPr>
            <p:nvPr/>
          </p:nvSpPr>
          <p:spPr bwMode="auto">
            <a:xfrm>
              <a:off x="1816100" y="1757363"/>
              <a:ext cx="1765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800" b="1" smtClean="0">
                  <a:solidFill>
                    <a:srgbClr val="000000"/>
                  </a:solidFill>
                  <a:cs typeface="Arial" charset="0"/>
                </a:rPr>
                <a:t>RR Mortality</a:t>
              </a:r>
            </a:p>
          </p:txBody>
        </p:sp>
        <p:sp>
          <p:nvSpPr>
            <p:cNvPr id="32775" name="Text Box 22"/>
            <p:cNvSpPr txBox="1">
              <a:spLocks noChangeArrowheads="1"/>
            </p:cNvSpPr>
            <p:nvPr/>
          </p:nvSpPr>
          <p:spPr bwMode="auto">
            <a:xfrm>
              <a:off x="8131175" y="5589588"/>
              <a:ext cx="9932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buFont typeface="Wingdings" charset="0"/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smtClean="0">
                  <a:solidFill>
                    <a:srgbClr val="000000"/>
                  </a:solidFill>
                  <a:cs typeface="Arial" charset="0"/>
                </a:rPr>
                <a:t>tHD, hrs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346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8667" y="381000"/>
            <a:ext cx="8534400" cy="1143000"/>
          </a:xfrm>
        </p:spPr>
        <p:txBody>
          <a:bodyPr/>
          <a:lstStyle/>
          <a:p>
            <a:r>
              <a:rPr lang="en-US"/>
              <a:t>Longer Treatment Time is Associated with Lower Mortality*</a:t>
            </a:r>
          </a:p>
        </p:txBody>
      </p:sp>
      <p:graphicFrame>
        <p:nvGraphicFramePr>
          <p:cNvPr id="861187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685800" y="2135196"/>
          <a:ext cx="7772400" cy="365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Graphique" r:id="rId3" imgW="8750300" imgH="4114800" progId="MSGraph.Chart.8">
                  <p:embed followColorScheme="full"/>
                </p:oleObj>
              </mc:Choice>
              <mc:Fallback>
                <p:oleObj name="Graphique" r:id="rId3" imgW="8750300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invGray">
                      <a:xfrm>
                        <a:off x="685800" y="2135196"/>
                        <a:ext cx="7772400" cy="365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1188" name="Text Box 4"/>
          <p:cNvSpPr txBox="1">
            <a:spLocks noChangeArrowheads="1"/>
          </p:cNvSpPr>
          <p:nvPr/>
        </p:nvSpPr>
        <p:spPr bwMode="blackGray">
          <a:xfrm>
            <a:off x="3251200" y="5791209"/>
            <a:ext cx="31157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Treatment Time</a:t>
            </a:r>
          </a:p>
        </p:txBody>
      </p:sp>
      <p:sp>
        <p:nvSpPr>
          <p:cNvPr id="861189" name="Text Box 5"/>
          <p:cNvSpPr txBox="1">
            <a:spLocks noChangeArrowheads="1"/>
          </p:cNvSpPr>
          <p:nvPr/>
        </p:nvSpPr>
        <p:spPr bwMode="blackGray">
          <a:xfrm>
            <a:off x="338666" y="1676402"/>
            <a:ext cx="19642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Relative Risk</a:t>
            </a:r>
          </a:p>
        </p:txBody>
      </p:sp>
      <p:sp>
        <p:nvSpPr>
          <p:cNvPr id="861190" name="Text Box 6"/>
          <p:cNvSpPr txBox="1">
            <a:spLocks noChangeArrowheads="1"/>
          </p:cNvSpPr>
          <p:nvPr/>
        </p:nvSpPr>
        <p:spPr bwMode="blackGray">
          <a:xfrm>
            <a:off x="1151470" y="6324608"/>
            <a:ext cx="79925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*Adjusted for age, sex, race, years on dialysis, 14 summary comorbid conditions, depression, living status, employment status, height, weight, Kt/V, and intradialytic weight loss; stratified by region; DOPPS I data (1996-2000)  </a:t>
            </a:r>
          </a:p>
        </p:txBody>
      </p:sp>
      <p:sp>
        <p:nvSpPr>
          <p:cNvPr id="861191" name="Text Box 7"/>
          <p:cNvSpPr txBox="1">
            <a:spLocks noChangeArrowheads="1"/>
          </p:cNvSpPr>
          <p:nvPr/>
        </p:nvSpPr>
        <p:spPr bwMode="white">
          <a:xfrm>
            <a:off x="6815667" y="4648209"/>
            <a:ext cx="74506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97E"/>
                </a:solidFill>
                <a:latin typeface="Arial" charset="0"/>
                <a:ea typeface="ＭＳ Ｐゴシック" charset="0"/>
              </a:rPr>
              <a:t>Ref.</a:t>
            </a:r>
          </a:p>
        </p:txBody>
      </p:sp>
      <p:sp>
        <p:nvSpPr>
          <p:cNvPr id="861192" name="Text Box 8"/>
          <p:cNvSpPr txBox="1">
            <a:spLocks noChangeArrowheads="1"/>
          </p:cNvSpPr>
          <p:nvPr/>
        </p:nvSpPr>
        <p:spPr bwMode="white">
          <a:xfrm>
            <a:off x="1896533" y="4648209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97E"/>
                </a:solidFill>
                <a:latin typeface="Arial" charset="0"/>
                <a:ea typeface="ＭＳ Ｐゴシック" charset="0"/>
              </a:rPr>
              <a:t>p&lt;0.0001</a:t>
            </a:r>
          </a:p>
        </p:txBody>
      </p:sp>
      <p:sp>
        <p:nvSpPr>
          <p:cNvPr id="861193" name="Text Box 9"/>
          <p:cNvSpPr txBox="1">
            <a:spLocks noChangeArrowheads="1"/>
          </p:cNvSpPr>
          <p:nvPr/>
        </p:nvSpPr>
        <p:spPr bwMode="white">
          <a:xfrm>
            <a:off x="4326470" y="4648201"/>
            <a:ext cx="1502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97E"/>
                </a:solidFill>
                <a:latin typeface="Arial" charset="0"/>
                <a:ea typeface="ＭＳ Ｐゴシック" charset="0"/>
              </a:rPr>
              <a:t>p=0.001</a:t>
            </a:r>
          </a:p>
        </p:txBody>
      </p:sp>
      <p:sp>
        <p:nvSpPr>
          <p:cNvPr id="861194" name="Text Box 10"/>
          <p:cNvSpPr txBox="1">
            <a:spLocks noChangeArrowheads="1"/>
          </p:cNvSpPr>
          <p:nvPr/>
        </p:nvSpPr>
        <p:spPr bwMode="white">
          <a:xfrm>
            <a:off x="6639278" y="4972906"/>
            <a:ext cx="1028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97E"/>
                </a:solidFill>
                <a:latin typeface="Arial" charset="0"/>
                <a:ea typeface="ＭＳ Ｐゴシック" charset="0"/>
              </a:rPr>
              <a:t>n=1 471</a:t>
            </a:r>
          </a:p>
        </p:txBody>
      </p:sp>
      <p:sp>
        <p:nvSpPr>
          <p:cNvPr id="861195" name="Text Box 11"/>
          <p:cNvSpPr txBox="1">
            <a:spLocks noChangeArrowheads="1"/>
          </p:cNvSpPr>
          <p:nvPr/>
        </p:nvSpPr>
        <p:spPr bwMode="white">
          <a:xfrm>
            <a:off x="1902178" y="4972906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97E"/>
                </a:solidFill>
                <a:latin typeface="Arial" charset="0"/>
                <a:ea typeface="ＭＳ Ｐゴシック" charset="0"/>
              </a:rPr>
              <a:t>n</a:t>
            </a:r>
            <a:r>
              <a:rPr lang="en-US" sz="1400" b="1" smtClean="0">
                <a:solidFill>
                  <a:srgbClr val="00097E"/>
                </a:solidFill>
                <a:latin typeface="Arial" charset="0"/>
                <a:ea typeface="ＭＳ Ｐゴシック" charset="0"/>
              </a:rPr>
              <a:t>=8 372</a:t>
            </a:r>
            <a:endParaRPr lang="en-US" sz="1400" b="1" dirty="0" smtClean="0">
              <a:solidFill>
                <a:srgbClr val="00097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61196" name="Text Box 12"/>
          <p:cNvSpPr txBox="1">
            <a:spLocks noChangeArrowheads="1"/>
          </p:cNvSpPr>
          <p:nvPr/>
        </p:nvSpPr>
        <p:spPr bwMode="white">
          <a:xfrm>
            <a:off x="4332111" y="4972906"/>
            <a:ext cx="101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97E"/>
                </a:solidFill>
                <a:latin typeface="Arial" charset="0"/>
                <a:ea typeface="ＭＳ Ｐゴシック" charset="0"/>
              </a:rPr>
              <a:t>n=6 669</a:t>
            </a:r>
          </a:p>
        </p:txBody>
      </p:sp>
    </p:spTree>
    <p:extLst>
      <p:ext uri="{BB962C8B-B14F-4D97-AF65-F5344CB8AC3E}">
        <p14:creationId xmlns:p14="http://schemas.microsoft.com/office/powerpoint/2010/main" val="1260981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49430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smtClean="0"/>
              <a:t>Fréquence de la dialyse</a:t>
            </a:r>
            <a:endParaRPr lang="fr-FR" dirty="0" smtClean="0">
              <a:cs typeface="+mj-cs"/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23953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71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DOPPS : Dialyse 2x/sem. vs. 3x/sem.</a:t>
            </a:r>
            <a:endParaRPr lang="fr-FR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54851" y="6524625"/>
            <a:ext cx="498916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smtClean="0">
                <a:latin typeface="Arial" charset="0"/>
              </a:rPr>
              <a:t>Bieber et coll. </a:t>
            </a:r>
            <a:r>
              <a:rPr lang="en-US" sz="1400" b="1" i="1" dirty="0" err="1">
                <a:latin typeface="Arial" charset="0"/>
              </a:rPr>
              <a:t>Nephrol</a:t>
            </a:r>
            <a:r>
              <a:rPr lang="en-US" sz="1400" b="1" i="1" dirty="0">
                <a:latin typeface="Arial" charset="0"/>
              </a:rPr>
              <a:t> Dial Transplant. </a:t>
            </a:r>
            <a:r>
              <a:rPr lang="en-US" sz="1400" b="1" i="1" dirty="0" smtClean="0">
                <a:latin typeface="Arial" charset="0"/>
              </a:rPr>
              <a:t>2014;29:1770-7 </a:t>
            </a:r>
            <a:endParaRPr lang="en-GB" sz="1400" b="1" i="1" dirty="0">
              <a:latin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4" y="1341913"/>
            <a:ext cx="7785782" cy="50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DOPPS : Dialyse 2x/sem. vs. 3x/sem.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Caractéristiques des patients dialysés 2 fois par semaine en Chine</a:t>
            </a:r>
          </a:p>
          <a:p>
            <a:pPr lvl="1"/>
            <a:r>
              <a:rPr lang="fr-FR" dirty="0" smtClean="0"/>
              <a:t>Sexe féminin</a:t>
            </a:r>
          </a:p>
          <a:p>
            <a:pPr lvl="1"/>
            <a:r>
              <a:rPr lang="fr-FR" dirty="0" smtClean="0"/>
              <a:t>Ancienneté en dialyse moindre</a:t>
            </a:r>
          </a:p>
          <a:p>
            <a:pPr lvl="1"/>
            <a:r>
              <a:rPr lang="fr-FR" dirty="0" smtClean="0"/>
              <a:t>Statut socio-économique bas</a:t>
            </a:r>
          </a:p>
          <a:p>
            <a:pPr lvl="1"/>
            <a:r>
              <a:rPr lang="fr-FR" dirty="0" smtClean="0"/>
              <a:t>Mauvaise couverture par assurance</a:t>
            </a:r>
          </a:p>
          <a:p>
            <a:pPr lvl="1"/>
            <a:r>
              <a:rPr lang="fr-FR" dirty="0" smtClean="0"/>
              <a:t>Moins de diabétiques</a:t>
            </a:r>
          </a:p>
          <a:p>
            <a:pPr lvl="1"/>
            <a:r>
              <a:rPr lang="fr-FR" dirty="0" smtClean="0"/>
              <a:t>Moins d'hypertendus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54851" y="6524625"/>
            <a:ext cx="498916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5pPr>
            <a:lvl6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6pPr>
            <a:lvl7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7pPr>
            <a:lvl8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8pPr>
            <a:lvl9pPr defTabSz="449263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Narrow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 Narrow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sz="1400" b="1" i="1" dirty="0" smtClean="0">
                <a:latin typeface="Arial" charset="0"/>
              </a:rPr>
              <a:t>Bieber et coll. </a:t>
            </a:r>
            <a:r>
              <a:rPr lang="en-US" sz="1400" b="1" i="1" dirty="0" err="1">
                <a:latin typeface="Arial" charset="0"/>
              </a:rPr>
              <a:t>Nephrol</a:t>
            </a:r>
            <a:r>
              <a:rPr lang="en-US" sz="1400" b="1" i="1" dirty="0">
                <a:latin typeface="Arial" charset="0"/>
              </a:rPr>
              <a:t> Dial Transplant. </a:t>
            </a:r>
            <a:r>
              <a:rPr lang="en-US" sz="1400" b="1" i="1" dirty="0" smtClean="0">
                <a:latin typeface="Arial" charset="0"/>
              </a:rPr>
              <a:t>2014;29:1770-7 </a:t>
            </a:r>
            <a:endParaRPr lang="en-GB" sz="14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49430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smtClean="0"/>
              <a:t>L'abord vasculaire de dialyse</a:t>
            </a:r>
            <a:endParaRPr lang="fr-FR" dirty="0" smtClean="0">
              <a:cs typeface="+mj-cs"/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34478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49430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fr-FR" sz="3600" dirty="0" smtClean="0"/>
              <a:t>L'abord vasculaire : </a:t>
            </a:r>
            <a:br>
              <a:rPr lang="fr-FR" sz="3600" dirty="0" smtClean="0"/>
            </a:br>
            <a:r>
              <a:rPr lang="fr-FR" sz="3600" dirty="0" smtClean="0"/>
              <a:t>un facteur modifiable clé</a:t>
            </a:r>
            <a:endParaRPr lang="fr-FR" dirty="0" smtClean="0">
              <a:cs typeface="+mj-cs"/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Le biais par indication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5431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HD : cathéters et survie</a:t>
            </a:r>
            <a:br>
              <a:rPr lang="fr-FR" sz="2400" dirty="0" smtClean="0"/>
            </a:br>
            <a:r>
              <a:rPr lang="fr-FR" sz="2000" dirty="0" smtClean="0">
                <a:latin typeface="Arial"/>
                <a:cs typeface="Arial"/>
              </a:rPr>
              <a:t>40 526 pts </a:t>
            </a:r>
            <a:r>
              <a:rPr lang="fr-FR" sz="2000" dirty="0">
                <a:latin typeface="Arial"/>
                <a:cs typeface="Arial"/>
              </a:rPr>
              <a:t>Canadian </a:t>
            </a:r>
            <a:r>
              <a:rPr lang="fr-FR" sz="2000" dirty="0" err="1">
                <a:latin typeface="Arial"/>
                <a:cs typeface="Arial"/>
              </a:rPr>
              <a:t>Organ</a:t>
            </a:r>
            <a:r>
              <a:rPr lang="fr-FR" sz="2000" dirty="0">
                <a:latin typeface="Arial"/>
                <a:cs typeface="Arial"/>
              </a:rPr>
              <a:t> Replacement </a:t>
            </a:r>
            <a:r>
              <a:rPr lang="fr-FR" sz="2000" dirty="0" err="1">
                <a:latin typeface="Arial"/>
                <a:cs typeface="Arial"/>
              </a:rPr>
              <a:t>Register</a:t>
            </a:r>
            <a:r>
              <a:rPr lang="fr-FR" sz="2000" dirty="0">
                <a:latin typeface="Arial"/>
                <a:cs typeface="Arial"/>
              </a:rPr>
              <a:t> (</a:t>
            </a:r>
            <a:r>
              <a:rPr lang="fr-FR" sz="2000" dirty="0" smtClean="0">
                <a:latin typeface="Arial"/>
                <a:cs typeface="Arial"/>
              </a:rPr>
              <a:t>2001-2008)</a:t>
            </a:r>
            <a:endParaRPr lang="fr-FR" sz="2000" dirty="0">
              <a:latin typeface="Arial"/>
              <a:cs typeface="Arial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93686" y="6582135"/>
            <a:ext cx="36382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FR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Perl et coll. </a:t>
            </a:r>
            <a:r>
              <a:rPr lang="fr-FR" sz="1200" b="1" i="1" dirty="0">
                <a:solidFill>
                  <a:srgbClr val="000000"/>
                </a:solidFill>
                <a:latin typeface="Arial"/>
                <a:cs typeface="Arial"/>
              </a:rPr>
              <a:t>J Am Soc </a:t>
            </a:r>
            <a:r>
              <a:rPr lang="fr-FR" sz="1200" b="1" i="1" dirty="0" err="1">
                <a:solidFill>
                  <a:srgbClr val="000000"/>
                </a:solidFill>
                <a:latin typeface="Arial"/>
                <a:cs typeface="Arial"/>
              </a:rPr>
              <a:t>Nephrol</a:t>
            </a:r>
            <a:r>
              <a:rPr lang="fr-FR" sz="1200" b="1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2011;22</a:t>
            </a:r>
            <a:r>
              <a:rPr lang="fr-FR" sz="1200" b="1" i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fr-FR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1113-21</a:t>
            </a:r>
            <a:endParaRPr lang="fr-FR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186"/>
            <a:ext cx="9144000" cy="53647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5" y="989013"/>
            <a:ext cx="800851" cy="509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i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106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Éléments d'un programme qualité en hémodialyse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Performance clinique</a:t>
            </a:r>
          </a:p>
          <a:p>
            <a:r>
              <a:rPr lang="fr-FR" dirty="0" smtClean="0"/>
              <a:t>Qualité technique du traitement</a:t>
            </a:r>
          </a:p>
          <a:p>
            <a:r>
              <a:rPr lang="fr-FR" dirty="0" smtClean="0"/>
              <a:t>Efficacité de l'utilisation des ressources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49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Text Box 2"/>
          <p:cNvSpPr txBox="1">
            <a:spLocks noChangeArrowheads="1"/>
          </p:cNvSpPr>
          <p:nvPr/>
        </p:nvSpPr>
        <p:spPr bwMode="auto">
          <a:xfrm>
            <a:off x="-680155" y="6205573"/>
            <a:ext cx="8842022" cy="42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5711" tIns="42855" rIns="85711" bIns="42855">
            <a:spAutoFit/>
          </a:bodyPr>
          <a:lstStyle>
            <a:lvl1pPr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28625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85875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fr-FR" sz="2200" smtClean="0">
              <a:solidFill>
                <a:srgbClr val="FFFFFF"/>
              </a:solidFill>
            </a:endParaRPr>
          </a:p>
        </p:txBody>
      </p:sp>
      <p:sp>
        <p:nvSpPr>
          <p:cNvPr id="1478659" name="Text Box 3"/>
          <p:cNvSpPr txBox="1">
            <a:spLocks noChangeArrowheads="1"/>
          </p:cNvSpPr>
          <p:nvPr/>
        </p:nvSpPr>
        <p:spPr bwMode="auto">
          <a:xfrm>
            <a:off x="-67732" y="1279918"/>
            <a:ext cx="263736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7149" tIns="53575" rIns="107149" bIns="53575">
            <a:spAutoFit/>
          </a:bodyPr>
          <a:lstStyle>
            <a:lvl1pPr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34988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71563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6550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43125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003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575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147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719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RR of Death</a:t>
            </a: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1478660" name="Text Box 4"/>
          <p:cNvSpPr txBox="1">
            <a:spLocks noChangeArrowheads="1"/>
          </p:cNvSpPr>
          <p:nvPr/>
        </p:nvSpPr>
        <p:spPr bwMode="auto">
          <a:xfrm>
            <a:off x="1219200" y="5616070"/>
            <a:ext cx="7924800" cy="96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7149" tIns="53575" rIns="107149" bIns="53575">
            <a:spAutoFit/>
          </a:bodyPr>
          <a:lstStyle>
            <a:lvl1pPr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34988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71563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6550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43125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003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575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147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719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*DOPPS I+II, 1996-2004; n=25,806; adjusted for age, gender, black race,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yrs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with ESRD, 14 comorbidity classes, baseline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Hgb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Kt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/V, serum albumin, calcium, PO</a:t>
            </a:r>
            <a:r>
              <a:rPr lang="en-US" sz="1400" b="1" baseline="-25000" dirty="0" smtClean="0">
                <a:solidFill>
                  <a:srgbClr val="FFFFFF"/>
                </a:solidFill>
                <a:latin typeface="Arial" charset="0"/>
              </a:rPr>
              <a:t>4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, accounted for facility clustering effects; stratified by continent [Japan, US, EUR (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Fr,Ge,It,Sp,UK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]; RR based upon access in use at study entry.</a:t>
            </a:r>
          </a:p>
        </p:txBody>
      </p:sp>
      <p:sp>
        <p:nvSpPr>
          <p:cNvPr id="1478661" name="Rectangle 5"/>
          <p:cNvSpPr>
            <a:spLocks noGrp="1" noChangeArrowheads="1"/>
          </p:cNvSpPr>
          <p:nvPr>
            <p:ph type="title"/>
          </p:nvPr>
        </p:nvSpPr>
        <p:spPr>
          <a:xfrm>
            <a:off x="169333" y="155575"/>
            <a:ext cx="8782756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fr-FR" sz="2800"/>
              <a:t>Vascular Access: Mortality Risk </a:t>
            </a:r>
            <a:br>
              <a:rPr lang="fr-FR" sz="2800"/>
            </a:br>
            <a:r>
              <a:rPr lang="fr-FR" sz="2800" u="sng"/>
              <a:t>Patient Based</a:t>
            </a:r>
            <a:r>
              <a:rPr lang="fr-FR" sz="2800"/>
              <a:t> Model</a:t>
            </a:r>
          </a:p>
        </p:txBody>
      </p:sp>
      <p:sp>
        <p:nvSpPr>
          <p:cNvPr id="1478662" name="Text Box 6"/>
          <p:cNvSpPr txBox="1">
            <a:spLocks noChangeArrowheads="1"/>
          </p:cNvSpPr>
          <p:nvPr/>
        </p:nvSpPr>
        <p:spPr bwMode="auto">
          <a:xfrm>
            <a:off x="1975556" y="4685316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p&lt;0.0001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478663" name="Text Box 7"/>
          <p:cNvSpPr txBox="1">
            <a:spLocks noChangeArrowheads="1"/>
          </p:cNvSpPr>
          <p:nvPr/>
        </p:nvSpPr>
        <p:spPr bwMode="auto">
          <a:xfrm>
            <a:off x="5847644" y="4698016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p&lt;0.0001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478664" name="Text Box 8"/>
          <p:cNvSpPr txBox="1">
            <a:spLocks noChangeArrowheads="1"/>
          </p:cNvSpPr>
          <p:nvPr/>
        </p:nvSpPr>
        <p:spPr bwMode="auto">
          <a:xfrm>
            <a:off x="3951111" y="4682141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Ref.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graphicFrame>
        <p:nvGraphicFramePr>
          <p:cNvPr id="2" name="Object 9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1066800" y="736993"/>
          <a:ext cx="7620000" cy="516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78666" name="Text Box 10"/>
          <p:cNvSpPr txBox="1">
            <a:spLocks noChangeArrowheads="1"/>
          </p:cNvSpPr>
          <p:nvPr/>
        </p:nvSpPr>
        <p:spPr bwMode="auto">
          <a:xfrm>
            <a:off x="3793067" y="4682141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97E"/>
                </a:solidFill>
              </a:rPr>
              <a:t>p&lt;0.0001</a:t>
            </a:r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1478667" name="Text Box 11"/>
          <p:cNvSpPr txBox="1">
            <a:spLocks noChangeArrowheads="1"/>
          </p:cNvSpPr>
          <p:nvPr/>
        </p:nvSpPr>
        <p:spPr bwMode="auto">
          <a:xfrm>
            <a:off x="1896533" y="4682141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97E"/>
                </a:solidFill>
              </a:rPr>
              <a:t>p&lt;0.0001</a:t>
            </a:r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1478668" name="Text Box 12"/>
          <p:cNvSpPr txBox="1">
            <a:spLocks noChangeArrowheads="1"/>
          </p:cNvSpPr>
          <p:nvPr/>
        </p:nvSpPr>
        <p:spPr bwMode="auto">
          <a:xfrm>
            <a:off x="5700889" y="4732941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Ref.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478671" name="Rectangle 15"/>
          <p:cNvSpPr>
            <a:spLocks noChangeArrowheads="1"/>
          </p:cNvSpPr>
          <p:nvPr/>
        </p:nvSpPr>
        <p:spPr bwMode="auto">
          <a:xfrm>
            <a:off x="7036991" y="6549521"/>
            <a:ext cx="20974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FFFFFF"/>
                </a:solidFill>
              </a:rPr>
              <a:t>Pisoni et al ASN, 2005</a:t>
            </a:r>
          </a:p>
        </p:txBody>
      </p:sp>
    </p:spTree>
    <p:extLst>
      <p:ext uri="{BB962C8B-B14F-4D97-AF65-F5344CB8AC3E}">
        <p14:creationId xmlns:p14="http://schemas.microsoft.com/office/powerpoint/2010/main" val="1363761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4133" y="2286000"/>
            <a:ext cx="8466667" cy="1143000"/>
          </a:xfrm>
        </p:spPr>
        <p:txBody>
          <a:bodyPr/>
          <a:lstStyle/>
          <a:p>
            <a:pPr algn="l"/>
            <a:r>
              <a:rPr lang="en-US" sz="3200"/>
              <a:t>Catheters often are given to sicker patients and so outcomes, even with adjustments, are expected to be worse for patients using a catheter (Bias by indication).</a:t>
            </a:r>
            <a:br>
              <a:rPr lang="en-US" sz="3200"/>
            </a:br>
            <a:r>
              <a:rPr lang="en-US" sz="3200"/>
              <a:t/>
            </a:r>
            <a:br>
              <a:rPr lang="en-US" sz="3200"/>
            </a:br>
            <a:r>
              <a:rPr lang="en-US" sz="3200"/>
              <a:t>What do </a:t>
            </a:r>
            <a:r>
              <a:rPr lang="en-US" sz="3200" u="sng"/>
              <a:t>facility-based</a:t>
            </a:r>
            <a:r>
              <a:rPr lang="en-US" sz="3200"/>
              <a:t> analyses show for catheter use and outcomes?</a:t>
            </a:r>
          </a:p>
        </p:txBody>
      </p:sp>
    </p:spTree>
    <p:extLst>
      <p:ext uri="{BB962C8B-B14F-4D97-AF65-F5344CB8AC3E}">
        <p14:creationId xmlns:p14="http://schemas.microsoft.com/office/powerpoint/2010/main" val="1886259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4" name="Text Box 2"/>
          <p:cNvSpPr txBox="1">
            <a:spLocks noChangeArrowheads="1"/>
          </p:cNvSpPr>
          <p:nvPr/>
        </p:nvSpPr>
        <p:spPr bwMode="auto">
          <a:xfrm>
            <a:off x="-680155" y="6134134"/>
            <a:ext cx="8842022" cy="42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5711" tIns="42855" rIns="85711" bIns="42855">
            <a:spAutoFit/>
          </a:bodyPr>
          <a:lstStyle>
            <a:lvl1pPr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28625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7250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85875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14500" defTabSz="8572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717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89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861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433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fr-FR" sz="2200" smtClean="0">
              <a:solidFill>
                <a:srgbClr val="FFFFFF"/>
              </a:solidFill>
            </a:endParaRPr>
          </a:p>
        </p:txBody>
      </p:sp>
      <p:sp>
        <p:nvSpPr>
          <p:cNvPr id="1482755" name="Text Box 3"/>
          <p:cNvSpPr txBox="1">
            <a:spLocks noChangeArrowheads="1"/>
          </p:cNvSpPr>
          <p:nvPr/>
        </p:nvSpPr>
        <p:spPr bwMode="auto">
          <a:xfrm>
            <a:off x="239889" y="1069693"/>
            <a:ext cx="5788378" cy="94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7149" tIns="53575" rIns="107149" bIns="53575">
            <a:spAutoFit/>
          </a:bodyPr>
          <a:lstStyle>
            <a:lvl1pPr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34988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71563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6550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43125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003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575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147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719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RR of Death among Facility Patients                               per 20% more facility use of indicated access type</a:t>
            </a:r>
            <a:endParaRPr lang="en-US" sz="2000" b="1" dirty="0" smtClean="0">
              <a:solidFill>
                <a:srgbClr val="FFFFFF"/>
              </a:solidFill>
            </a:endParaRPr>
          </a:p>
        </p:txBody>
      </p:sp>
      <p:sp>
        <p:nvSpPr>
          <p:cNvPr id="1482756" name="Text Box 4"/>
          <p:cNvSpPr txBox="1">
            <a:spLocks noChangeArrowheads="1"/>
          </p:cNvSpPr>
          <p:nvPr/>
        </p:nvSpPr>
        <p:spPr bwMode="auto">
          <a:xfrm>
            <a:off x="1371600" y="5664620"/>
            <a:ext cx="7772400" cy="118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149" tIns="53575" rIns="107149" bIns="53575">
            <a:spAutoFit/>
          </a:bodyPr>
          <a:lstStyle>
            <a:lvl1pPr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34988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71563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6550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43125" defTabSz="10715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003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575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147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71925" defTabSz="1071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*DOPPS I+II, 1996-2004; n=25,709; adjusted for age, gender, black race,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yrs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with ESRD, 14 comorbidity classes, baseline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Hgb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Kt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/V, serum albumin, calcium, PO</a:t>
            </a:r>
            <a:r>
              <a:rPr lang="en-US" sz="1400" b="1" baseline="-25000" dirty="0" smtClean="0">
                <a:solidFill>
                  <a:srgbClr val="FFFFFF"/>
                </a:solidFill>
                <a:latin typeface="Arial" charset="0"/>
              </a:rPr>
              <a:t>4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, accounted for facility clustering effects; stratified by continent [Japan, US, EUR (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Fr,Ge,It,Sp,UK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]; RR based upon access in use at study entry.                     </a:t>
            </a:r>
            <a:br>
              <a:rPr lang="en-US" sz="1400" b="1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                                                                                                                </a:t>
            </a:r>
            <a:r>
              <a:rPr lang="en-US" sz="1400" b="1" i="1" dirty="0" err="1" smtClean="0">
                <a:solidFill>
                  <a:srgbClr val="FFFFFF"/>
                </a:solidFill>
                <a:latin typeface="Arial" charset="0"/>
              </a:rPr>
              <a:t>Pisoni</a:t>
            </a:r>
            <a:r>
              <a:rPr lang="en-US" sz="1400" b="1" i="1" dirty="0" smtClean="0">
                <a:solidFill>
                  <a:srgbClr val="FFFFFF"/>
                </a:solidFill>
                <a:latin typeface="Arial" charset="0"/>
              </a:rPr>
              <a:t> et al, ASN 2005</a:t>
            </a:r>
          </a:p>
        </p:txBody>
      </p:sp>
      <p:sp>
        <p:nvSpPr>
          <p:cNvPr id="1482757" name="Rectangle 5"/>
          <p:cNvSpPr>
            <a:spLocks noGrp="1" noChangeArrowheads="1"/>
          </p:cNvSpPr>
          <p:nvPr>
            <p:ph type="title"/>
          </p:nvPr>
        </p:nvSpPr>
        <p:spPr>
          <a:xfrm>
            <a:off x="169333" y="3175"/>
            <a:ext cx="8782756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fr-FR" sz="2800"/>
              <a:t>Vascular Access: Mortality Risk </a:t>
            </a:r>
            <a:br>
              <a:rPr lang="fr-FR" sz="2800"/>
            </a:br>
            <a:r>
              <a:rPr lang="fr-FR" sz="2800" u="sng"/>
              <a:t>Facility Based</a:t>
            </a:r>
            <a:r>
              <a:rPr lang="fr-FR" sz="2800"/>
              <a:t> Model</a:t>
            </a:r>
          </a:p>
        </p:txBody>
      </p:sp>
      <p:sp>
        <p:nvSpPr>
          <p:cNvPr id="1482758" name="Text Box 6"/>
          <p:cNvSpPr txBox="1">
            <a:spLocks noChangeArrowheads="1"/>
          </p:cNvSpPr>
          <p:nvPr/>
        </p:nvSpPr>
        <p:spPr bwMode="auto">
          <a:xfrm>
            <a:off x="1975556" y="4808393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p&lt;0.0001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482759" name="Text Box 7"/>
          <p:cNvSpPr txBox="1">
            <a:spLocks noChangeArrowheads="1"/>
          </p:cNvSpPr>
          <p:nvPr/>
        </p:nvSpPr>
        <p:spPr bwMode="auto">
          <a:xfrm>
            <a:off x="5847644" y="4821093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p&lt;0.0001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482760" name="Text Box 8"/>
          <p:cNvSpPr txBox="1">
            <a:spLocks noChangeArrowheads="1"/>
          </p:cNvSpPr>
          <p:nvPr/>
        </p:nvSpPr>
        <p:spPr bwMode="auto">
          <a:xfrm>
            <a:off x="3951111" y="4805218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Ref.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graphicFrame>
        <p:nvGraphicFramePr>
          <p:cNvPr id="2" name="Object 9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975078" y="731658"/>
          <a:ext cx="7890933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82762" name="Text Box 10"/>
          <p:cNvSpPr txBox="1">
            <a:spLocks noChangeArrowheads="1"/>
          </p:cNvSpPr>
          <p:nvPr/>
        </p:nvSpPr>
        <p:spPr bwMode="auto">
          <a:xfrm>
            <a:off x="3804356" y="4641705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p&lt;0.0001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482763" name="Text Box 11"/>
          <p:cNvSpPr txBox="1">
            <a:spLocks noChangeArrowheads="1"/>
          </p:cNvSpPr>
          <p:nvPr/>
        </p:nvSpPr>
        <p:spPr bwMode="auto">
          <a:xfrm>
            <a:off x="1883834" y="4641705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p&lt;0.0001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482764" name="Text Box 12"/>
          <p:cNvSpPr txBox="1">
            <a:spLocks noChangeArrowheads="1"/>
          </p:cNvSpPr>
          <p:nvPr/>
        </p:nvSpPr>
        <p:spPr bwMode="auto">
          <a:xfrm>
            <a:off x="5788378" y="4641705"/>
            <a:ext cx="142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97E"/>
                </a:solidFill>
              </a:rPr>
              <a:t>Ref.</a:t>
            </a:r>
            <a:endParaRPr lang="en-US" sz="20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87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2600">
                <a:cs typeface="Times New Roman" charset="0"/>
              </a:rPr>
              <a:t>Differences in Facility Vascular Access Explain Much of the Mortality Differences Between the US and Europe in DOPPS</a:t>
            </a:r>
          </a:p>
        </p:txBody>
      </p:sp>
      <p:sp>
        <p:nvSpPr>
          <p:cNvPr id="1488899" name="Rectangle 3"/>
          <p:cNvSpPr>
            <a:spLocks noChangeArrowheads="1"/>
          </p:cNvSpPr>
          <p:nvPr/>
        </p:nvSpPr>
        <p:spPr bwMode="auto">
          <a:xfrm>
            <a:off x="1828800" y="18621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1488900" name="Rectangle 4"/>
          <p:cNvSpPr>
            <a:spLocks noChangeArrowheads="1"/>
          </p:cNvSpPr>
          <p:nvPr/>
        </p:nvSpPr>
        <p:spPr bwMode="auto">
          <a:xfrm>
            <a:off x="1828800" y="19383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1488901" name="Text Box 5"/>
          <p:cNvSpPr txBox="1">
            <a:spLocks noChangeArrowheads="1"/>
          </p:cNvSpPr>
          <p:nvPr/>
        </p:nvSpPr>
        <p:spPr bwMode="auto">
          <a:xfrm>
            <a:off x="1219200" y="6053919"/>
            <a:ext cx="777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FFFFFF"/>
                </a:solidFill>
                <a:cs typeface="Times New Roman" charset="0"/>
              </a:rPr>
              <a:t>All models were adjusted for age, gender, race, time on dialysis, 13 summary comorbid conditions, laboratory values, and unit type, and accounted for facility clustering effects. DOPPS I + II; n=20,754; </a:t>
            </a:r>
            <a:br>
              <a:rPr lang="en-US" sz="1200" b="1" dirty="0">
                <a:solidFill>
                  <a:srgbClr val="FFFFFF"/>
                </a:solidFill>
                <a:cs typeface="Times New Roman" charset="0"/>
              </a:rPr>
            </a:br>
            <a:r>
              <a:rPr lang="en-US" sz="1200" b="1" dirty="0">
                <a:solidFill>
                  <a:srgbClr val="FFFFFF"/>
                </a:solidFill>
                <a:cs typeface="Times New Roman" charset="0"/>
              </a:rPr>
              <a:t>EUR=France, Germany,  Italy, Spain, and UK.</a:t>
            </a:r>
          </a:p>
        </p:txBody>
      </p:sp>
      <p:sp>
        <p:nvSpPr>
          <p:cNvPr id="1488902" name="Line 6"/>
          <p:cNvSpPr>
            <a:spLocks noChangeShapeType="1"/>
          </p:cNvSpPr>
          <p:nvPr/>
        </p:nvSpPr>
        <p:spPr bwMode="auto">
          <a:xfrm>
            <a:off x="0" y="35052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FFFFFF"/>
              </a:solidFill>
            </a:endParaRP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>
            <p:extLst/>
          </p:nvPr>
        </p:nvGraphicFramePr>
        <p:xfrm>
          <a:off x="1071579" y="1577975"/>
          <a:ext cx="7119937" cy="492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88904" name="Text Box 8"/>
          <p:cNvSpPr txBox="1">
            <a:spLocks noChangeArrowheads="1"/>
          </p:cNvSpPr>
          <p:nvPr/>
        </p:nvSpPr>
        <p:spPr bwMode="auto">
          <a:xfrm>
            <a:off x="1981200" y="5105401"/>
            <a:ext cx="1143000" cy="23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97E"/>
                </a:solidFill>
              </a:rPr>
              <a:t>US</a:t>
            </a:r>
          </a:p>
        </p:txBody>
      </p:sp>
      <p:sp>
        <p:nvSpPr>
          <p:cNvPr id="1488905" name="Text Box 9"/>
          <p:cNvSpPr txBox="1">
            <a:spLocks noChangeArrowheads="1"/>
          </p:cNvSpPr>
          <p:nvPr/>
        </p:nvSpPr>
        <p:spPr bwMode="auto">
          <a:xfrm>
            <a:off x="5935133" y="4343433"/>
            <a:ext cx="1066800" cy="3651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</a:rPr>
              <a:t>p=0.51</a:t>
            </a:r>
          </a:p>
        </p:txBody>
      </p:sp>
      <p:sp>
        <p:nvSpPr>
          <p:cNvPr id="1488906" name="Text Box 10"/>
          <p:cNvSpPr txBox="1">
            <a:spLocks noChangeArrowheads="1"/>
          </p:cNvSpPr>
          <p:nvPr/>
        </p:nvSpPr>
        <p:spPr bwMode="auto">
          <a:xfrm>
            <a:off x="5401736" y="5105401"/>
            <a:ext cx="1143000" cy="23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97E"/>
                </a:solidFill>
              </a:rPr>
              <a:t>US</a:t>
            </a:r>
          </a:p>
        </p:txBody>
      </p:sp>
      <p:sp>
        <p:nvSpPr>
          <p:cNvPr id="1488907" name="Text Box 11"/>
          <p:cNvSpPr txBox="1">
            <a:spLocks noChangeArrowheads="1"/>
          </p:cNvSpPr>
          <p:nvPr/>
        </p:nvSpPr>
        <p:spPr bwMode="auto">
          <a:xfrm>
            <a:off x="6468536" y="5105401"/>
            <a:ext cx="1143000" cy="23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97E"/>
                </a:solidFill>
              </a:rPr>
              <a:t>EUR</a:t>
            </a:r>
          </a:p>
        </p:txBody>
      </p:sp>
      <p:sp>
        <p:nvSpPr>
          <p:cNvPr id="1488908" name="Text Box 12"/>
          <p:cNvSpPr txBox="1">
            <a:spLocks noChangeArrowheads="1"/>
          </p:cNvSpPr>
          <p:nvPr/>
        </p:nvSpPr>
        <p:spPr bwMode="auto">
          <a:xfrm>
            <a:off x="2573867" y="4343433"/>
            <a:ext cx="1143000" cy="3651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</a:rPr>
              <a:t>p&lt;0.0001</a:t>
            </a:r>
          </a:p>
        </p:txBody>
      </p:sp>
      <p:sp>
        <p:nvSpPr>
          <p:cNvPr id="1488909" name="Text Box 13"/>
          <p:cNvSpPr txBox="1">
            <a:spLocks noChangeArrowheads="1"/>
          </p:cNvSpPr>
          <p:nvPr/>
        </p:nvSpPr>
        <p:spPr bwMode="auto">
          <a:xfrm>
            <a:off x="3132667" y="5105401"/>
            <a:ext cx="1143000" cy="23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97E"/>
                </a:solidFill>
              </a:rPr>
              <a:t>EUR</a:t>
            </a:r>
          </a:p>
        </p:txBody>
      </p:sp>
      <p:sp>
        <p:nvSpPr>
          <p:cNvPr id="1488911" name="Text Box 15"/>
          <p:cNvSpPr txBox="1">
            <a:spLocks noChangeArrowheads="1"/>
          </p:cNvSpPr>
          <p:nvPr/>
        </p:nvSpPr>
        <p:spPr bwMode="auto">
          <a:xfrm>
            <a:off x="3276600" y="2162208"/>
            <a:ext cx="1524000" cy="593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</a:rPr>
              <a:t>Adjusted for case mix</a:t>
            </a:r>
          </a:p>
        </p:txBody>
      </p:sp>
      <p:sp>
        <p:nvSpPr>
          <p:cNvPr id="1488912" name="Text Box 16"/>
          <p:cNvSpPr txBox="1">
            <a:spLocks noChangeArrowheads="1"/>
          </p:cNvSpPr>
          <p:nvPr/>
        </p:nvSpPr>
        <p:spPr bwMode="auto">
          <a:xfrm>
            <a:off x="5791200" y="2149508"/>
            <a:ext cx="2133600" cy="593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</a:rPr>
              <a:t>+ facility vascular access adjustment</a:t>
            </a:r>
          </a:p>
        </p:txBody>
      </p:sp>
      <p:sp>
        <p:nvSpPr>
          <p:cNvPr id="1488913" name="Rectangle 17"/>
          <p:cNvSpPr>
            <a:spLocks noChangeArrowheads="1"/>
          </p:cNvSpPr>
          <p:nvPr/>
        </p:nvSpPr>
        <p:spPr bwMode="auto">
          <a:xfrm>
            <a:off x="5085960" y="6546361"/>
            <a:ext cx="40134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b="1" i="1" dirty="0" err="1">
                <a:solidFill>
                  <a:srgbClr val="FFFFFF"/>
                </a:solidFill>
              </a:rPr>
              <a:t>Pisoni</a:t>
            </a:r>
            <a:r>
              <a:rPr lang="en-US" sz="1400" b="1" i="1" dirty="0">
                <a:solidFill>
                  <a:srgbClr val="FFFFFF"/>
                </a:solidFill>
              </a:rPr>
              <a:t> et </a:t>
            </a:r>
            <a:r>
              <a:rPr lang="en-US" sz="1400" b="1" i="1" dirty="0" smtClean="0">
                <a:solidFill>
                  <a:srgbClr val="FFFFFF"/>
                </a:solidFill>
              </a:rPr>
              <a:t>al. </a:t>
            </a:r>
            <a:r>
              <a:rPr lang="de-DE" sz="1400" b="1" i="1" dirty="0" smtClean="0">
                <a:solidFill>
                  <a:srgbClr val="FFFFFF"/>
                </a:solidFill>
              </a:rPr>
              <a:t>Am </a:t>
            </a:r>
            <a:r>
              <a:rPr lang="de-DE" sz="1400" b="1" i="1" dirty="0">
                <a:solidFill>
                  <a:srgbClr val="FFFFFF"/>
                </a:solidFill>
              </a:rPr>
              <a:t>J </a:t>
            </a:r>
            <a:r>
              <a:rPr lang="de-DE" sz="1400" b="1" i="1" dirty="0" err="1">
                <a:solidFill>
                  <a:srgbClr val="FFFFFF"/>
                </a:solidFill>
              </a:rPr>
              <a:t>Kidney</a:t>
            </a:r>
            <a:r>
              <a:rPr lang="de-DE" sz="1400" b="1" i="1" dirty="0">
                <a:solidFill>
                  <a:srgbClr val="FFFFFF"/>
                </a:solidFill>
              </a:rPr>
              <a:t> Dis </a:t>
            </a:r>
            <a:r>
              <a:rPr lang="de-DE" sz="1400" b="1" i="1" dirty="0" smtClean="0">
                <a:solidFill>
                  <a:srgbClr val="FFFFFF"/>
                </a:solidFill>
              </a:rPr>
              <a:t>2009;53</a:t>
            </a:r>
            <a:r>
              <a:rPr lang="de-DE" sz="1400" b="1" i="1" dirty="0">
                <a:solidFill>
                  <a:srgbClr val="FFFFFF"/>
                </a:solidFill>
              </a:rPr>
              <a:t>:475</a:t>
            </a:r>
            <a:r>
              <a:rPr lang="de-DE" sz="1400" b="1" i="1" dirty="0" smtClean="0">
                <a:solidFill>
                  <a:srgbClr val="FFFFFF"/>
                </a:solidFill>
              </a:rPr>
              <a:t>-91</a:t>
            </a:r>
            <a:endParaRPr lang="en-US" sz="1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25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Paramètres de dialyse optimale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6" y="1403350"/>
            <a:ext cx="8260216" cy="5107102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Contexte du début de l'HD</a:t>
            </a:r>
          </a:p>
          <a:p>
            <a:pPr lvl="1"/>
            <a:r>
              <a:rPr lang="fr-FR" dirty="0" smtClean="0"/>
              <a:t>Prise en charge pré-HD, accès à la </a:t>
            </a:r>
            <a:r>
              <a:rPr lang="fr-FR" dirty="0" err="1" smtClean="0"/>
              <a:t>Tx</a:t>
            </a:r>
            <a:r>
              <a:rPr lang="fr-FR" dirty="0" smtClean="0"/>
              <a:t>, information et liberté de choix des pts</a:t>
            </a:r>
          </a:p>
          <a:p>
            <a:r>
              <a:rPr lang="fr-FR" dirty="0" smtClean="0"/>
              <a:t>Hydratation</a:t>
            </a:r>
          </a:p>
          <a:p>
            <a:pPr lvl="1"/>
            <a:r>
              <a:rPr lang="fr-FR" dirty="0" smtClean="0"/>
              <a:t>Prise de poids </a:t>
            </a:r>
            <a:r>
              <a:rPr lang="fr-FR" dirty="0" err="1" smtClean="0"/>
              <a:t>interdialytique</a:t>
            </a:r>
            <a:r>
              <a:rPr lang="fr-FR" dirty="0" smtClean="0"/>
              <a:t>, atteinte du poids cible</a:t>
            </a:r>
          </a:p>
          <a:p>
            <a:r>
              <a:rPr lang="fr-FR" dirty="0" smtClean="0"/>
              <a:t>Pression artérielle</a:t>
            </a:r>
          </a:p>
          <a:p>
            <a:pPr lvl="1"/>
            <a:r>
              <a:rPr lang="fr-FR" dirty="0" smtClean="0"/>
              <a:t>Pré, post-dialyse, chutes PA per-dialytiques</a:t>
            </a:r>
          </a:p>
          <a:p>
            <a:r>
              <a:rPr lang="fr-FR" dirty="0" smtClean="0"/>
              <a:t>Métabolisme</a:t>
            </a:r>
          </a:p>
          <a:p>
            <a:pPr lvl="1"/>
            <a:r>
              <a:rPr lang="fr-FR" dirty="0" smtClean="0"/>
              <a:t>Acidose, potassium</a:t>
            </a:r>
          </a:p>
          <a:p>
            <a:pPr lvl="1"/>
            <a:r>
              <a:rPr lang="fr-FR" dirty="0" smtClean="0"/>
              <a:t>Métabolisme minéral : P, Ca, PTH</a:t>
            </a:r>
          </a:p>
          <a:p>
            <a:r>
              <a:rPr lang="fr-FR" dirty="0" smtClean="0"/>
              <a:t>Anémie</a:t>
            </a:r>
          </a:p>
          <a:p>
            <a:pPr lvl="1"/>
            <a:r>
              <a:rPr lang="fr-FR" dirty="0" smtClean="0"/>
              <a:t>Hb cible, statut fer, transfusions</a:t>
            </a:r>
          </a:p>
          <a:p>
            <a:r>
              <a:rPr lang="fr-FR" dirty="0" smtClean="0"/>
              <a:t>Nutrition</a:t>
            </a:r>
          </a:p>
          <a:p>
            <a:r>
              <a:rPr lang="fr-FR" dirty="0" smtClean="0"/>
              <a:t>Inflammation</a:t>
            </a:r>
          </a:p>
          <a:p>
            <a:r>
              <a:rPr lang="fr-FR" dirty="0" smtClean="0"/>
              <a:t>Satisfaction patients</a:t>
            </a:r>
          </a:p>
          <a:p>
            <a:pPr lvl="1"/>
            <a:r>
              <a:rPr lang="fr-FR" dirty="0" smtClean="0"/>
              <a:t>Séances "sautées"</a:t>
            </a:r>
          </a:p>
          <a:p>
            <a:pPr lvl="1"/>
            <a:r>
              <a:rPr lang="fr-FR" dirty="0" smtClean="0"/>
              <a:t>Dépression, emploi</a:t>
            </a:r>
          </a:p>
        </p:txBody>
      </p:sp>
    </p:spTree>
    <p:extLst>
      <p:ext uri="{BB962C8B-B14F-4D97-AF65-F5344CB8AC3E}">
        <p14:creationId xmlns:p14="http://schemas.microsoft.com/office/powerpoint/2010/main" val="13904684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Mesures cliniques de performance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 sz="2400" dirty="0" smtClean="0"/>
              <a:t>Simples à mesurer et recueillir</a:t>
            </a:r>
          </a:p>
          <a:p>
            <a:r>
              <a:rPr lang="fr-FR" sz="2400" dirty="0" smtClean="0"/>
              <a:t>Associées au devenir pts</a:t>
            </a:r>
          </a:p>
          <a:p>
            <a:pPr lvl="1"/>
            <a:r>
              <a:rPr lang="fr-FR" sz="2000" dirty="0" smtClean="0"/>
              <a:t>Survie</a:t>
            </a:r>
          </a:p>
          <a:p>
            <a:pPr lvl="1"/>
            <a:r>
              <a:rPr lang="fr-FR" sz="2000" dirty="0" smtClean="0"/>
              <a:t>Hospitalisation et morbidité</a:t>
            </a:r>
          </a:p>
          <a:p>
            <a:pPr lvl="1"/>
            <a:r>
              <a:rPr lang="fr-FR" sz="2000" dirty="0" smtClean="0"/>
              <a:t>Séance d'HD</a:t>
            </a:r>
          </a:p>
          <a:p>
            <a:pPr lvl="1"/>
            <a:r>
              <a:rPr lang="fr-FR" sz="2000" dirty="0" smtClean="0"/>
              <a:t>Satisfaction pts</a:t>
            </a:r>
          </a:p>
          <a:p>
            <a:pPr lvl="1"/>
            <a:r>
              <a:rPr lang="fr-FR" sz="2000" dirty="0" smtClean="0"/>
              <a:t>Coût</a:t>
            </a:r>
          </a:p>
          <a:p>
            <a:pPr lvl="1"/>
            <a:r>
              <a:rPr lang="fr-FR" sz="2000" dirty="0" smtClean="0"/>
              <a:t>Satisfaction staff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40513" y="1403350"/>
            <a:ext cx="3776662" cy="45402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 sz="2400" dirty="0" smtClean="0"/>
              <a:t>Modifiables</a:t>
            </a:r>
          </a:p>
          <a:p>
            <a:pPr lvl="1"/>
            <a:r>
              <a:rPr lang="fr-FR" sz="2000" dirty="0" smtClean="0"/>
              <a:t>Recommandations</a:t>
            </a:r>
          </a:p>
          <a:p>
            <a:pPr lvl="1"/>
            <a:r>
              <a:rPr lang="fr-FR" sz="2000" dirty="0" smtClean="0"/>
              <a:t>Identification politique de soins</a:t>
            </a:r>
            <a:endParaRPr lang="fr-FR" sz="2000" dirty="0"/>
          </a:p>
          <a:p>
            <a:r>
              <a:rPr lang="fr-FR" sz="2400" dirty="0" smtClean="0"/>
              <a:t>Prise en compte</a:t>
            </a:r>
            <a:endParaRPr lang="fr-FR" sz="2400" dirty="0"/>
          </a:p>
          <a:p>
            <a:pPr lvl="1"/>
            <a:r>
              <a:rPr lang="fr-FR" sz="2000" dirty="0" smtClean="0"/>
              <a:t>Niveau patient</a:t>
            </a:r>
            <a:endParaRPr lang="fr-FR" sz="2000" dirty="0"/>
          </a:p>
          <a:p>
            <a:pPr lvl="1"/>
            <a:r>
              <a:rPr lang="fr-FR" sz="2000" dirty="0" smtClean="0"/>
              <a:t>Unité de dialyse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864109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sz="3556" b="1">
                <a:solidFill>
                  <a:srgbClr val="C00000"/>
                </a:solidFill>
                <a:ea typeface="MS PGothic" charset="-128"/>
              </a:rPr>
              <a:t>Afrique Australe: </a:t>
            </a:r>
            <a:r>
              <a:rPr lang="fr-FR" altLang="fr-FR" sz="3556" b="1">
                <a:solidFill>
                  <a:srgbClr val="0000CC"/>
                </a:solidFill>
                <a:ea typeface="MS PGothic" charset="-128"/>
              </a:rPr>
              <a:t>7905 prévalents en HD </a:t>
            </a:r>
            <a:r>
              <a:rPr lang="fr-FR" altLang="fr-FR" sz="1244">
                <a:ea typeface="MS PGothic" charset="-128"/>
              </a:rPr>
              <a:t>(9/10)</a:t>
            </a:r>
            <a:endParaRPr lang="fr-FR" altLang="fr-FR" sz="1244"/>
          </a:p>
        </p:txBody>
      </p:sp>
      <p:graphicFrame>
        <p:nvGraphicFramePr>
          <p:cNvPr id="9218" name="Espace réservé du contenu 4"/>
          <p:cNvGraphicFramePr>
            <a:graphicFrameLocks noGrp="1"/>
          </p:cNvGraphicFramePr>
          <p:nvPr>
            <p:ph sz="half" idx="1"/>
          </p:nvPr>
        </p:nvGraphicFramePr>
        <p:xfrm>
          <a:off x="169334" y="1803400"/>
          <a:ext cx="4326467" cy="419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r:id="rId3" imgW="4871126" imgH="4724809" progId="Excel.Chart.8">
                  <p:embed/>
                </p:oleObj>
              </mc:Choice>
              <mc:Fallback>
                <p:oleObj r:id="rId3" imgW="4871126" imgH="472480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34" y="1803400"/>
                        <a:ext cx="4326467" cy="4199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03401"/>
            <a:ext cx="4038600" cy="4023078"/>
          </a:xfrm>
        </p:spPr>
        <p:txBody>
          <a:bodyPr/>
          <a:lstStyle/>
          <a:p>
            <a:endParaRPr lang="fr-FR" altLang="fr-FR"/>
          </a:p>
        </p:txBody>
      </p:sp>
      <p:sp>
        <p:nvSpPr>
          <p:cNvPr id="6" name="Rectangle 5"/>
          <p:cNvSpPr/>
          <p:nvPr/>
        </p:nvSpPr>
        <p:spPr>
          <a:xfrm>
            <a:off x="778933" y="5764390"/>
            <a:ext cx="4572000" cy="66672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44" dirty="0"/>
              <a:t>Survey conducted  by G. </a:t>
            </a:r>
            <a:r>
              <a:rPr lang="en-US" sz="1244" dirty="0" err="1"/>
              <a:t>Ashuntantang</a:t>
            </a:r>
            <a:r>
              <a:rPr lang="en-US" sz="1244" dirty="0"/>
              <a:t> 2013</a:t>
            </a:r>
          </a:p>
          <a:p>
            <a:pPr eaLnBrk="0" hangingPunct="0">
              <a:defRPr/>
            </a:pPr>
            <a:r>
              <a:rPr lang="en-US" sz="1244" dirty="0"/>
              <a:t> ISN Africa Board  survey 2014</a:t>
            </a:r>
          </a:p>
          <a:p>
            <a:pPr eaLnBrk="0" hangingPunct="0">
              <a:defRPr/>
            </a:pPr>
            <a:r>
              <a:rPr lang="en-US" sz="1244" dirty="0"/>
              <a:t>GAT Workshop 2013 Durban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23" y="1803400"/>
            <a:ext cx="4116211" cy="372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Espace réservé du contenu 7"/>
          <p:cNvGraphicFramePr>
            <a:graphicFrameLocks/>
          </p:cNvGraphicFramePr>
          <p:nvPr/>
        </p:nvGraphicFramePr>
        <p:xfrm>
          <a:off x="4572000" y="1803400"/>
          <a:ext cx="4253089" cy="4334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2821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38866"/>
            <a:ext cx="7586133" cy="16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altLang="fr-FR" b="1">
                <a:solidFill>
                  <a:srgbClr val="C00000"/>
                </a:solidFill>
              </a:rPr>
              <a:t>Outil d'évaluation pour rationnement de la dialyse (Western Cape, SA)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660423" y="6548980"/>
            <a:ext cx="5449711" cy="28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812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4" dirty="0" err="1">
                <a:solidFill>
                  <a:prstClr val="black"/>
                </a:solidFill>
                <a:cs typeface="Arial" pitchFamily="34" charset="0"/>
              </a:rPr>
              <a:t>Swanepoel</a:t>
            </a:r>
            <a:r>
              <a:rPr lang="en-US" sz="1244" dirty="0">
                <a:solidFill>
                  <a:prstClr val="black"/>
                </a:solidFill>
                <a:cs typeface="Arial" pitchFamily="34" charset="0"/>
              </a:rPr>
              <a:t> CR et al Nat Rev </a:t>
            </a:r>
            <a:r>
              <a:rPr lang="en-US" sz="1244" dirty="0" err="1">
                <a:solidFill>
                  <a:prstClr val="black"/>
                </a:solidFill>
                <a:cs typeface="Arial" pitchFamily="34" charset="0"/>
              </a:rPr>
              <a:t>Nephrol</a:t>
            </a:r>
            <a:r>
              <a:rPr lang="en-US" sz="1244" dirty="0">
                <a:solidFill>
                  <a:prstClr val="black"/>
                </a:solidFill>
                <a:cs typeface="Arial" pitchFamily="34" charset="0"/>
              </a:rPr>
              <a:t> 2013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7060"/>
            <a:ext cx="9144000" cy="4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objectif à atteindre</a:t>
            </a:r>
            <a:r>
              <a:rPr lang="mr-IN" dirty="0" smtClean="0"/>
              <a:t>…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7" y="1231980"/>
            <a:ext cx="7328747" cy="56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Performance clinique : une </a:t>
            </a:r>
            <a:r>
              <a:rPr lang="fr-FR" dirty="0"/>
              <a:t>liste </a:t>
            </a:r>
            <a:r>
              <a:rPr lang="fr-FR" dirty="0" smtClean="0"/>
              <a:t>d'indicateurs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/>
              <a:t>Éléments de dialyse </a:t>
            </a:r>
            <a:r>
              <a:rPr lang="fr-FR" dirty="0" err="1" smtClean="0"/>
              <a:t>adéqute</a:t>
            </a:r>
            <a:endParaRPr lang="fr-FR" dirty="0" smtClean="0"/>
          </a:p>
          <a:p>
            <a:pPr lvl="1"/>
            <a:r>
              <a:rPr lang="fr-FR" dirty="0" smtClean="0"/>
              <a:t>Dose, fréquence, durée, modalité</a:t>
            </a:r>
          </a:p>
          <a:p>
            <a:r>
              <a:rPr lang="fr-FR" dirty="0" smtClean="0"/>
              <a:t>Contrôle du volume extracellulaire et de la pression artérielle</a:t>
            </a:r>
          </a:p>
          <a:p>
            <a:r>
              <a:rPr lang="fr-FR" dirty="0" smtClean="0"/>
              <a:t>Atteinte du poids sec</a:t>
            </a:r>
          </a:p>
          <a:p>
            <a:r>
              <a:rPr lang="fr-FR" dirty="0" smtClean="0"/>
              <a:t>Hypotension per-dialytique</a:t>
            </a:r>
            <a:endParaRPr lang="fr-FR" dirty="0"/>
          </a:p>
          <a:p>
            <a:r>
              <a:rPr lang="fr-FR" dirty="0" smtClean="0"/>
              <a:t>Statut acide-base. Potassium</a:t>
            </a:r>
            <a:endParaRPr lang="fr-FR" dirty="0"/>
          </a:p>
          <a:p>
            <a:r>
              <a:rPr lang="fr-FR" dirty="0" smtClean="0"/>
              <a:t>Anémie </a:t>
            </a:r>
            <a:r>
              <a:rPr lang="fr-FR" dirty="0"/>
              <a:t>(</a:t>
            </a:r>
            <a:r>
              <a:rPr lang="fr-FR" dirty="0" smtClean="0"/>
              <a:t>hémoglobine, statut martial)</a:t>
            </a:r>
            <a:endParaRPr lang="fr-FR" dirty="0"/>
          </a:p>
          <a:p>
            <a:r>
              <a:rPr lang="fr-FR" dirty="0" smtClean="0"/>
              <a:t>Désordres du métabolisme minéral et osseux</a:t>
            </a:r>
            <a:endParaRPr lang="fr-FR" dirty="0"/>
          </a:p>
          <a:p>
            <a:r>
              <a:rPr lang="fr-FR" dirty="0"/>
              <a:t>Nutrition/inflammation</a:t>
            </a:r>
          </a:p>
          <a:p>
            <a:r>
              <a:rPr lang="fr-FR" dirty="0" smtClean="0"/>
              <a:t>Type d'accès vasculaire</a:t>
            </a:r>
            <a:endParaRPr lang="fr-FR" dirty="0"/>
          </a:p>
          <a:p>
            <a:r>
              <a:rPr lang="fr-FR" dirty="0"/>
              <a:t>Patient-</a:t>
            </a:r>
            <a:r>
              <a:rPr lang="fr-FR" dirty="0" err="1"/>
              <a:t>reported</a:t>
            </a:r>
            <a:r>
              <a:rPr lang="fr-FR" dirty="0"/>
              <a:t> </a:t>
            </a:r>
            <a:r>
              <a:rPr lang="fr-FR" dirty="0" err="1"/>
              <a:t>outcomes</a:t>
            </a:r>
            <a:endParaRPr lang="fr-FR" dirty="0"/>
          </a:p>
          <a:p>
            <a:pPr lvl="1"/>
            <a:r>
              <a:rPr lang="fr-FR" dirty="0" smtClean="0"/>
              <a:t>Qualité de vie, bien-être et satisfaction</a:t>
            </a:r>
            <a:endParaRPr lang="fr-FR" dirty="0"/>
          </a:p>
          <a:p>
            <a:r>
              <a:rPr lang="fr-FR" dirty="0" smtClean="0"/>
              <a:t>Patients adressés au néphrologue avant la dialyse</a:t>
            </a:r>
          </a:p>
          <a:p>
            <a:r>
              <a:rPr lang="fr-FR" dirty="0" smtClean="0"/>
              <a:t>Accès à la transplantation rénale et aux traitements à domicile</a:t>
            </a:r>
            <a:endParaRPr lang="fr-FR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6553200"/>
            <a:ext cx="91386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b="1" i="1" dirty="0" err="1" smtClean="0">
                <a:latin typeface="Helvetica Bold Oblique" charset="0"/>
                <a:ea typeface="Helvetica Bold Oblique" charset="0"/>
                <a:cs typeface="Helvetica Bold Oblique" charset="0"/>
              </a:rPr>
              <a:t>Alquist</a:t>
            </a:r>
            <a:r>
              <a:rPr lang="en-US" sz="1400" b="1" i="1" dirty="0" smtClean="0">
                <a:latin typeface="Helvetica Bold Oblique" charset="0"/>
                <a:ea typeface="Helvetica Bold Oblique" charset="0"/>
                <a:cs typeface="Helvetica Bold Oblique" charset="0"/>
              </a:rPr>
              <a:t> et coll</a:t>
            </a:r>
            <a:r>
              <a:rPr lang="en-US" sz="1400" b="1" i="1" dirty="0">
                <a:latin typeface="Helvetica Bold Oblique" charset="0"/>
                <a:ea typeface="Helvetica Bold Oblique" charset="0"/>
                <a:cs typeface="Helvetica Bold Oblique" charset="0"/>
              </a:rPr>
              <a:t>. </a:t>
            </a:r>
            <a:r>
              <a:rPr lang="en-US" sz="1400" b="1" i="1" dirty="0" smtClean="0">
                <a:latin typeface="Helvetica Bold Oblique" charset="0"/>
                <a:ea typeface="Helvetica Bold Oblique" charset="0"/>
                <a:cs typeface="Helvetica Bold Oblique" charset="0"/>
              </a:rPr>
              <a:t>Nephron </a:t>
            </a:r>
            <a:r>
              <a:rPr lang="en-US" sz="1400" b="1" i="1" dirty="0" err="1">
                <a:latin typeface="Helvetica Bold Oblique" charset="0"/>
                <a:ea typeface="Helvetica Bold Oblique" charset="0"/>
                <a:cs typeface="Helvetica Bold Oblique" charset="0"/>
              </a:rPr>
              <a:t>Clin</a:t>
            </a:r>
            <a:r>
              <a:rPr lang="en-US" sz="1400" b="1" i="1" dirty="0">
                <a:latin typeface="Helvetica Bold Oblique" charset="0"/>
                <a:ea typeface="Helvetica Bold Oblique" charset="0"/>
                <a:cs typeface="Helvetica Bold Oblique" charset="0"/>
              </a:rPr>
              <a:t> </a:t>
            </a:r>
            <a:r>
              <a:rPr lang="en-US" sz="1400" b="1" i="1" dirty="0" err="1">
                <a:latin typeface="Helvetica Bold Oblique" charset="0"/>
                <a:ea typeface="Helvetica Bold Oblique" charset="0"/>
                <a:cs typeface="Helvetica Bold Oblique" charset="0"/>
              </a:rPr>
              <a:t>Pract</a:t>
            </a:r>
            <a:r>
              <a:rPr lang="en-US" sz="1400" b="1" i="1" dirty="0">
                <a:latin typeface="Helvetica Bold Oblique" charset="0"/>
                <a:ea typeface="Helvetica Bold Oblique" charset="0"/>
                <a:cs typeface="Helvetica Bold Oblique" charset="0"/>
              </a:rPr>
              <a:t>. </a:t>
            </a:r>
            <a:r>
              <a:rPr lang="en-US" sz="1400" b="1" i="1" dirty="0" smtClean="0">
                <a:latin typeface="Helvetica Bold Oblique" charset="0"/>
                <a:ea typeface="Helvetica Bold Oblique" charset="0"/>
                <a:cs typeface="Helvetica Bold Oblique" charset="0"/>
              </a:rPr>
              <a:t>2014;126:135-43 </a:t>
            </a:r>
            <a:endParaRPr lang="en-US" sz="1400" b="1" i="1" dirty="0">
              <a:latin typeface="Helvetica Bold Oblique" charset="0"/>
              <a:ea typeface="Helvetica Bold Oblique" charset="0"/>
              <a:cs typeface="Helvetica Bold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62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altLang="fr-FR" b="1">
                <a:solidFill>
                  <a:srgbClr val="C00000"/>
                </a:solidFill>
                <a:ea typeface="MS PGothic" charset="-128"/>
              </a:rPr>
              <a:t>Afrique: </a:t>
            </a:r>
            <a:r>
              <a:rPr lang="fr-FR" altLang="fr-FR" b="1">
                <a:solidFill>
                  <a:srgbClr val="0000CC"/>
                </a:solidFill>
                <a:ea typeface="MS PGothic" charset="-128"/>
              </a:rPr>
              <a:t>107 968 prévalents en HD</a:t>
            </a:r>
            <a:endParaRPr lang="fr-FR" altLang="fr-FR"/>
          </a:p>
        </p:txBody>
      </p:sp>
      <p:graphicFrame>
        <p:nvGraphicFramePr>
          <p:cNvPr id="11266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237067" y="1803400"/>
          <a:ext cx="8669867" cy="4538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r:id="rId3" imgW="9754445" imgH="5102794" progId="Excel.Chart.8">
                  <p:embed/>
                </p:oleObj>
              </mc:Choice>
              <mc:Fallback>
                <p:oleObj r:id="rId3" imgW="9754445" imgH="510279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67" y="1803400"/>
                        <a:ext cx="8669867" cy="4538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532466"/>
            <a:ext cx="2641600" cy="45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07467" y="6170790"/>
            <a:ext cx="4380089" cy="256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067" dirty="0"/>
              <a:t>Survey conducted  by G. </a:t>
            </a:r>
            <a:r>
              <a:rPr lang="en-US" sz="1067" dirty="0" err="1"/>
              <a:t>Ashuntantang</a:t>
            </a:r>
            <a:r>
              <a:rPr lang="en-US" sz="1067" dirty="0"/>
              <a:t> 2013 - ISN Africa Board  survey 2014</a:t>
            </a:r>
          </a:p>
        </p:txBody>
      </p:sp>
    </p:spTree>
    <p:extLst>
      <p:ext uri="{BB962C8B-B14F-4D97-AF65-F5344CB8AC3E}">
        <p14:creationId xmlns:p14="http://schemas.microsoft.com/office/powerpoint/2010/main" val="13086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sz="3556" b="1">
                <a:solidFill>
                  <a:srgbClr val="C00000"/>
                </a:solidFill>
                <a:ea typeface="MS PGothic" charset="-128"/>
              </a:rPr>
              <a:t>Afrique Centrale: </a:t>
            </a:r>
            <a:r>
              <a:rPr lang="fr-FR" altLang="fr-FR" sz="3556" b="1">
                <a:solidFill>
                  <a:srgbClr val="0000CC"/>
                </a:solidFill>
                <a:ea typeface="MS PGothic" charset="-128"/>
              </a:rPr>
              <a:t>918 prévalents en HD </a:t>
            </a:r>
            <a:r>
              <a:rPr lang="fr-FR" altLang="fr-FR" sz="2489">
                <a:ea typeface="MS PGothic" charset="-128"/>
              </a:rPr>
              <a:t>(6/8)</a:t>
            </a:r>
            <a:endParaRPr lang="fr-FR" altLang="fr-FR" sz="2489"/>
          </a:p>
        </p:txBody>
      </p:sp>
      <p:graphicFrame>
        <p:nvGraphicFramePr>
          <p:cNvPr id="7170" name="Espace réservé du contenu 4"/>
          <p:cNvGraphicFramePr>
            <a:graphicFrameLocks noGrp="1"/>
          </p:cNvGraphicFramePr>
          <p:nvPr>
            <p:ph sz="half" idx="1"/>
          </p:nvPr>
        </p:nvGraphicFramePr>
        <p:xfrm>
          <a:off x="169334" y="1803400"/>
          <a:ext cx="4326467" cy="419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r:id="rId3" imgW="4871126" imgH="4724809" progId="Excel.Chart.8">
                  <p:embed/>
                </p:oleObj>
              </mc:Choice>
              <mc:Fallback>
                <p:oleObj r:id="rId3" imgW="4871126" imgH="472480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34" y="1803400"/>
                        <a:ext cx="4326467" cy="4199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03401"/>
            <a:ext cx="4038600" cy="4023078"/>
          </a:xfrm>
        </p:spPr>
        <p:txBody>
          <a:bodyPr/>
          <a:lstStyle/>
          <a:p>
            <a:endParaRPr lang="fr-FR" altLang="fr-FR"/>
          </a:p>
        </p:txBody>
      </p:sp>
      <p:sp>
        <p:nvSpPr>
          <p:cNvPr id="6" name="Rectangle 5"/>
          <p:cNvSpPr/>
          <p:nvPr/>
        </p:nvSpPr>
        <p:spPr>
          <a:xfrm>
            <a:off x="778934" y="5764390"/>
            <a:ext cx="3318933" cy="66672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44" dirty="0"/>
              <a:t>Survey conducted  by G. </a:t>
            </a:r>
            <a:r>
              <a:rPr lang="en-US" sz="1244" dirty="0" err="1"/>
              <a:t>Ashuntantang</a:t>
            </a:r>
            <a:r>
              <a:rPr lang="en-US" sz="1244" dirty="0"/>
              <a:t> 2013</a:t>
            </a:r>
          </a:p>
          <a:p>
            <a:pPr eaLnBrk="0" hangingPunct="0">
              <a:defRPr/>
            </a:pPr>
            <a:r>
              <a:rPr lang="en-US" sz="1244" dirty="0"/>
              <a:t> ISN Africa Board  survey 2014</a:t>
            </a:r>
          </a:p>
          <a:p>
            <a:pPr eaLnBrk="0" hangingPunct="0">
              <a:defRPr/>
            </a:pPr>
            <a:r>
              <a:rPr lang="en-US" sz="1244" dirty="0"/>
              <a:t>GAT Workshop 2013 Durban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 b="5937"/>
          <a:stretch>
            <a:fillRect/>
          </a:stretch>
        </p:blipFill>
        <p:spPr bwMode="auto">
          <a:xfrm>
            <a:off x="5181600" y="1803400"/>
            <a:ext cx="3546123" cy="408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3928533" y="6135511"/>
            <a:ext cx="5181600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1244" b="1"/>
              <a:t>Congo-Brazaville &amp; Guinée Equatoriale: données non disponibles</a:t>
            </a:r>
          </a:p>
        </p:txBody>
      </p:sp>
      <p:graphicFrame>
        <p:nvGraphicFramePr>
          <p:cNvPr id="8" name="Espace réservé du contenu 7"/>
          <p:cNvGraphicFramePr>
            <a:graphicFrameLocks/>
          </p:cNvGraphicFramePr>
          <p:nvPr/>
        </p:nvGraphicFramePr>
        <p:xfrm>
          <a:off x="4572000" y="1803400"/>
          <a:ext cx="4253089" cy="4334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51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altLang="fr-FR" b="1">
                <a:solidFill>
                  <a:srgbClr val="C00000"/>
                </a:solidFill>
              </a:rPr>
              <a:t>Nombre de néphrologues </a:t>
            </a:r>
            <a:r>
              <a:rPr lang="fr-FR" altLang="fr-FR">
                <a:solidFill>
                  <a:srgbClr val="C00000"/>
                </a:solidFill>
              </a:rPr>
              <a:t>(pmh)</a:t>
            </a:r>
            <a:endParaRPr lang="fr-FR" altLang="fr-FR" b="1">
              <a:solidFill>
                <a:srgbClr val="C00000"/>
              </a:solidFill>
            </a:endParaRPr>
          </a:p>
        </p:txBody>
      </p:sp>
      <p:graphicFrame>
        <p:nvGraphicFramePr>
          <p:cNvPr id="2050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803401"/>
          <a:ext cx="8229600" cy="4023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r:id="rId3" imgW="9260627" imgH="4523624" progId="Excel.Chart.8">
                  <p:embed/>
                </p:oleObj>
              </mc:Choice>
              <mc:Fallback>
                <p:oleObj r:id="rId3" imgW="9260627" imgH="452362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03401"/>
                        <a:ext cx="8229600" cy="4023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515556" y="6011334"/>
            <a:ext cx="4572000" cy="4207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812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prstClr val="black"/>
                </a:solidFill>
                <a:cs typeface="Arial" charset="0"/>
              </a:rPr>
              <a:t>ISN Africa Board  survey 2014</a:t>
            </a:r>
          </a:p>
          <a:p>
            <a:pPr algn="r" defTabSz="812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067" dirty="0">
                <a:solidFill>
                  <a:prstClr val="black"/>
                </a:solidFill>
                <a:cs typeface="Arial" pitchFamily="34" charset="0"/>
              </a:rPr>
              <a:t>Swanepoel, C. R. </a:t>
            </a:r>
            <a:r>
              <a:rPr lang="da-DK" sz="1067" i="1" dirty="0">
                <a:solidFill>
                  <a:prstClr val="black"/>
                </a:solidFill>
                <a:cs typeface="Arial" pitchFamily="34" charset="0"/>
              </a:rPr>
              <a:t>et al. Nat. Rev. Nephrol. 9, 610–622 (2013)</a:t>
            </a:r>
            <a:endParaRPr lang="en-US" sz="1067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altLang="fr-FR" b="1">
                <a:solidFill>
                  <a:srgbClr val="C00000"/>
                </a:solidFill>
              </a:rPr>
              <a:t>Nombre de centres de dialyse </a:t>
            </a:r>
            <a:r>
              <a:rPr lang="fr-FR" altLang="fr-FR">
                <a:solidFill>
                  <a:srgbClr val="C00000"/>
                </a:solidFill>
              </a:rPr>
              <a:t>(pmh)</a:t>
            </a:r>
            <a:endParaRPr lang="fr-FR" altLang="fr-FR" b="1">
              <a:solidFill>
                <a:srgbClr val="C00000"/>
              </a:solidFill>
            </a:endParaRPr>
          </a:p>
        </p:txBody>
      </p:sp>
      <p:graphicFrame>
        <p:nvGraphicFramePr>
          <p:cNvPr id="4098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803401"/>
          <a:ext cx="8229600" cy="4023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r:id="rId3" imgW="9260627" imgH="4523624" progId="Excel.Chart.8">
                  <p:embed/>
                </p:oleObj>
              </mc:Choice>
              <mc:Fallback>
                <p:oleObj r:id="rId3" imgW="9260627" imgH="4523624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03401"/>
                        <a:ext cx="8229600" cy="4023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515556" y="6011334"/>
            <a:ext cx="4572000" cy="4207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812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prstClr val="black"/>
                </a:solidFill>
                <a:cs typeface="Arial" charset="0"/>
              </a:rPr>
              <a:t>ISN Africa Board  survey 2014</a:t>
            </a:r>
          </a:p>
          <a:p>
            <a:pPr algn="r" defTabSz="8128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067" dirty="0">
                <a:solidFill>
                  <a:prstClr val="black"/>
                </a:solidFill>
                <a:cs typeface="Arial" pitchFamily="34" charset="0"/>
              </a:rPr>
              <a:t>Swanepoel, C. R. </a:t>
            </a:r>
            <a:r>
              <a:rPr lang="da-DK" sz="1067" i="1" dirty="0">
                <a:solidFill>
                  <a:prstClr val="black"/>
                </a:solidFill>
                <a:cs typeface="Arial" pitchFamily="34" charset="0"/>
              </a:rPr>
              <a:t>et al. Nat. Rev. Nephrol. 9, 610–622 (2013)</a:t>
            </a:r>
            <a:endParaRPr lang="en-US" sz="1067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_UBx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U-UBx 2016" id="{2AB58BD9-5580-8B4C-B6BE-E8537EC7DF03}" vid="{57B9304A-B081-5946-8CE5-FCC80623D325}"/>
    </a:ext>
  </a:extLst>
</a:theme>
</file>

<file path=ppt/theme/theme10.xml><?xml version="1.0" encoding="utf-8"?>
<a:theme xmlns:a="http://schemas.openxmlformats.org/drawingml/2006/main" name="10_UBx-CHU">
  <a:themeElements>
    <a:clrScheme name="1_UBx-CHU 8">
      <a:dk1>
        <a:srgbClr val="000000"/>
      </a:dk1>
      <a:lt1>
        <a:srgbClr val="FFFFFF"/>
      </a:lt1>
      <a:dk2>
        <a:srgbClr val="000066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UBx-CHU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Bx-CHU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Bx-CHU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8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UBx-CHU">
  <a:themeElements>
    <a:clrScheme name="1_UBx-CHU 8">
      <a:dk1>
        <a:srgbClr val="000000"/>
      </a:dk1>
      <a:lt1>
        <a:srgbClr val="FFFFFF"/>
      </a:lt1>
      <a:dk2>
        <a:srgbClr val="000066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UBx-CHU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Bx-CHU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Bx-CHU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8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U-UBx 2014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HU-UBx Segalen logos">
  <a:themeElements>
    <a:clrScheme name="1_UBx-CHU 8">
      <a:dk1>
        <a:srgbClr val="000000"/>
      </a:dk1>
      <a:lt1>
        <a:srgbClr val="FFFFFF"/>
      </a:lt1>
      <a:dk2>
        <a:srgbClr val="000066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UBx-CHU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Bx-CHU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Bx-CHU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8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OPPS Presentations template">
  <a:themeElements>
    <a:clrScheme name="DOPPS Presentations template 8">
      <a:dk1>
        <a:srgbClr val="919191"/>
      </a:dk1>
      <a:lt1>
        <a:srgbClr val="FFFFFF"/>
      </a:lt1>
      <a:dk2>
        <a:srgbClr val="00097E"/>
      </a:dk2>
      <a:lt2>
        <a:srgbClr val="FFFF00"/>
      </a:lt2>
      <a:accent1>
        <a:srgbClr val="FF66FF"/>
      </a:accent1>
      <a:accent2>
        <a:srgbClr val="00FFFF"/>
      </a:accent2>
      <a:accent3>
        <a:srgbClr val="AAAAC0"/>
      </a:accent3>
      <a:accent4>
        <a:srgbClr val="DADADA"/>
      </a:accent4>
      <a:accent5>
        <a:srgbClr val="FFB8FF"/>
      </a:accent5>
      <a:accent6>
        <a:srgbClr val="00E7E7"/>
      </a:accent6>
      <a:hlink>
        <a:srgbClr val="FFFF00"/>
      </a:hlink>
      <a:folHlink>
        <a:srgbClr val="66FF66"/>
      </a:folHlink>
    </a:clrScheme>
    <a:fontScheme name="DOPPS Presentations 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OPPS Presentations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PPS Presentations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8">
        <a:dk1>
          <a:srgbClr val="919191"/>
        </a:dk1>
        <a:lt1>
          <a:srgbClr val="FFFFFF"/>
        </a:lt1>
        <a:dk2>
          <a:srgbClr val="00097E"/>
        </a:dk2>
        <a:lt2>
          <a:srgbClr val="FFFF00"/>
        </a:lt2>
        <a:accent1>
          <a:srgbClr val="FF66FF"/>
        </a:accent1>
        <a:accent2>
          <a:srgbClr val="00FFFF"/>
        </a:accent2>
        <a:accent3>
          <a:srgbClr val="AAAAC0"/>
        </a:accent3>
        <a:accent4>
          <a:srgbClr val="DADADA"/>
        </a:accent4>
        <a:accent5>
          <a:srgbClr val="FFB8FF"/>
        </a:accent5>
        <a:accent6>
          <a:srgbClr val="00E7E7"/>
        </a:accent6>
        <a:hlink>
          <a:srgbClr val="FFFF00"/>
        </a:hlink>
        <a:folHlink>
          <a:srgbClr val="66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UBx-CHU">
  <a:themeElements>
    <a:clrScheme name="1_UBx-CHU 8">
      <a:dk1>
        <a:srgbClr val="000000"/>
      </a:dk1>
      <a:lt1>
        <a:srgbClr val="FFFFFF"/>
      </a:lt1>
      <a:dk2>
        <a:srgbClr val="000066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UBx-CHU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Bx-CHU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Bx-CHU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8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UBx-CHU">
  <a:themeElements>
    <a:clrScheme name="1_UBx-CHU 8">
      <a:dk1>
        <a:srgbClr val="000000"/>
      </a:dk1>
      <a:lt1>
        <a:srgbClr val="FFFFFF"/>
      </a:lt1>
      <a:dk2>
        <a:srgbClr val="000066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UBx-CHU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Bx-CHU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Bx-CHU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Bx-CHU 8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OPPS Presentations template">
  <a:themeElements>
    <a:clrScheme name="DOPPS Presentations template 8">
      <a:dk1>
        <a:srgbClr val="919191"/>
      </a:dk1>
      <a:lt1>
        <a:srgbClr val="FFFFFF"/>
      </a:lt1>
      <a:dk2>
        <a:srgbClr val="00097E"/>
      </a:dk2>
      <a:lt2>
        <a:srgbClr val="FFFF00"/>
      </a:lt2>
      <a:accent1>
        <a:srgbClr val="FF66FF"/>
      </a:accent1>
      <a:accent2>
        <a:srgbClr val="00FFFF"/>
      </a:accent2>
      <a:accent3>
        <a:srgbClr val="AAAAC0"/>
      </a:accent3>
      <a:accent4>
        <a:srgbClr val="DADADA"/>
      </a:accent4>
      <a:accent5>
        <a:srgbClr val="FFB8FF"/>
      </a:accent5>
      <a:accent6>
        <a:srgbClr val="00E7E7"/>
      </a:accent6>
      <a:hlink>
        <a:srgbClr val="FFFF00"/>
      </a:hlink>
      <a:folHlink>
        <a:srgbClr val="66FF66"/>
      </a:folHlink>
    </a:clrScheme>
    <a:fontScheme name="DOPPS Presentations 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OPPS Presentations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PPS Presentations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PPS Presentations template 8">
        <a:dk1>
          <a:srgbClr val="919191"/>
        </a:dk1>
        <a:lt1>
          <a:srgbClr val="FFFFFF"/>
        </a:lt1>
        <a:dk2>
          <a:srgbClr val="00097E"/>
        </a:dk2>
        <a:lt2>
          <a:srgbClr val="FFFF00"/>
        </a:lt2>
        <a:accent1>
          <a:srgbClr val="FF66FF"/>
        </a:accent1>
        <a:accent2>
          <a:srgbClr val="00FFFF"/>
        </a:accent2>
        <a:accent3>
          <a:srgbClr val="AAAAC0"/>
        </a:accent3>
        <a:accent4>
          <a:srgbClr val="DADADA"/>
        </a:accent4>
        <a:accent5>
          <a:srgbClr val="FFB8FF"/>
        </a:accent5>
        <a:accent6>
          <a:srgbClr val="00E7E7"/>
        </a:accent6>
        <a:hlink>
          <a:srgbClr val="FFFF00"/>
        </a:hlink>
        <a:folHlink>
          <a:srgbClr val="66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CHU-UBx 2016</Template>
  <TotalTime>104</TotalTime>
  <Words>2150</Words>
  <Application>Microsoft Macintosh PowerPoint</Application>
  <PresentationFormat>Présentation à l'écran (4:3)</PresentationFormat>
  <Paragraphs>366</Paragraphs>
  <Slides>48</Slides>
  <Notes>10</Notes>
  <HiddenSlides>1</HiddenSlides>
  <MMClips>0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10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76" baseType="lpstr">
      <vt:lpstr>Arial</vt:lpstr>
      <vt:lpstr>Arial Black</vt:lpstr>
      <vt:lpstr>Arial Narrow</vt:lpstr>
      <vt:lpstr>Arial Unicode MS</vt:lpstr>
      <vt:lpstr>Calibri</vt:lpstr>
      <vt:lpstr>Courier New</vt:lpstr>
      <vt:lpstr>Helvetica</vt:lpstr>
      <vt:lpstr>Helvetica Bold Oblique</vt:lpstr>
      <vt:lpstr>MS PGothic</vt:lpstr>
      <vt:lpstr>ＭＳ Ｐゴシック</vt:lpstr>
      <vt:lpstr>ＭＳ 明朝</vt:lpstr>
      <vt:lpstr>Symbol</vt:lpstr>
      <vt:lpstr>Times</vt:lpstr>
      <vt:lpstr>Times New Roman</vt:lpstr>
      <vt:lpstr>Wingdings</vt:lpstr>
      <vt:lpstr>CHU_UBx 2015</vt:lpstr>
      <vt:lpstr>1_UBx-CHU</vt:lpstr>
      <vt:lpstr>4_Thème Office</vt:lpstr>
      <vt:lpstr>1_CHU-UBx 2014</vt:lpstr>
      <vt:lpstr>CHU-UBx Segalen logos</vt:lpstr>
      <vt:lpstr>1_DOPPS Presentations template</vt:lpstr>
      <vt:lpstr>6_UBx-CHU</vt:lpstr>
      <vt:lpstr>9_UBx-CHU</vt:lpstr>
      <vt:lpstr>DOPPS Presentations template</vt:lpstr>
      <vt:lpstr>10_UBx-CHU</vt:lpstr>
      <vt:lpstr>Excel.Chart.8</vt:lpstr>
      <vt:lpstr>Document</vt:lpstr>
      <vt:lpstr>Graphique</vt:lpstr>
      <vt:lpstr>Assurance qualité en dialyse</vt:lpstr>
      <vt:lpstr>Dialyse adéquate,  concept des pionniers</vt:lpstr>
      <vt:lpstr>Pourquoi un programme d'assurance-qualité en hémodialyse?</vt:lpstr>
      <vt:lpstr>Éléments d'un programme qualité en hémodialyse</vt:lpstr>
      <vt:lpstr>Performance clinique : une liste d'indicateurs</vt:lpstr>
      <vt:lpstr>Afrique: 107 968 prévalents en HD</vt:lpstr>
      <vt:lpstr>Afrique Centrale: 918 prévalents en HD (6/8)</vt:lpstr>
      <vt:lpstr>Nombre de néphrologues (pmh)</vt:lpstr>
      <vt:lpstr>Nombre de centres de dialyse (pmh)</vt:lpstr>
      <vt:lpstr>Mesurer : l'accès à la dialyse</vt:lpstr>
      <vt:lpstr>Le développement de la dialyse : les restrictions initiales aux États-Unis</vt:lpstr>
      <vt:lpstr>Proposition de 1er critère de qualité dialyse : l'accès au traitement </vt:lpstr>
      <vt:lpstr>Mesurer : la survie des patients</vt:lpstr>
      <vt:lpstr>Un pronostic sévère même chez les dialysés</vt:lpstr>
      <vt:lpstr>Survie après création FAV au Nigéria</vt:lpstr>
      <vt:lpstr>La survie : premier paramètre de la qualité en hémodialyse</vt:lpstr>
      <vt:lpstr>Critère de dialyse adéquate : la survie Figure : à 5 ans </vt:lpstr>
      <vt:lpstr>La dose de dialyse</vt:lpstr>
      <vt:lpstr>Dose de dialyse et survie</vt:lpstr>
      <vt:lpstr>URR et albuminémie</vt:lpstr>
      <vt:lpstr>Dose dialyse, single-pool Kt/V, EBPG #2</vt:lpstr>
      <vt:lpstr>Dose dialyse, équilibrée Kt/V, EBPG #2</vt:lpstr>
      <vt:lpstr>Percent of Patients with eKt/V &lt;1.05 (spKt/V &lt; 1.20), Below K/DOQI</vt:lpstr>
      <vt:lpstr>Patient and Dose Characteristics (A)</vt:lpstr>
      <vt:lpstr>Patient and Dose Characteristics (B)</vt:lpstr>
      <vt:lpstr>Percent of Patients with eKt/V &lt;1.05 (spKt/V &lt; 1.20), Below K/DOQI</vt:lpstr>
      <vt:lpstr>Relative Risk of Mortality by Gender and Dialysis Dose, by quartiles of eKt/V Dose &gt;1.05</vt:lpstr>
      <vt:lpstr>Survie : influence de l'âge</vt:lpstr>
      <vt:lpstr>Survie : influence Kt/V</vt:lpstr>
      <vt:lpstr>Dose de dialyse et survie</vt:lpstr>
      <vt:lpstr>Durée de la dialyse</vt:lpstr>
      <vt:lpstr>La durée des séances est un facteur fondamental pour réduire la mortalité</vt:lpstr>
      <vt:lpstr>Longer Treatment Time is Associated with Lower Mortality*</vt:lpstr>
      <vt:lpstr>Fréquence de la dialyse</vt:lpstr>
      <vt:lpstr>DOPPS : Dialyse 2x/sem. vs. 3x/sem.</vt:lpstr>
      <vt:lpstr>DOPPS : Dialyse 2x/sem. vs. 3x/sem.</vt:lpstr>
      <vt:lpstr>L'abord vasculaire de dialyse</vt:lpstr>
      <vt:lpstr>L'abord vasculaire :  un facteur modifiable clé</vt:lpstr>
      <vt:lpstr>HD : cathéters et survie 40 526 pts Canadian Organ Replacement Register (2001-2008)</vt:lpstr>
      <vt:lpstr>Vascular Access: Mortality Risk  Patient Based Model</vt:lpstr>
      <vt:lpstr>Catheters often are given to sicker patients and so outcomes, even with adjustments, are expected to be worse for patients using a catheter (Bias by indication).  What do facility-based analyses show for catheter use and outcomes?</vt:lpstr>
      <vt:lpstr>Vascular Access: Mortality Risk  Facility Based Model</vt:lpstr>
      <vt:lpstr>Differences in Facility Vascular Access Explain Much of the Mortality Differences Between the US and Europe in DOPPS</vt:lpstr>
      <vt:lpstr>Paramètres de dialyse optimale</vt:lpstr>
      <vt:lpstr>Mesures cliniques de performance</vt:lpstr>
      <vt:lpstr>Afrique Australe: 7905 prévalents en HD (9/10)</vt:lpstr>
      <vt:lpstr>Outil d'évaluation pour rationnement de la dialyse (Western Cape, SA)</vt:lpstr>
      <vt:lpstr>Un objectif à atteindre…</vt:lpstr>
    </vt:vector>
  </TitlesOfParts>
  <Manager/>
  <Company/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Assurance qualité en dialyse</dc:title>
  <dc:subject/>
  <dc:creator>Christian Combe</dc:creator>
  <cp:keywords/>
  <dc:description/>
  <cp:lastModifiedBy>Christian Combe</cp:lastModifiedBy>
  <cp:revision>37</cp:revision>
  <dcterms:created xsi:type="dcterms:W3CDTF">2017-03-13T16:37:33Z</dcterms:created>
  <dcterms:modified xsi:type="dcterms:W3CDTF">2017-03-14T14:28:00Z</dcterms:modified>
  <cp:category/>
</cp:coreProperties>
</file>