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25"/>
    <p:restoredTop sz="86378" autoAdjust="0"/>
  </p:normalViewPr>
  <p:slideViewPr>
    <p:cSldViewPr snapToGrid="0" snapToObjects="1" showGuides="1">
      <p:cViewPr varScale="1">
        <p:scale>
          <a:sx n="108" d="100"/>
          <a:sy n="108" d="100"/>
        </p:scale>
        <p:origin x="152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28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55A15-6105-E649-A5F7-13F78C10C53E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3CE05-7394-2D44-9302-C9FD98FD168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6668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3537" y="1255543"/>
            <a:ext cx="7657432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21723" y="3610707"/>
            <a:ext cx="5215300" cy="1536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0540"/>
            <a:ext cx="3490480" cy="3395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649E7F-B3A7-4545-8868-7E320F47A934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43BB7E-CBD3-0E47-91C3-2017BA08B2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552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4649E7F-B3A7-4545-8868-7E320F47A934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43BB7E-CBD3-0E47-91C3-2017BA08B2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01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379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544638"/>
            <a:ext cx="7772400" cy="1362075"/>
          </a:xfrm>
        </p:spPr>
        <p:txBody>
          <a:bodyPr anchor="t"/>
          <a:lstStyle>
            <a:lvl1pPr algn="l">
              <a:defRPr lang="fr-FR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 anchorCtr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346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02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276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06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01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64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802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0" y="64928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1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3" y="-3417"/>
            <a:ext cx="377092" cy="366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71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000090"/>
          </a:solidFill>
          <a:latin typeface="Arial Black"/>
          <a:ea typeface="+mj-ea"/>
          <a:cs typeface="Arial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0090"/>
        </a:buClr>
        <a:buSzPct val="130000"/>
        <a:buFont typeface="Wingdings" charset="2"/>
        <a:buChar char="§"/>
        <a:defRPr sz="3200" b="1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0090"/>
        </a:buClr>
        <a:buSzPct val="140000"/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0090"/>
        </a:buClr>
        <a:buFont typeface="Wingdings" charset="2"/>
        <a:buChar char="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3537" y="403761"/>
            <a:ext cx="7657432" cy="2321807"/>
          </a:xfrm>
        </p:spPr>
        <p:txBody>
          <a:bodyPr>
            <a:normAutofit/>
          </a:bodyPr>
          <a:lstStyle/>
          <a:p>
            <a:r>
              <a:rPr lang="fr-FR" sz="2800" dirty="0" smtClean="0"/>
              <a:t>La Société </a:t>
            </a:r>
            <a:r>
              <a:rPr lang="fr-FR" sz="2800" dirty="0" smtClean="0">
                <a:solidFill>
                  <a:srgbClr val="FF0000"/>
                </a:solidFill>
              </a:rPr>
              <a:t>Francophone</a:t>
            </a:r>
            <a:r>
              <a:rPr lang="fr-FR" sz="2800" dirty="0" smtClean="0"/>
              <a:t> de Néphrologie Dialyse &amp; Transplantation :</a:t>
            </a:r>
            <a:br>
              <a:rPr lang="fr-FR" sz="2800" dirty="0" smtClean="0"/>
            </a:br>
            <a:r>
              <a:rPr lang="fr-FR" sz="2800" dirty="0" smtClean="0"/>
              <a:t>une nouvelle société, pour quelles missions ?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Christian Combe</a:t>
            </a:r>
          </a:p>
          <a:p>
            <a:r>
              <a:rPr lang="fr-FR" sz="2400" dirty="0" smtClean="0"/>
              <a:t>Président de la SFNDT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45130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peu d'histoire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1949 : création de la Société de Pathologie Rénale</a:t>
            </a:r>
          </a:p>
          <a:p>
            <a:r>
              <a:rPr lang="fr-FR" dirty="0" smtClean="0"/>
              <a:t>1959 : création de la Société de Néphrologie</a:t>
            </a:r>
          </a:p>
          <a:p>
            <a:r>
              <a:rPr lang="fr-FR" dirty="0" smtClean="0"/>
              <a:t>1993 : création de la Société Francophone de Dialyse</a:t>
            </a:r>
          </a:p>
          <a:p>
            <a:r>
              <a:rPr lang="fr-FR" dirty="0" smtClean="0"/>
              <a:t>2016 : fusion de la SN et de la SFD </a:t>
            </a:r>
            <a:r>
              <a:rPr lang="fr-FR" dirty="0" smtClean="0">
                <a:sym typeface="Wingdings"/>
              </a:rPr>
              <a:t> création de la Société Francophone de Néphrologie Dialyse et Transplantation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497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buts de la SFNDT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Développer </a:t>
            </a:r>
            <a:r>
              <a:rPr lang="fr-FR" dirty="0"/>
              <a:t>la néphrologie dans ses différentes </a:t>
            </a:r>
            <a:r>
              <a:rPr lang="fr-FR" dirty="0" smtClean="0"/>
              <a:t>branches</a:t>
            </a:r>
          </a:p>
          <a:p>
            <a:pPr lvl="1"/>
            <a:r>
              <a:rPr lang="fr-FR" dirty="0"/>
              <a:t>P</a:t>
            </a:r>
            <a:r>
              <a:rPr lang="fr-FR" dirty="0" smtClean="0"/>
              <a:t>rise </a:t>
            </a:r>
            <a:r>
              <a:rPr lang="fr-FR" dirty="0"/>
              <a:t>en charge des pathologies </a:t>
            </a:r>
            <a:r>
              <a:rPr lang="fr-FR" dirty="0" smtClean="0"/>
              <a:t>rénales</a:t>
            </a:r>
          </a:p>
          <a:p>
            <a:pPr lvl="1"/>
            <a:r>
              <a:rPr lang="fr-FR" dirty="0"/>
              <a:t>P</a:t>
            </a:r>
            <a:r>
              <a:rPr lang="fr-FR" dirty="0" smtClean="0"/>
              <a:t>rise </a:t>
            </a:r>
            <a:r>
              <a:rPr lang="fr-FR" dirty="0"/>
              <a:t>en charge de la maladie rénale </a:t>
            </a:r>
            <a:r>
              <a:rPr lang="fr-FR" dirty="0" smtClean="0"/>
              <a:t>chronique</a:t>
            </a:r>
          </a:p>
          <a:p>
            <a:pPr lvl="1"/>
            <a:r>
              <a:rPr lang="fr-FR" dirty="0" smtClean="0"/>
              <a:t>Transplantation rénale</a:t>
            </a:r>
          </a:p>
          <a:p>
            <a:pPr lvl="1"/>
            <a:r>
              <a:rPr lang="fr-FR" dirty="0" smtClean="0"/>
              <a:t>Dialyse</a:t>
            </a:r>
          </a:p>
          <a:p>
            <a:pPr lvl="1"/>
            <a:r>
              <a:rPr lang="fr-FR" dirty="0" smtClean="0">
                <a:sym typeface="Wingdings"/>
              </a:rPr>
              <a:t></a:t>
            </a:r>
            <a:r>
              <a:rPr lang="fr-FR" dirty="0" smtClean="0"/>
              <a:t>promouvoir </a:t>
            </a:r>
            <a:r>
              <a:rPr lang="fr-FR" dirty="0"/>
              <a:t>une prise en charge globale et intégrée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79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buts de la SFNDT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D</a:t>
            </a:r>
            <a:r>
              <a:rPr lang="fr-FR" dirty="0" smtClean="0"/>
              <a:t>éveloppement de la néphrologie</a:t>
            </a:r>
          </a:p>
          <a:p>
            <a:pPr lvl="1"/>
            <a:r>
              <a:rPr lang="fr-FR" dirty="0" smtClean="0"/>
              <a:t>Diffusion </a:t>
            </a:r>
            <a:r>
              <a:rPr lang="fr-FR" dirty="0"/>
              <a:t>des </a:t>
            </a:r>
            <a:r>
              <a:rPr lang="fr-FR" dirty="0" smtClean="0"/>
              <a:t>connaissances</a:t>
            </a:r>
          </a:p>
          <a:p>
            <a:pPr lvl="1"/>
            <a:r>
              <a:rPr lang="fr-FR" dirty="0"/>
              <a:t>S</a:t>
            </a:r>
            <a:r>
              <a:rPr lang="fr-FR" dirty="0" smtClean="0"/>
              <a:t>outien </a:t>
            </a:r>
            <a:r>
              <a:rPr lang="fr-FR" dirty="0"/>
              <a:t>à la </a:t>
            </a:r>
            <a:r>
              <a:rPr lang="fr-FR" dirty="0" smtClean="0"/>
              <a:t>recherche</a:t>
            </a:r>
          </a:p>
          <a:p>
            <a:pPr lvl="1"/>
            <a:r>
              <a:rPr lang="fr-FR" dirty="0"/>
              <a:t>F</a:t>
            </a:r>
            <a:r>
              <a:rPr lang="fr-FR" dirty="0" smtClean="0"/>
              <a:t>ormation continue</a:t>
            </a:r>
          </a:p>
          <a:p>
            <a:r>
              <a:rPr lang="fr-FR" dirty="0"/>
              <a:t>T</a:t>
            </a:r>
            <a:r>
              <a:rPr lang="fr-FR" dirty="0" smtClean="0"/>
              <a:t>erritoire </a:t>
            </a:r>
            <a:r>
              <a:rPr lang="fr-FR" dirty="0"/>
              <a:t>français </a:t>
            </a:r>
            <a:endParaRPr lang="fr-FR" dirty="0" smtClean="0"/>
          </a:p>
          <a:p>
            <a:pPr lvl="1"/>
            <a:r>
              <a:rPr lang="fr-FR" dirty="0" smtClean="0"/>
              <a:t>Interlocuteur des </a:t>
            </a:r>
            <a:r>
              <a:rPr lang="fr-FR" dirty="0"/>
              <a:t>autorités de santé françaises 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911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SFNDT dans l'espace francophone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Objectifs</a:t>
            </a:r>
          </a:p>
          <a:p>
            <a:pPr lvl="1"/>
            <a:r>
              <a:rPr lang="fr-FR" dirty="0" smtClean="0">
                <a:sym typeface="Wingdings"/>
              </a:rPr>
              <a:t> constitue</a:t>
            </a:r>
            <a:r>
              <a:rPr lang="fr-FR" dirty="0" smtClean="0"/>
              <a:t>r </a:t>
            </a:r>
            <a:r>
              <a:rPr lang="fr-FR" dirty="0"/>
              <a:t>une plate-forme d’échange et de formation pour l’ensemble des néphrologues </a:t>
            </a:r>
            <a:r>
              <a:rPr lang="fr-FR" dirty="0" smtClean="0"/>
              <a:t>francophones</a:t>
            </a:r>
            <a:endParaRPr lang="fr-FR" dirty="0"/>
          </a:p>
          <a:p>
            <a:r>
              <a:rPr lang="fr-FR" dirty="0" smtClean="0"/>
              <a:t>Ensemble </a:t>
            </a:r>
            <a:r>
              <a:rPr lang="fr-FR" dirty="0"/>
              <a:t>des acteurs de la néphrologie française et </a:t>
            </a:r>
            <a:r>
              <a:rPr lang="fr-FR" dirty="0" smtClean="0"/>
              <a:t>francophone</a:t>
            </a:r>
          </a:p>
          <a:p>
            <a:pPr lvl="1"/>
            <a:r>
              <a:rPr lang="fr-FR" dirty="0" smtClean="0"/>
              <a:t>Associations </a:t>
            </a:r>
            <a:r>
              <a:rPr lang="fr-FR" dirty="0"/>
              <a:t>de </a:t>
            </a:r>
            <a:r>
              <a:rPr lang="fr-FR" dirty="0" smtClean="0"/>
              <a:t>néphrologues</a:t>
            </a:r>
          </a:p>
          <a:p>
            <a:pPr lvl="1"/>
            <a:r>
              <a:rPr lang="fr-FR" dirty="0" smtClean="0"/>
              <a:t>Autres </a:t>
            </a:r>
            <a:r>
              <a:rPr lang="fr-FR" dirty="0"/>
              <a:t>professionnels de </a:t>
            </a:r>
            <a:r>
              <a:rPr lang="fr-FR" dirty="0" smtClean="0"/>
              <a:t>santé</a:t>
            </a:r>
          </a:p>
          <a:p>
            <a:pPr lvl="1"/>
            <a:r>
              <a:rPr lang="fr-FR" dirty="0" smtClean="0"/>
              <a:t>Associations </a:t>
            </a:r>
            <a:r>
              <a:rPr lang="fr-FR" dirty="0"/>
              <a:t>de </a:t>
            </a:r>
            <a:r>
              <a:rPr lang="fr-FR" dirty="0" smtClean="0"/>
              <a:t>patients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434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SFNDT et Francophonie en pratique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727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Gouvernance</a:t>
            </a:r>
          </a:p>
          <a:p>
            <a:pPr lvl="1"/>
            <a:r>
              <a:rPr lang="fr-FR" dirty="0" smtClean="0"/>
              <a:t>4 membres du CA sur 40 </a:t>
            </a:r>
            <a:r>
              <a:rPr lang="fr-FR" dirty="0" smtClean="0">
                <a:sym typeface="Wingdings"/>
              </a:rPr>
              <a:t> hors Europe</a:t>
            </a:r>
          </a:p>
          <a:p>
            <a:pPr lvl="1"/>
            <a:r>
              <a:rPr lang="fr-FR" dirty="0" smtClean="0">
                <a:sym typeface="Wingdings"/>
              </a:rPr>
              <a:t>Autres collèges ouverts</a:t>
            </a:r>
          </a:p>
          <a:p>
            <a:pPr lvl="2"/>
            <a:r>
              <a:rPr lang="fr-FR" dirty="0" smtClean="0">
                <a:sym typeface="Wingdings"/>
              </a:rPr>
              <a:t>Universitaires, hôpitaux généraux, associatifs, libéraux</a:t>
            </a:r>
          </a:p>
          <a:p>
            <a:pPr lvl="0"/>
            <a:r>
              <a:rPr lang="fr-FR" dirty="0" smtClean="0">
                <a:sym typeface="Wingdings"/>
              </a:rPr>
              <a:t>Commission de Néphrologie solidaire</a:t>
            </a:r>
          </a:p>
          <a:p>
            <a:pPr lvl="1"/>
            <a:r>
              <a:rPr lang="fr-FR" dirty="0" smtClean="0">
                <a:sym typeface="Wingdings"/>
              </a:rPr>
              <a:t>Président : Dr Quentin </a:t>
            </a:r>
            <a:r>
              <a:rPr lang="fr-FR" dirty="0" err="1" smtClean="0">
                <a:sym typeface="Wingdings"/>
              </a:rPr>
              <a:t>Meulders</a:t>
            </a:r>
            <a:r>
              <a:rPr lang="fr-FR" dirty="0" smtClean="0">
                <a:sym typeface="Wingdings"/>
              </a:rPr>
              <a:t>, Avignon</a:t>
            </a:r>
          </a:p>
          <a:p>
            <a:pPr lvl="1"/>
            <a:r>
              <a:rPr lang="fr-FR" dirty="0" smtClean="0">
                <a:sym typeface="Wingdings"/>
              </a:rPr>
              <a:t>Recenser</a:t>
            </a:r>
            <a:r>
              <a:rPr lang="fr-FR" baseline="0" dirty="0" smtClean="0">
                <a:sym typeface="Wingdings"/>
              </a:rPr>
              <a:t> et coordonner l</a:t>
            </a:r>
            <a:r>
              <a:rPr lang="fr-FR" dirty="0" smtClean="0">
                <a:sym typeface="Wingdings"/>
              </a:rPr>
              <a:t>es actions existantes</a:t>
            </a:r>
          </a:p>
          <a:p>
            <a:pPr lvl="1"/>
            <a:r>
              <a:rPr lang="fr-FR" dirty="0" smtClean="0">
                <a:sym typeface="Wingdings"/>
              </a:rPr>
              <a:t>Identifier</a:t>
            </a:r>
            <a:r>
              <a:rPr lang="fr-FR" baseline="0" dirty="0" smtClean="0">
                <a:sym typeface="Wingdings"/>
              </a:rPr>
              <a:t> les actions à mener</a:t>
            </a:r>
            <a:endParaRPr lang="fr-FR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84602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SFNDT et Francophonie en pratique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>
                <a:sym typeface="Wingdings"/>
              </a:rPr>
              <a:t>Actions de formation continue</a:t>
            </a:r>
          </a:p>
          <a:p>
            <a:pPr lvl="1"/>
            <a:r>
              <a:rPr lang="fr-FR" dirty="0" smtClean="0">
                <a:sym typeface="Wingdings"/>
              </a:rPr>
              <a:t>Journées Mahfoud au Maroc</a:t>
            </a:r>
          </a:p>
          <a:p>
            <a:pPr lvl="2"/>
            <a:r>
              <a:rPr lang="fr-FR" dirty="0" smtClean="0">
                <a:sym typeface="Wingdings"/>
              </a:rPr>
              <a:t>SFD depuis 2003</a:t>
            </a:r>
          </a:p>
          <a:p>
            <a:pPr lvl="1"/>
            <a:r>
              <a:rPr lang="fr-FR" dirty="0" smtClean="0">
                <a:sym typeface="Wingdings"/>
              </a:rPr>
              <a:t>Afrique Sub-Saharienne : </a:t>
            </a:r>
          </a:p>
          <a:p>
            <a:pPr lvl="2"/>
            <a:r>
              <a:rPr lang="fr-FR" dirty="0" smtClean="0">
                <a:sym typeface="Wingdings"/>
              </a:rPr>
              <a:t>Partenariat avec l'AFRAN et l'ISN</a:t>
            </a:r>
          </a:p>
          <a:p>
            <a:pPr lvl="2"/>
            <a:r>
              <a:rPr lang="fr-FR" dirty="0" smtClean="0">
                <a:sym typeface="Wingdings"/>
              </a:rPr>
              <a:t>Objectif : une réunion annuelle</a:t>
            </a:r>
          </a:p>
        </p:txBody>
      </p:sp>
    </p:spTree>
    <p:extLst>
      <p:ext uri="{BB962C8B-B14F-4D97-AF65-F5344CB8AC3E}">
        <p14:creationId xmlns:p14="http://schemas.microsoft.com/office/powerpoint/2010/main" val="9831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SFNDT et Francophonie, au-delà </a:t>
            </a:r>
            <a:r>
              <a:rPr lang="fr-FR" dirty="0"/>
              <a:t>de la formation </a:t>
            </a:r>
            <a:r>
              <a:rPr lang="fr-FR" dirty="0" smtClean="0"/>
              <a:t>continue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34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Politique</a:t>
            </a:r>
          </a:p>
          <a:p>
            <a:pPr lvl="1"/>
            <a:r>
              <a:rPr lang="fr-FR" dirty="0" smtClean="0"/>
              <a:t>Identifier les besoins en </a:t>
            </a:r>
            <a:r>
              <a:rPr lang="fr-FR" dirty="0" smtClean="0"/>
              <a:t>néphrologie, fournir une expertise</a:t>
            </a:r>
            <a:endParaRPr lang="fr-FR" dirty="0" smtClean="0"/>
          </a:p>
          <a:p>
            <a:pPr lvl="2"/>
            <a:r>
              <a:rPr lang="fr-FR" dirty="0" smtClean="0"/>
              <a:t>Médecins de Santé Publique</a:t>
            </a:r>
          </a:p>
          <a:p>
            <a:pPr lvl="2"/>
            <a:r>
              <a:rPr lang="fr-FR" dirty="0" smtClean="0"/>
              <a:t>Spécialistes d'Epidémiologie des maladies rénales</a:t>
            </a:r>
          </a:p>
          <a:p>
            <a:r>
              <a:rPr lang="fr-FR" dirty="0" smtClean="0"/>
              <a:t>Médical, </a:t>
            </a:r>
            <a:r>
              <a:rPr lang="fr-FR" dirty="0" err="1" smtClean="0"/>
              <a:t>para-médical</a:t>
            </a:r>
            <a:r>
              <a:rPr lang="fr-FR" dirty="0" smtClean="0"/>
              <a:t> et technique</a:t>
            </a:r>
          </a:p>
          <a:p>
            <a:pPr lvl="1"/>
            <a:r>
              <a:rPr lang="fr-FR" dirty="0" smtClean="0"/>
              <a:t>Partenariat avec l'AFIDTN : Association Française des Infirmiers de Dialyse, Transplantation et Néphrologie</a:t>
            </a:r>
          </a:p>
          <a:p>
            <a:r>
              <a:rPr lang="fr-FR" dirty="0" smtClean="0"/>
              <a:t>Soutien à la Recherche</a:t>
            </a:r>
          </a:p>
          <a:p>
            <a:pPr lvl="1"/>
            <a:r>
              <a:rPr lang="fr-FR" dirty="0" smtClean="0"/>
              <a:t>Partenariat avec l'International Society of </a:t>
            </a:r>
            <a:r>
              <a:rPr lang="fr-FR" dirty="0" err="1" smtClean="0"/>
              <a:t>Nephrology</a:t>
            </a:r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986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 noChangeAspect="1"/>
          </p:cNvPicPr>
          <p:nvPr>
            <p:ph idx="4294967295"/>
          </p:nvPr>
        </p:nvPicPr>
        <p:blipFill>
          <a:blip r:embed="rId2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537" y="165887"/>
            <a:ext cx="6868308" cy="6678563"/>
          </a:xfrm>
        </p:spPr>
      </p:pic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722313" y="2328409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La Société Francophone de Néphrologie Dialyse &amp; Transplantation rassemble la </a:t>
            </a:r>
            <a:r>
              <a:rPr lang="fr-FR" smtClean="0"/>
              <a:t>Néphrologie francophone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040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U_UBx 2015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HU-UBx 2016" id="{2AB58BD9-5580-8B4C-B6BE-E8537EC7DF03}" vid="{57B9304A-B081-5946-8CE5-FCC80623D325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CHU-UBx 2016</Template>
  <TotalTime>210</TotalTime>
  <Words>314</Words>
  <Application>Microsoft Macintosh PowerPoint</Application>
  <PresentationFormat>Présentation à l'écran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Wingdings</vt:lpstr>
      <vt:lpstr>CHU_UBx 2015</vt:lpstr>
      <vt:lpstr>La Société Francophone de Néphrologie Dialyse &amp; Transplantation : une nouvelle société, pour quelles missions ?</vt:lpstr>
      <vt:lpstr>Un peu d'histoire</vt:lpstr>
      <vt:lpstr>Les buts de la SFNDT</vt:lpstr>
      <vt:lpstr>Les buts de la SFNDT</vt:lpstr>
      <vt:lpstr>La SFNDT dans l'espace francophone</vt:lpstr>
      <vt:lpstr>SFNDT et Francophonie en pratique</vt:lpstr>
      <vt:lpstr>SFNDT et Francophonie en pratique</vt:lpstr>
      <vt:lpstr>SFNDT et Francophonie, au-delà de la formation continue</vt:lpstr>
      <vt:lpstr>La Société Francophone de Néphrologie Dialyse &amp; Transplantation rassemble la Néphrologie francophone !</vt:lpstr>
    </vt:vector>
  </TitlesOfParts>
  <Manager/>
  <Company/>
  <LinksUpToDate>false</LinksUpToDate>
  <SharedDoc>false</SharedDoc>
  <HyperlinkBase/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Société Francophone de Néphrologie Dialyse &amp; Transplantation : une nouvelle société, pour quelles missions ?</dc:title>
  <dc:subject/>
  <dc:creator>Christian Combe</dc:creator>
  <cp:keywords/>
  <dc:description/>
  <cp:lastModifiedBy>Christian Combe</cp:lastModifiedBy>
  <cp:revision>12</cp:revision>
  <dcterms:created xsi:type="dcterms:W3CDTF">2017-03-13T13:07:33Z</dcterms:created>
  <dcterms:modified xsi:type="dcterms:W3CDTF">2017-03-14T07:22:10Z</dcterms:modified>
  <cp:category/>
</cp:coreProperties>
</file>