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sldIdLst>
    <p:sldId id="256" r:id="rId2"/>
    <p:sldId id="300" r:id="rId3"/>
    <p:sldId id="353" r:id="rId4"/>
    <p:sldId id="301" r:id="rId5"/>
    <p:sldId id="356" r:id="rId6"/>
    <p:sldId id="357" r:id="rId7"/>
    <p:sldId id="303" r:id="rId8"/>
    <p:sldId id="308" r:id="rId9"/>
    <p:sldId id="359" r:id="rId10"/>
    <p:sldId id="299" r:id="rId11"/>
    <p:sldId id="309" r:id="rId12"/>
    <p:sldId id="291" r:id="rId13"/>
    <p:sldId id="310" r:id="rId14"/>
    <p:sldId id="311" r:id="rId15"/>
    <p:sldId id="312" r:id="rId16"/>
    <p:sldId id="313" r:id="rId17"/>
    <p:sldId id="315" r:id="rId18"/>
    <p:sldId id="314" r:id="rId19"/>
    <p:sldId id="316" r:id="rId20"/>
    <p:sldId id="354" r:id="rId21"/>
    <p:sldId id="261" r:id="rId22"/>
    <p:sldId id="279" r:id="rId23"/>
    <p:sldId id="362" r:id="rId24"/>
    <p:sldId id="265" r:id="rId25"/>
    <p:sldId id="266" r:id="rId26"/>
    <p:sldId id="268" r:id="rId27"/>
    <p:sldId id="361" r:id="rId28"/>
    <p:sldId id="269" r:id="rId29"/>
    <p:sldId id="270" r:id="rId30"/>
    <p:sldId id="271" r:id="rId31"/>
    <p:sldId id="272" r:id="rId32"/>
    <p:sldId id="326" r:id="rId33"/>
    <p:sldId id="327" r:id="rId34"/>
    <p:sldId id="328" r:id="rId35"/>
    <p:sldId id="331" r:id="rId36"/>
    <p:sldId id="360" r:id="rId37"/>
    <p:sldId id="334" r:id="rId38"/>
    <p:sldId id="332" r:id="rId39"/>
    <p:sldId id="333" r:id="rId40"/>
    <p:sldId id="335" r:id="rId41"/>
    <p:sldId id="329" r:id="rId42"/>
    <p:sldId id="336" r:id="rId43"/>
    <p:sldId id="337" r:id="rId44"/>
    <p:sldId id="340" r:id="rId45"/>
    <p:sldId id="341" r:id="rId46"/>
    <p:sldId id="342" r:id="rId47"/>
    <p:sldId id="344" r:id="rId48"/>
    <p:sldId id="345" r:id="rId49"/>
    <p:sldId id="352" r:id="rId50"/>
    <p:sldId id="289" r:id="rId5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C4F12-9256-4B25-A0BF-91E073EE2A92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23363-49A8-4E0E-831B-C3CE9FCBE8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34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1966351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1588" y="8685213"/>
            <a:ext cx="2971800" cy="457200"/>
          </a:xfrm>
          <a:prstGeom prst="rect">
            <a:avLst/>
          </a:prstGeom>
          <a:noFill/>
        </p:spPr>
        <p:txBody>
          <a:bodyPr rtlCol="1" anchor="b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fld id="{8F8AF954-386B-4AC9-9B9F-0FD74F99CD3D}" type="slidenum">
              <a:rPr lang="ar-SA" sz="1200" i="0">
                <a:latin typeface="+mn-lt"/>
              </a:rPr>
              <a:pPr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ar-SA" sz="1200" i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080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1588" y="8685213"/>
            <a:ext cx="2971800" cy="457200"/>
          </a:xfrm>
          <a:prstGeom prst="rect">
            <a:avLst/>
          </a:prstGeom>
          <a:noFill/>
        </p:spPr>
        <p:txBody>
          <a:bodyPr rtlCol="1" anchor="b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fld id="{D89866BC-6D2D-4CED-A5E4-3605FA8F7FD7}" type="slidenum">
              <a:rPr lang="ar-SA" sz="1200" i="0">
                <a:latin typeface="+mn-lt"/>
              </a:rPr>
              <a:pPr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ar-SA" sz="1200" i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5833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1588" y="8685213"/>
            <a:ext cx="2971800" cy="457200"/>
          </a:xfrm>
          <a:prstGeom prst="rect">
            <a:avLst/>
          </a:prstGeom>
          <a:noFill/>
        </p:spPr>
        <p:txBody>
          <a:bodyPr rtlCol="1" anchor="b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fld id="{681424AC-B9F0-48C9-9672-2F894E1B8A62}" type="slidenum">
              <a:rPr lang="ar-SA" sz="1200" i="0">
                <a:latin typeface="+mn-lt"/>
              </a:rPr>
              <a:pPr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ar-SA" sz="1200" i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1054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1588" y="8685213"/>
            <a:ext cx="2971800" cy="457200"/>
          </a:xfrm>
          <a:prstGeom prst="rect">
            <a:avLst/>
          </a:prstGeom>
          <a:noFill/>
        </p:spPr>
        <p:txBody>
          <a:bodyPr rtlCol="1" anchor="b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fld id="{3BE9CA66-C018-4FA4-8DE6-2D3A7E81A23A}" type="slidenum">
              <a:rPr lang="ar-SA" sz="1200" i="0">
                <a:latin typeface="+mn-lt"/>
              </a:rPr>
              <a:pPr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ar-SA" sz="1200" i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5691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1262466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23363-49A8-4E0E-831B-C3CE9FCBE8F8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940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4227419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2564871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1588" y="8685213"/>
            <a:ext cx="2971800" cy="457200"/>
          </a:xfrm>
          <a:prstGeom prst="rect">
            <a:avLst/>
          </a:prstGeom>
          <a:noFill/>
        </p:spPr>
        <p:txBody>
          <a:bodyPr rtlCol="1" anchor="b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fld id="{368A2D66-71BE-45D6-883D-4986DF966ABB}" type="slidenum">
              <a:rPr lang="ar-SA" sz="1200" i="0">
                <a:latin typeface="+mn-lt"/>
              </a:rPr>
              <a:pPr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ar-SA" sz="1200" i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6998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177134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4119276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4022379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1486203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2528894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1588" y="8685213"/>
            <a:ext cx="2971800" cy="457200"/>
          </a:xfrm>
          <a:prstGeom prst="rect">
            <a:avLst/>
          </a:prstGeom>
          <a:noFill/>
        </p:spPr>
        <p:txBody>
          <a:bodyPr rtlCol="1" anchor="b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fld id="{6D93FB30-0FEF-462D-AE32-E54CC1655E11}" type="slidenum">
              <a:rPr lang="ar-SA" sz="1200" i="0">
                <a:latin typeface="+mn-lt"/>
              </a:rPr>
              <a:pPr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ar-SA" sz="1200" i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6612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28363626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1588" y="8685213"/>
            <a:ext cx="2971800" cy="457200"/>
          </a:xfrm>
          <a:prstGeom prst="rect">
            <a:avLst/>
          </a:prstGeom>
          <a:noFill/>
        </p:spPr>
        <p:txBody>
          <a:bodyPr rtlCol="1" anchor="b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fld id="{C6D47B5A-4430-43F4-A6E8-1F59AF85ED1C}" type="slidenum">
              <a:rPr lang="ar-SA" sz="1200" i="0">
                <a:latin typeface="+mn-lt"/>
              </a:rPr>
              <a:pPr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ar-SA" sz="1200" i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74720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36987021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30636915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1588" y="8685213"/>
            <a:ext cx="2971800" cy="457200"/>
          </a:xfrm>
          <a:prstGeom prst="rect">
            <a:avLst/>
          </a:prstGeom>
          <a:noFill/>
        </p:spPr>
        <p:txBody>
          <a:bodyPr rtlCol="1" anchor="b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fld id="{F0FD5E9C-61C9-4841-8361-E33B3D37A5C8}" type="slidenum">
              <a:rPr lang="ar-SA" sz="1200" i="0">
                <a:latin typeface="+mn-lt"/>
              </a:rPr>
              <a:pPr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ar-SA" sz="1200" i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54139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123611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6305F2-47CA-437C-B6AB-497B2E5D3E43}" type="slidenum">
              <a:rPr lang="fr-FR" altLang="en-US" smtClean="0">
                <a:latin typeface="Impact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fr-FR" altLang="en-US" smtClean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641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39629337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  <p:sp>
        <p:nvSpPr>
          <p:cNvPr id="1095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5BB5B7-F4BF-4597-912B-3B4A81F4F0DB}" type="slidenum">
              <a:rPr lang="fr-FR" altLang="en-US" smtClean="0">
                <a:latin typeface="Impact" pitchFamily="34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fr-FR" altLang="en-US" smtClean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5910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  <p:sp>
        <p:nvSpPr>
          <p:cNvPr id="1105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8DE1BD-F490-48DA-BA1A-8F1DCD7DA64D}" type="slidenum">
              <a:rPr lang="fr-FR" altLang="en-US" smtClean="0">
                <a:latin typeface="Impact" pitchFamily="34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fr-FR" altLang="en-US" smtClean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190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  <p:sp>
        <p:nvSpPr>
          <p:cNvPr id="1105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8DE1BD-F490-48DA-BA1A-8F1DCD7DA64D}" type="slidenum">
              <a:rPr lang="fr-FR" altLang="en-US" smtClean="0">
                <a:latin typeface="Impact" pitchFamily="34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fr-FR" altLang="en-US" smtClean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93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1440" tIns="45720" rIns="91440" bIns="45720"/>
          <a:lstStyle/>
          <a:p>
            <a:pPr defTabSz="914400"/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42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1D723-8A5E-4145-8074-758F5B9FA67C}" type="slidenum">
              <a:rPr lang="fr-FR" altLang="en-US" smtClean="0">
                <a:latin typeface="Impact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fr-FR" altLang="en-US" smtClean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53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1588" y="8685213"/>
            <a:ext cx="2971800" cy="457200"/>
          </a:xfrm>
          <a:prstGeom prst="rect">
            <a:avLst/>
          </a:prstGeom>
          <a:noFill/>
        </p:spPr>
        <p:txBody>
          <a:bodyPr rtlCol="1" anchor="b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fld id="{C0B5EC33-C7EA-4194-9708-DFD0694E3E0D}" type="slidenum">
              <a:rPr lang="ar-SA" sz="1200" i="0">
                <a:latin typeface="+mn-lt"/>
              </a:rPr>
              <a:pPr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ar-SA" sz="1200" i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6412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>
              <a:cs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2D6EA2-F261-47BB-A936-8EA087487038}" type="slidenum">
              <a:rPr lang="ar-SA" altLang="en-US" smtClean="0">
                <a:latin typeface="Impact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ar-SA" altLang="en-US" smtClean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76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>
              <a:cs typeface="Arial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F91674-1A7F-4E37-8A7F-097509790B82}" type="slidenum">
              <a:rPr lang="ar-SA" altLang="en-US" smtClean="0">
                <a:latin typeface="Impact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ar-SA" altLang="en-US" smtClean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815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>
              <a:cs typeface="Arial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14B05B-B242-4113-B74D-7EED4C01A808}" type="slidenum">
              <a:rPr lang="ar-SA" altLang="en-US" smtClean="0">
                <a:latin typeface="Impact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ar-SA" altLang="en-US" smtClean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769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>
              <a:cs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422DAE-F6A4-4862-8B27-6DDA3C251914}" type="slidenum">
              <a:rPr lang="ar-SA" altLang="en-US" smtClean="0">
                <a:latin typeface="Impact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ar-SA" altLang="en-US" smtClean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2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9149-DDF1-4F19-8E06-9CE021DBBC1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0018-251D-4E58-9804-890CA43134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9149-DDF1-4F19-8E06-9CE021DBBC1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0018-251D-4E58-9804-890CA43134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9149-DDF1-4F19-8E06-9CE021DBBC1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0018-251D-4E58-9804-890CA43134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RAn, Abu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1428728" y="6243678"/>
            <a:ext cx="7498080" cy="614346"/>
          </a:xfrm>
        </p:spPr>
        <p:txBody>
          <a:bodyPr anchor="b">
            <a:normAutofit/>
          </a:bodyPr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marL="0" indent="0" algn="r" rtl="0">
              <a:spcBef>
                <a:spcPts val="0"/>
              </a:spcBef>
              <a:buFont typeface="Arial" pitchFamily="34" charset="0"/>
              <a:buNone/>
              <a:defRPr sz="1400"/>
            </a:lvl5pPr>
            <a:extLst/>
          </a:lstStyle>
          <a:p>
            <a:pPr lvl="4"/>
            <a:endParaRPr lang="en-US" dirty="0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B381A-D454-4A2E-9F3F-150E7D2767F8}" type="datetime6">
              <a:rPr lang="en-US"/>
              <a:pPr>
                <a:defRPr/>
              </a:pPr>
              <a:t>March 17</a:t>
            </a:fld>
            <a:endParaRPr lang="ar-SA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 Abu-Aisha </a:t>
            </a:r>
            <a:endParaRPr lang="ar-SA"/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D8927874-1EAE-4734-8AE1-C651D251FBAA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399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9149-DDF1-4F19-8E06-9CE021DBBC1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0018-251D-4E58-9804-890CA43134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9149-DDF1-4F19-8E06-9CE021DBBC1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0018-251D-4E58-9804-890CA43134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9149-DDF1-4F19-8E06-9CE021DBBC1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0018-251D-4E58-9804-890CA43134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9149-DDF1-4F19-8E06-9CE021DBBC1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0018-251D-4E58-9804-890CA43134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9149-DDF1-4F19-8E06-9CE021DBBC1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0018-251D-4E58-9804-890CA43134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9149-DDF1-4F19-8E06-9CE021DBBC1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0018-251D-4E58-9804-890CA43134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9149-DDF1-4F19-8E06-9CE021DBBC1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0018-251D-4E58-9804-890CA43134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9149-DDF1-4F19-8E06-9CE021DBBC1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0018-251D-4E58-9804-890CA43134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09149-DDF1-4F19-8E06-9CE021DBBC1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10018-251D-4E58-9804-890CA43134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30425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/>
              <a:t>Comment démarrer un programme de </a:t>
            </a:r>
            <a:r>
              <a:rPr lang="fr-FR" b="1" dirty="0"/>
              <a:t>d</a:t>
            </a:r>
            <a:r>
              <a:rPr lang="fr-FR" b="1" dirty="0" smtClean="0"/>
              <a:t>ialyse péritonéale chronique en Afrique Subsaharienne</a:t>
            </a:r>
            <a:br>
              <a:rPr lang="fr-FR" b="1" dirty="0" smtClean="0"/>
            </a:br>
            <a:endParaRPr lang="fr-FR" sz="2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Professeur Abdou NIANG</a:t>
            </a:r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sz="2400" dirty="0" smtClean="0">
                <a:solidFill>
                  <a:schemeClr val="tx1"/>
                </a:solidFill>
              </a:rPr>
              <a:t>Service de Néphrologie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CHNU Dalal Jamm, Guédiawaye, Sénégal</a:t>
            </a:r>
          </a:p>
          <a:p>
            <a:pPr marL="514350" indent="-514350">
              <a:buAutoNum type="alphaUcPeriod"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65571" y="6021288"/>
            <a:ext cx="367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FMC, AFRAN, Yaoundé 14 Mars 2017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62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0"/>
            <a:ext cx="7488832" cy="86409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 smtClean="0"/>
              <a:t>AFRIQUE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28800"/>
            <a:ext cx="2952328" cy="4497363"/>
          </a:xfrm>
        </p:spPr>
        <p:txBody>
          <a:bodyPr/>
          <a:lstStyle/>
          <a:p>
            <a:pPr algn="just">
              <a:buBlip>
                <a:blip r:embed="rId2"/>
              </a:buBlip>
            </a:pPr>
            <a:endParaRPr lang="fr-FR" sz="2800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pic>
        <p:nvPicPr>
          <p:cNvPr id="6" name="Picture 2" descr="C:\Documents and Settings\Pr ABDOU NIANG\Mes documents\Communications\AFRAN Accra 2013\afr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052736"/>
            <a:ext cx="5286629" cy="5805264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79512" y="1556792"/>
            <a:ext cx="302433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Superficie</a:t>
            </a:r>
            <a:r>
              <a:rPr lang="fr-FR" sz="2800" dirty="0" smtClean="0"/>
              <a:t>:         </a:t>
            </a:r>
            <a:r>
              <a:rPr lang="fr-FR" sz="2800" b="1" dirty="0" smtClean="0">
                <a:solidFill>
                  <a:srgbClr val="FF0000"/>
                </a:solidFill>
              </a:rPr>
              <a:t>30 M  Km2 </a:t>
            </a:r>
            <a:r>
              <a:rPr lang="fr-FR" sz="2800" dirty="0" smtClean="0"/>
              <a:t>(20% surface de la terre)</a:t>
            </a:r>
          </a:p>
          <a:p>
            <a:endParaRPr lang="fr-FR" sz="2800" dirty="0" smtClean="0"/>
          </a:p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Pays</a:t>
            </a:r>
            <a:r>
              <a:rPr lang="fr-FR" sz="2800" dirty="0" smtClean="0"/>
              <a:t>: </a:t>
            </a:r>
            <a:r>
              <a:rPr lang="fr-FR" sz="2800" dirty="0" smtClean="0">
                <a:solidFill>
                  <a:srgbClr val="FF0000"/>
                </a:solidFill>
              </a:rPr>
              <a:t>55</a:t>
            </a:r>
          </a:p>
          <a:p>
            <a:endParaRPr lang="fr-FR" sz="2800" dirty="0" smtClean="0"/>
          </a:p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Population</a:t>
            </a:r>
            <a:r>
              <a:rPr lang="fr-FR" sz="2800" dirty="0" smtClean="0"/>
              <a:t>:       </a:t>
            </a:r>
            <a:r>
              <a:rPr lang="fr-FR" sz="2800" b="1" dirty="0" smtClean="0">
                <a:solidFill>
                  <a:srgbClr val="FF0000"/>
                </a:solidFill>
              </a:rPr>
              <a:t>760 M </a:t>
            </a:r>
            <a:r>
              <a:rPr lang="fr-FR" sz="2800" dirty="0" smtClean="0"/>
              <a:t>(14%  population mondiale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66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EN AFRIQUE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99425" cy="50673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altLang="en-US" smtClean="0">
                <a:latin typeface="Tahoma" pitchFamily="34" charset="0"/>
                <a:cs typeface="Tahoma" pitchFamily="34" charset="0"/>
              </a:rPr>
              <a:t>En 2007, population africaine :</a:t>
            </a:r>
            <a:r>
              <a:rPr lang="fr-FR" altLang="en-US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14%</a:t>
            </a:r>
            <a:r>
              <a:rPr lang="fr-FR" altLang="en-US" smtClean="0">
                <a:latin typeface="Tahoma" pitchFamily="34" charset="0"/>
                <a:cs typeface="Tahoma" pitchFamily="34" charset="0"/>
              </a:rPr>
              <a:t> de la population mondiale, </a:t>
            </a:r>
          </a:p>
          <a:p>
            <a:pPr>
              <a:buFont typeface="Wingdings" pitchFamily="2" charset="2"/>
              <a:buChar char="Ø"/>
            </a:pPr>
            <a:r>
              <a:rPr lang="fr-FR" altLang="en-US" smtClean="0">
                <a:latin typeface="Tahoma" pitchFamily="34" charset="0"/>
                <a:cs typeface="Tahoma" pitchFamily="34" charset="0"/>
              </a:rPr>
              <a:t>Population dialysée africaine </a:t>
            </a:r>
            <a:r>
              <a:rPr lang="fr-FR" altLang="en-US" b="1" smtClean="0">
                <a:latin typeface="Tahoma" pitchFamily="34" charset="0"/>
                <a:cs typeface="Tahoma" pitchFamily="34" charset="0"/>
              </a:rPr>
              <a:t>: </a:t>
            </a:r>
            <a:r>
              <a:rPr lang="fr-FR" altLang="en-US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4.5%</a:t>
            </a:r>
            <a:r>
              <a:rPr lang="fr-FR" altLang="en-US" smtClean="0">
                <a:latin typeface="Tahoma" pitchFamily="34" charset="0"/>
                <a:cs typeface="Tahoma" pitchFamily="34" charset="0"/>
              </a:rPr>
              <a:t> de la population dialysée mondiale. </a:t>
            </a:r>
          </a:p>
          <a:p>
            <a:pPr>
              <a:buFont typeface="Wingdings" pitchFamily="2" charset="2"/>
              <a:buChar char="Ø"/>
            </a:pPr>
            <a:r>
              <a:rPr lang="fr-FR" altLang="en-US" smtClean="0">
                <a:latin typeface="Tahoma" pitchFamily="34" charset="0"/>
                <a:cs typeface="Tahoma" pitchFamily="34" charset="0"/>
              </a:rPr>
              <a:t>Population dialysée africaine :  </a:t>
            </a:r>
            <a:r>
              <a:rPr lang="fr-FR" altLang="en-US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69.800 </a:t>
            </a:r>
            <a:r>
              <a:rPr lang="fr-FR" altLang="en-US" smtClean="0">
                <a:latin typeface="Tahoma" pitchFamily="34" charset="0"/>
                <a:cs typeface="Tahoma" pitchFamily="34" charset="0"/>
              </a:rPr>
              <a:t>patients </a:t>
            </a:r>
          </a:p>
          <a:p>
            <a:pPr>
              <a:buFont typeface="Wingdings" pitchFamily="2" charset="2"/>
              <a:buChar char="Ø"/>
            </a:pPr>
            <a:r>
              <a:rPr lang="fr-FR" altLang="en-US" smtClean="0">
                <a:latin typeface="Tahoma" pitchFamily="34" charset="0"/>
                <a:cs typeface="Tahoma" pitchFamily="34" charset="0"/>
              </a:rPr>
              <a:t>Prévalence  de 74  pmp (moyenne   250  </a:t>
            </a:r>
            <a:r>
              <a:rPr lang="en-US" altLang="en-US" smtClean="0">
                <a:ea typeface="Majalla UI"/>
                <a:cs typeface="Majalla UI"/>
              </a:rPr>
              <a:t>pmp.)</a:t>
            </a:r>
          </a:p>
        </p:txBody>
      </p:sp>
    </p:spTree>
    <p:extLst>
      <p:ext uri="{BB962C8B-B14F-4D97-AF65-F5344CB8AC3E}">
        <p14:creationId xmlns:p14="http://schemas.microsoft.com/office/powerpoint/2010/main" val="347989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2736304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Dialyse Péritonéale au cours de l’IRC</a:t>
            </a:r>
            <a:endParaRPr lang="fr-FR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47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XP\Desktop\1.jpg"/>
          <p:cNvPicPr>
            <a:picLocks noChangeAspect="1" noChangeArrowheads="1"/>
          </p:cNvPicPr>
          <p:nvPr/>
        </p:nvPicPr>
        <p:blipFill>
          <a:blip r:embed="rId3"/>
          <a:srcRect l="3601" t="4762" r="3442" b="7936"/>
          <a:stretch>
            <a:fillRect/>
          </a:stretch>
        </p:blipFill>
        <p:spPr bwMode="auto">
          <a:xfrm>
            <a:off x="675315" y="1683297"/>
            <a:ext cx="8001000" cy="407511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3" name="Content Placeholder 14"/>
          <p:cNvSpPr>
            <a:spLocks noGrp="1"/>
          </p:cNvSpPr>
          <p:nvPr>
            <p:ph idx="1"/>
          </p:nvPr>
        </p:nvSpPr>
        <p:spPr>
          <a:xfrm>
            <a:off x="571500" y="4740275"/>
            <a:ext cx="2519363" cy="126047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fr-FR" altLang="en-US" sz="2000" dirty="0" smtClean="0">
                <a:latin typeface="Tahoma" pitchFamily="34" charset="0"/>
                <a:cs typeface="Tahoma" pitchFamily="34" charset="0"/>
              </a:rPr>
              <a:t> population dialysée mondiale</a:t>
            </a:r>
          </a:p>
        </p:txBody>
      </p:sp>
      <p:sp>
        <p:nvSpPr>
          <p:cNvPr id="25604" name="Content Placeholder 14"/>
          <p:cNvSpPr txBox="1">
            <a:spLocks/>
          </p:cNvSpPr>
          <p:nvPr/>
        </p:nvSpPr>
        <p:spPr bwMode="auto">
          <a:xfrm>
            <a:off x="2971800" y="4419600"/>
            <a:ext cx="33528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altLang="en-US" sz="2000">
                <a:latin typeface="Gill Sans MT" pitchFamily="34" charset="0"/>
              </a:rPr>
              <a:t/>
            </a:r>
            <a:br>
              <a:rPr lang="en-US" altLang="en-US" sz="2000">
                <a:latin typeface="Gill Sans MT" pitchFamily="34" charset="0"/>
              </a:rPr>
            </a:br>
            <a:r>
              <a:rPr lang="fr-FR" altLang="en-US" sz="2000">
                <a:latin typeface="Tahoma" pitchFamily="34" charset="0"/>
                <a:cs typeface="Tahoma" pitchFamily="34" charset="0"/>
              </a:rPr>
              <a:t>population dialysée en AFRIQUE SUBSAHARIENNE</a:t>
            </a:r>
          </a:p>
        </p:txBody>
      </p:sp>
      <p:sp>
        <p:nvSpPr>
          <p:cNvPr id="25605" name="Content Placeholder 14"/>
          <p:cNvSpPr txBox="1">
            <a:spLocks/>
          </p:cNvSpPr>
          <p:nvPr/>
        </p:nvSpPr>
        <p:spPr bwMode="auto">
          <a:xfrm>
            <a:off x="6072188" y="4740275"/>
            <a:ext cx="27146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fr-FR" altLang="en-US" sz="2000">
                <a:latin typeface="Tahoma" pitchFamily="34" charset="0"/>
                <a:cs typeface="Tahoma" pitchFamily="34" charset="0"/>
              </a:rPr>
              <a:t>population dialysée nord africaine</a:t>
            </a:r>
          </a:p>
        </p:txBody>
      </p:sp>
      <p:sp>
        <p:nvSpPr>
          <p:cNvPr id="31750" name="Content Placeholder 3"/>
          <p:cNvSpPr>
            <a:spLocks noGrp="1"/>
          </p:cNvSpPr>
          <p:nvPr>
            <p:ph idx="13"/>
          </p:nvPr>
        </p:nvSpPr>
        <p:spPr>
          <a:xfrm>
            <a:off x="1357313" y="6100763"/>
            <a:ext cx="7569200" cy="61436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sz="1600" b="1" smtClean="0">
                <a:cs typeface="Majalla UI"/>
              </a:rPr>
              <a:t>*    Fresenius Medical Care (personal communication); 2008</a:t>
            </a:r>
            <a:endParaRPr lang="ar-SA" sz="1600" b="1" smtClean="0"/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sz="1600" b="1" smtClean="0">
                <a:cs typeface="Majalla UI"/>
              </a:rPr>
              <a:t>**  Fresenius Medical Care. ESRD patients in 2007: a global perspective. F</a:t>
            </a:r>
            <a:r>
              <a:rPr lang="de-DE" sz="1600" b="1" smtClean="0">
                <a:cs typeface="Majalla UI"/>
              </a:rPr>
              <a:t>resenius Medical Care Deutschland GmbH; </a:t>
            </a:r>
            <a:r>
              <a:rPr lang="en-US" sz="1600" b="1" smtClean="0">
                <a:cs typeface="Majalla UI"/>
              </a:rPr>
              <a:t>2008</a:t>
            </a:r>
          </a:p>
        </p:txBody>
      </p:sp>
      <p:sp>
        <p:nvSpPr>
          <p:cNvPr id="26" name="Title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chemeClr val="tx2">
                    <a:satMod val="13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Part de la DP  dans la population dialysée mondiale (2007)</a:t>
            </a:r>
            <a:endParaRPr lang="fr-FR" sz="3200" dirty="0">
              <a:solidFill>
                <a:schemeClr val="tx2">
                  <a:satMod val="13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608" name="Picture 5" descr="D:\Sarra's Things\TOPICS for writing\topic PD in SUBSAHARAN AFRICA\lab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350963"/>
            <a:ext cx="18510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4B2B43F-55D7-4E61-8CE5-1F486807F338}" type="slidenum">
              <a:rPr lang="ar-SA"/>
              <a:pPr>
                <a:defRPr/>
              </a:pPr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7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  <a:r>
              <a:rPr lang="en-US" altLang="en-US" b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DP en Afrique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altLang="en-US" smtClean="0">
                <a:latin typeface="Tahoma" pitchFamily="34" charset="0"/>
                <a:cs typeface="Tahoma" pitchFamily="34" charset="0"/>
              </a:rPr>
              <a:t>Afrique du nord:  93% population dialysée africaine, </a:t>
            </a:r>
          </a:p>
          <a:p>
            <a:pPr>
              <a:lnSpc>
                <a:spcPct val="150000"/>
              </a:lnSpc>
            </a:pPr>
            <a:r>
              <a:rPr lang="fr-FR" altLang="en-US" smtClean="0">
                <a:latin typeface="Tahoma" pitchFamily="34" charset="0"/>
                <a:cs typeface="Tahoma" pitchFamily="34" charset="0"/>
              </a:rPr>
              <a:t>mais la DP représente seulement 0 à 3% de la population dialysée en Afrique du Nord. </a:t>
            </a:r>
          </a:p>
          <a:p>
            <a:pPr>
              <a:buFontTx/>
              <a:buNone/>
            </a:pPr>
            <a:r>
              <a:rPr lang="fr-FR" altLang="en-US" smtClean="0">
                <a:ea typeface="Majalla UI"/>
                <a:cs typeface="Majalla U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81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936104"/>
          </a:xfrm>
        </p:spPr>
        <p:txBody>
          <a:bodyPr/>
          <a:lstStyle/>
          <a:p>
            <a:r>
              <a:rPr lang="en-US" altLang="en-US" dirty="0" smtClean="0"/>
              <a:t> </a:t>
            </a:r>
            <a:r>
              <a:rPr lang="en-US" altLang="en-US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DP en </a:t>
            </a:r>
            <a:r>
              <a:rPr lang="en-US" altLang="en-US" b="1" dirty="0" err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Afrique</a:t>
            </a:r>
            <a:endParaRPr lang="en-US" altLang="en-US" b="1" dirty="0" smtClean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3264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fr-FR" altLang="en-US" dirty="0" smtClean="0">
                <a:latin typeface="Tahoma" pitchFamily="34" charset="0"/>
                <a:cs typeface="Tahoma" pitchFamily="34" charset="0"/>
              </a:rPr>
              <a:t>La majorité des patients traités par DP réside en Afrique du Sud : </a:t>
            </a:r>
            <a:r>
              <a:rPr lang="fr-FR" alt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1.170 soit 32%</a:t>
            </a:r>
            <a:r>
              <a:rPr lang="fr-FR" altLang="en-US" dirty="0" smtClean="0">
                <a:latin typeface="Tahoma" pitchFamily="34" charset="0"/>
                <a:cs typeface="Tahoma" pitchFamily="34" charset="0"/>
              </a:rPr>
              <a:t> des patients dialysés (85% des patients africains traités par DP)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fr-FR" alt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Programme de DP </a:t>
            </a:r>
            <a:r>
              <a:rPr lang="fr-FR" altLang="en-US" dirty="0" smtClean="0">
                <a:latin typeface="Tahoma" pitchFamily="34" charset="0"/>
                <a:cs typeface="Tahoma" pitchFamily="34" charset="0"/>
              </a:rPr>
              <a:t>en croissance: Soudan, Kenya et Sénégal.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fr-FR" altLang="en-US" dirty="0" smtClean="0">
                <a:latin typeface="Tahoma" pitchFamily="34" charset="0"/>
              </a:rPr>
              <a:t>DP existe au  Nigeria, Botswana, Zimbabwe, Namibie, Zambie, Mozambique, RD Congo et Ouganda…</a:t>
            </a:r>
          </a:p>
          <a:p>
            <a:pPr>
              <a:buFont typeface="Wingdings" pitchFamily="2" charset="2"/>
              <a:buNone/>
            </a:pPr>
            <a:endParaRPr lang="fr-FR" altLang="en-US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9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199" y="53752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AFRIQUE SUBSAHARIENNE</a:t>
            </a:r>
            <a:b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DP (top 5)</a:t>
            </a:r>
            <a:endParaRPr lang="ar-SA" sz="4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6607" name="Group 4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26557386"/>
              </p:ext>
            </p:extLst>
          </p:nvPr>
        </p:nvGraphicFramePr>
        <p:xfrm>
          <a:off x="-1" y="1196752"/>
          <a:ext cx="9144001" cy="5957008"/>
        </p:xfrm>
        <a:graphic>
          <a:graphicData uri="http://schemas.openxmlformats.org/drawingml/2006/table">
            <a:tbl>
              <a:tblPr rtl="1"/>
              <a:tblGrid>
                <a:gridCol w="2541415"/>
                <a:gridCol w="2541415"/>
                <a:gridCol w="3266304"/>
                <a:gridCol w="794867"/>
              </a:tblGrid>
              <a:tr h="1225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abic Transparent" pitchFamily="2" charset="-78"/>
                        </a:rPr>
                        <a:t>HD	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abic Transparent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abic Transparent" pitchFamily="2" charset="-78"/>
                        </a:rPr>
                        <a:t>DP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abic Transparent" pitchFamily="2" charset="-78"/>
                        </a:rPr>
                        <a:t>PAYS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abic Transparent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abic Transparent" pitchFamily="2" charset="-78"/>
                        </a:rPr>
                        <a:t>No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abic Transparent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25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abic Transparent" pitchFamily="2" charset="-78"/>
                        </a:rPr>
                        <a:t>2.450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abic Transparent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abic Transparent" pitchFamily="2" charset="-78"/>
                        </a:rPr>
                        <a:t>1.170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abic Transparent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abic Transparent" pitchFamily="2" charset="-78"/>
                        </a:rPr>
                        <a:t>Afrique du Sud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abic Transparent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abic Transparent" pitchFamily="2" charset="-78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abic Transparent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876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abic Transparent" pitchFamily="2" charset="-78"/>
                        </a:rPr>
                        <a:t>2.750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abic Transparent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abic Transparent" pitchFamily="2" charset="-78"/>
                        </a:rPr>
                        <a:t>    110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abic Transparent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abic Transparent" pitchFamily="2" charset="-78"/>
                        </a:rPr>
                        <a:t>Soudan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abic Transparent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abic Transparent" pitchFamily="2" charset="-78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abic Transparent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876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abic Transparent" pitchFamily="2" charset="-78"/>
                        </a:rPr>
                        <a:t>   650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abic Transparent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abic Transparent" pitchFamily="2" charset="-78"/>
                        </a:rPr>
                        <a:t>    60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abic Transparent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abic Transparent" pitchFamily="2" charset="-78"/>
                        </a:rPr>
                        <a:t>Sénégal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abic Transparent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abic Transparent" pitchFamily="2" charset="-78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abic Transparent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876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abic Transparent" pitchFamily="2" charset="-78"/>
                        </a:rPr>
                        <a:t>   340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abic Transparent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abic Transparent" pitchFamily="2" charset="-78"/>
                        </a:rPr>
                        <a:t>~   30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abic Transparent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abic Transparent" pitchFamily="2" charset="-78"/>
                        </a:rPr>
                        <a:t>Kenya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abic Transparent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abic Transparent" pitchFamily="2" charset="-78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abic Transparent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876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abic Transparent" pitchFamily="2" charset="-78"/>
                        </a:rPr>
                        <a:t>~&lt; 50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abic Transparent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abic Transparent" pitchFamily="2" charset="-78"/>
                        </a:rPr>
                        <a:t>~ &lt;30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abic Transparent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abic Transparent" pitchFamily="2" charset="-78"/>
                        </a:rPr>
                        <a:t>Zimbabwe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abic Transparent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abic Transparent" pitchFamily="2" charset="-78"/>
                        </a:rPr>
                        <a:t>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abic Transparent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5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AFRIQUE DU SUD</a:t>
            </a:r>
            <a:endParaRPr lang="ar-SA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609600" y="1295400"/>
            <a:ext cx="8229600" cy="4953000"/>
          </a:xfrm>
        </p:spPr>
        <p:txBody>
          <a:bodyPr/>
          <a:lstStyle/>
          <a:p>
            <a:pPr marL="365125" indent="-282575" eaLnBrk="1" hangingPunct="1"/>
            <a:r>
              <a:rPr lang="fr-FR" altLang="en-US" sz="2400" smtClean="0">
                <a:latin typeface="Tahoma" pitchFamily="34" charset="0"/>
              </a:rPr>
              <a:t>Programme de DP depuis 1987</a:t>
            </a:r>
          </a:p>
          <a:p>
            <a:pPr marL="365125" indent="-282575" eaLnBrk="1" hangingPunct="1">
              <a:spcBef>
                <a:spcPts val="1800"/>
              </a:spcBef>
            </a:pPr>
            <a:r>
              <a:rPr lang="fr-FR" altLang="en-US" sz="2400" smtClean="0">
                <a:latin typeface="Tahoma" pitchFamily="34" charset="0"/>
              </a:rPr>
              <a:t>55  Néphrologuess   (1.2 pmh)</a:t>
            </a:r>
          </a:p>
          <a:p>
            <a:pPr marL="365125" indent="-282575" eaLnBrk="1" hangingPunct="1">
              <a:spcBef>
                <a:spcPts val="1800"/>
              </a:spcBef>
            </a:pPr>
            <a:r>
              <a:rPr lang="fr-FR" altLang="en-US" sz="2400" smtClean="0">
                <a:latin typeface="Tahoma" pitchFamily="34" charset="0"/>
              </a:rPr>
              <a:t>2494  HD patients  (52 pmh)</a:t>
            </a:r>
          </a:p>
          <a:p>
            <a:pPr marL="365125" indent="-282575" eaLnBrk="1" hangingPunct="1">
              <a:spcBef>
                <a:spcPts val="1800"/>
              </a:spcBef>
            </a:pPr>
            <a:r>
              <a:rPr lang="fr-FR" altLang="en-US" sz="2400" smtClean="0">
                <a:latin typeface="Tahoma" pitchFamily="34" charset="0"/>
              </a:rPr>
              <a:t>1170  PD patients   (25 pmh)</a:t>
            </a:r>
          </a:p>
          <a:p>
            <a:pPr marL="365125" indent="-282575" eaLnBrk="1" hangingPunct="1">
              <a:spcBef>
                <a:spcPts val="1800"/>
              </a:spcBef>
            </a:pPr>
            <a:r>
              <a:rPr lang="fr-FR" altLang="en-US" sz="2400" smtClean="0">
                <a:latin typeface="Tahoma" pitchFamily="34" charset="0"/>
              </a:rPr>
              <a:t>32 % de la population dialysée en PD</a:t>
            </a:r>
          </a:p>
          <a:p>
            <a:pPr marL="365125" indent="-282575" eaLnBrk="1" hangingPunct="1">
              <a:spcBef>
                <a:spcPts val="1800"/>
              </a:spcBef>
            </a:pPr>
            <a:r>
              <a:rPr lang="fr-FR" altLang="en-US" sz="2400" smtClean="0">
                <a:latin typeface="Tahoma" pitchFamily="34" charset="0"/>
              </a:rPr>
              <a:t>6.5 % de la population en DP  est en DP automatisée </a:t>
            </a:r>
          </a:p>
          <a:p>
            <a:pPr marL="365125" indent="-282575" eaLnBrk="1" hangingPunct="1">
              <a:spcBef>
                <a:spcPts val="1800"/>
              </a:spcBef>
            </a:pPr>
            <a:r>
              <a:rPr lang="fr-FR" altLang="en-US" sz="2400" smtClean="0">
                <a:latin typeface="Tahoma" pitchFamily="34" charset="0"/>
              </a:rPr>
              <a:t>Taux de péritonite:  10 – 28 mois.patient</a:t>
            </a:r>
            <a:r>
              <a:rPr lang="fr-FR" altLang="en-US" sz="1800" smtClean="0">
                <a:latin typeface="Tahoma" pitchFamily="34" charset="0"/>
              </a:rPr>
              <a:t>.</a:t>
            </a:r>
          </a:p>
        </p:txBody>
      </p:sp>
      <p:sp>
        <p:nvSpPr>
          <p:cNvPr id="31748" name="Content Placeholder 3"/>
          <p:cNvSpPr>
            <a:spLocks noGrp="1"/>
          </p:cNvSpPr>
          <p:nvPr>
            <p:ph idx="4294967295"/>
          </p:nvPr>
        </p:nvSpPr>
        <p:spPr>
          <a:xfrm>
            <a:off x="1428750" y="6100763"/>
            <a:ext cx="7497763" cy="614362"/>
          </a:xfrm>
        </p:spPr>
        <p:txBody>
          <a:bodyPr anchor="b"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600" b="1" smtClean="0"/>
              <a:t>*  Survey conducted by author; 2008</a:t>
            </a:r>
            <a:endParaRPr lang="ar-SA" altLang="en-US" sz="1600" b="1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600" b="1" smtClean="0"/>
              <a:t>** Naidoo S et al. Indian Journal of Peritoneal dialysis. 2008;Vol(issue):18-21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</p:spPr>
        <p:txBody>
          <a:bodyPr anchor="b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fld id="{08E35DA5-1823-47D6-B79E-06CCAD016AB6}" type="slidenum">
              <a:rPr lang="ar-SA" sz="1200" i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ar-SA" sz="1200" i="0" dirty="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7" name="Date Placeholder 6"/>
          <p:cNvSpPr txBox="1">
            <a:spLocks noGrp="1"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fld id="{88C19DBB-3C9E-44B1-BBE3-04B42DD2CC1B}" type="datetime6">
              <a:rPr lang="en-US" sz="1200" i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t>March 17</a:t>
            </a:fld>
            <a:endParaRPr lang="ar-SA" sz="1200" i="0" dirty="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8" name="Footer Placeholder 7"/>
          <p:cNvSpPr txBox="1">
            <a:spLocks noGrp="1"/>
          </p:cNvSpPr>
          <p:nvPr/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t>H Abu-Aisha </a:t>
            </a:r>
            <a:endParaRPr lang="ar-SA" sz="1200" i="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33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SOUDAN</a:t>
            </a:r>
            <a:endParaRPr lang="ar-S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7529513" cy="4800600"/>
          </a:xfrm>
        </p:spPr>
        <p:txBody>
          <a:bodyPr/>
          <a:lstStyle/>
          <a:p>
            <a:pPr marL="365125" indent="-282575" eaLnBrk="1" hangingPunct="1"/>
            <a:r>
              <a:rPr lang="fr-FR" altLang="en-US" sz="2400" dirty="0" smtClean="0">
                <a:latin typeface="Tahoma" pitchFamily="34" charset="0"/>
              </a:rPr>
              <a:t>Programme DP depuis 2005</a:t>
            </a:r>
          </a:p>
          <a:p>
            <a:pPr marL="365125" indent="-282575" eaLnBrk="1" hangingPunct="1">
              <a:spcBef>
                <a:spcPts val="1800"/>
              </a:spcBef>
            </a:pPr>
            <a:r>
              <a:rPr lang="fr-FR" altLang="en-US" sz="2400" dirty="0" smtClean="0">
                <a:latin typeface="Tahoma" pitchFamily="34" charset="0"/>
              </a:rPr>
              <a:t>20  Néphrologues   (1.2 </a:t>
            </a:r>
            <a:r>
              <a:rPr lang="fr-FR" altLang="en-US" sz="2400" dirty="0" err="1" smtClean="0">
                <a:latin typeface="Tahoma" pitchFamily="34" charset="0"/>
              </a:rPr>
              <a:t>pmh</a:t>
            </a:r>
            <a:r>
              <a:rPr lang="fr-FR" altLang="en-US" sz="2400" dirty="0" smtClean="0">
                <a:latin typeface="Tahoma" pitchFamily="34" charset="0"/>
              </a:rPr>
              <a:t>)</a:t>
            </a:r>
          </a:p>
          <a:p>
            <a:pPr marL="365125" indent="-282575" eaLnBrk="1" hangingPunct="1">
              <a:spcBef>
                <a:spcPts val="1800"/>
              </a:spcBef>
            </a:pPr>
            <a:r>
              <a:rPr lang="fr-FR" altLang="en-US" sz="2400" dirty="0" smtClean="0">
                <a:latin typeface="Tahoma" pitchFamily="34" charset="0"/>
              </a:rPr>
              <a:t>2750 patients en HD (73 </a:t>
            </a:r>
            <a:r>
              <a:rPr lang="fr-FR" altLang="en-US" sz="2400" dirty="0" err="1" smtClean="0">
                <a:latin typeface="Tahoma" pitchFamily="34" charset="0"/>
              </a:rPr>
              <a:t>pmh</a:t>
            </a:r>
            <a:r>
              <a:rPr lang="fr-FR" altLang="en-US" sz="2400" dirty="0" smtClean="0">
                <a:latin typeface="Tahoma" pitchFamily="34" charset="0"/>
              </a:rPr>
              <a:t>)</a:t>
            </a:r>
          </a:p>
          <a:p>
            <a:pPr marL="365125" indent="-282575" eaLnBrk="1" hangingPunct="1">
              <a:spcBef>
                <a:spcPts val="1800"/>
              </a:spcBef>
            </a:pPr>
            <a:r>
              <a:rPr lang="fr-FR" altLang="en-US" sz="2400" dirty="0" smtClean="0">
                <a:latin typeface="Tahoma" pitchFamily="34" charset="0"/>
              </a:rPr>
              <a:t>100 patients en DP /7 </a:t>
            </a:r>
            <a:r>
              <a:rPr lang="fr-FR" altLang="en-US" sz="2400" dirty="0" err="1" smtClean="0">
                <a:latin typeface="Tahoma" pitchFamily="34" charset="0"/>
              </a:rPr>
              <a:t>centers</a:t>
            </a:r>
            <a:r>
              <a:rPr lang="fr-FR" altLang="en-US" sz="2400" dirty="0" smtClean="0">
                <a:latin typeface="Tahoma" pitchFamily="34" charset="0"/>
              </a:rPr>
              <a:t>(2.1 </a:t>
            </a:r>
            <a:r>
              <a:rPr lang="fr-FR" altLang="en-US" sz="2400" dirty="0" err="1" smtClean="0">
                <a:latin typeface="Tahoma" pitchFamily="34" charset="0"/>
              </a:rPr>
              <a:t>pmh</a:t>
            </a:r>
            <a:r>
              <a:rPr lang="fr-FR" altLang="en-US" sz="2400" dirty="0" smtClean="0">
                <a:latin typeface="Tahoma" pitchFamily="34" charset="0"/>
              </a:rPr>
              <a:t>)</a:t>
            </a:r>
          </a:p>
          <a:p>
            <a:pPr marL="365125" indent="-282575" eaLnBrk="1" hangingPunct="1">
              <a:spcBef>
                <a:spcPts val="1800"/>
              </a:spcBef>
            </a:pPr>
            <a:r>
              <a:rPr lang="fr-FR" altLang="en-US" sz="2400" dirty="0" smtClean="0">
                <a:latin typeface="Tahoma" pitchFamily="34" charset="0"/>
              </a:rPr>
              <a:t>3 % de la population dialysée en DP</a:t>
            </a:r>
          </a:p>
          <a:p>
            <a:pPr marL="365125" indent="-282575" eaLnBrk="1" hangingPunct="1">
              <a:spcBef>
                <a:spcPts val="1800"/>
              </a:spcBef>
            </a:pPr>
            <a:r>
              <a:rPr lang="fr-FR" altLang="en-US" sz="2400" dirty="0" smtClean="0">
                <a:latin typeface="Tahoma" pitchFamily="34" charset="0"/>
              </a:rPr>
              <a:t>Seule la DPCA existe</a:t>
            </a:r>
          </a:p>
          <a:p>
            <a:pPr marL="365125" indent="-282575" eaLnBrk="1" hangingPunct="1">
              <a:spcBef>
                <a:spcPts val="1800"/>
              </a:spcBef>
            </a:pPr>
            <a:r>
              <a:rPr lang="fr-FR" altLang="en-US" sz="2400" dirty="0" smtClean="0">
                <a:latin typeface="Tahoma" pitchFamily="34" charset="0"/>
              </a:rPr>
              <a:t>Taux de péritonite:  14 mois. patient</a:t>
            </a:r>
            <a:r>
              <a:rPr lang="fr-FR" altLang="en-US" sz="1800" dirty="0" smtClean="0">
                <a:latin typeface="Tahoma" pitchFamily="34" charset="0"/>
              </a:rPr>
              <a:t>.</a:t>
            </a:r>
          </a:p>
        </p:txBody>
      </p:sp>
      <p:sp>
        <p:nvSpPr>
          <p:cNvPr id="32772" name="Content Placeholder 3"/>
          <p:cNvSpPr>
            <a:spLocks noGrp="1"/>
          </p:cNvSpPr>
          <p:nvPr>
            <p:ph idx="4294967295"/>
          </p:nvPr>
        </p:nvSpPr>
        <p:spPr>
          <a:xfrm>
            <a:off x="1428750" y="6100763"/>
            <a:ext cx="7497763" cy="614362"/>
          </a:xfrm>
        </p:spPr>
        <p:txBody>
          <a:bodyPr anchor="b"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600" b="1" smtClean="0"/>
              <a:t>*  Survey conducted by author; 2008</a:t>
            </a:r>
            <a:endParaRPr lang="ar-SA" altLang="en-US" sz="1600" b="1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600" b="1" smtClean="0"/>
              <a:t>** Elhassan EA et al. Perit Dial Int. 2007; 27:503–10</a:t>
            </a:r>
          </a:p>
        </p:txBody>
      </p:sp>
    </p:spTree>
    <p:extLst>
      <p:ext uri="{BB962C8B-B14F-4D97-AF65-F5344CB8AC3E}">
        <p14:creationId xmlns:p14="http://schemas.microsoft.com/office/powerpoint/2010/main" val="35163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SENEGAL</a:t>
            </a:r>
            <a:endParaRPr lang="ar-S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95400"/>
            <a:ext cx="8229600" cy="4953000"/>
          </a:xfrm>
        </p:spPr>
        <p:txBody>
          <a:bodyPr/>
          <a:lstStyle/>
          <a:p>
            <a:pPr marL="365125" indent="-282575" eaLnBrk="1" hangingPunct="1"/>
            <a:endParaRPr lang="fr-FR" altLang="en-US" sz="2400" dirty="0" smtClean="0">
              <a:latin typeface="Tahoma" pitchFamily="34" charset="0"/>
            </a:endParaRPr>
          </a:p>
          <a:p>
            <a:pPr marL="365125" indent="-282575" eaLnBrk="1" hangingPunct="1"/>
            <a:r>
              <a:rPr lang="fr-FR" altLang="en-US" sz="2400" dirty="0" smtClean="0">
                <a:latin typeface="Tahoma" pitchFamily="34" charset="0"/>
              </a:rPr>
              <a:t>Programme DP depuis 2004</a:t>
            </a:r>
          </a:p>
          <a:p>
            <a:pPr marL="365125" indent="-282575" eaLnBrk="1" hangingPunct="1">
              <a:spcBef>
                <a:spcPts val="1800"/>
              </a:spcBef>
            </a:pPr>
            <a:r>
              <a:rPr lang="fr-FR" altLang="en-US" sz="2400" dirty="0" smtClean="0">
                <a:solidFill>
                  <a:srgbClr val="FF0000"/>
                </a:solidFill>
                <a:latin typeface="Tahoma" pitchFamily="34" charset="0"/>
              </a:rPr>
              <a:t>20 </a:t>
            </a:r>
            <a:r>
              <a:rPr lang="fr-FR" altLang="en-US" sz="2400" dirty="0" smtClean="0">
                <a:latin typeface="Tahoma" pitchFamily="34" charset="0"/>
              </a:rPr>
              <a:t>  Néphrologues  (1.42 </a:t>
            </a:r>
            <a:r>
              <a:rPr lang="fr-FR" altLang="en-US" sz="2400" dirty="0" err="1" smtClean="0">
                <a:latin typeface="Tahoma" pitchFamily="34" charset="0"/>
              </a:rPr>
              <a:t>pmh</a:t>
            </a:r>
            <a:r>
              <a:rPr lang="fr-FR" altLang="en-US" sz="2400" dirty="0" smtClean="0">
                <a:latin typeface="Tahoma" pitchFamily="34" charset="0"/>
              </a:rPr>
              <a:t>)</a:t>
            </a:r>
          </a:p>
          <a:p>
            <a:pPr marL="365125" indent="-282575" eaLnBrk="1" hangingPunct="1">
              <a:spcBef>
                <a:spcPts val="1800"/>
              </a:spcBef>
            </a:pPr>
            <a:r>
              <a:rPr lang="fr-FR" altLang="en-US" sz="2400" dirty="0" smtClean="0">
                <a:solidFill>
                  <a:srgbClr val="FF0000"/>
                </a:solidFill>
                <a:latin typeface="Tahoma" pitchFamily="34" charset="0"/>
              </a:rPr>
              <a:t>600</a:t>
            </a:r>
            <a:r>
              <a:rPr lang="fr-FR" altLang="en-US" sz="2400" dirty="0" smtClean="0">
                <a:latin typeface="Tahoma" pitchFamily="34" charset="0"/>
              </a:rPr>
              <a:t> patients en HD (50 </a:t>
            </a:r>
            <a:r>
              <a:rPr lang="fr-FR" altLang="en-US" sz="2400" dirty="0" err="1" smtClean="0">
                <a:latin typeface="Tahoma" pitchFamily="34" charset="0"/>
              </a:rPr>
              <a:t>pmh</a:t>
            </a:r>
            <a:r>
              <a:rPr lang="fr-FR" altLang="en-US" sz="2400" dirty="0" smtClean="0">
                <a:latin typeface="Tahoma" pitchFamily="34" charset="0"/>
              </a:rPr>
              <a:t>)</a:t>
            </a:r>
          </a:p>
          <a:p>
            <a:pPr marL="365125" indent="-282575" eaLnBrk="1" hangingPunct="1">
              <a:spcBef>
                <a:spcPts val="1800"/>
              </a:spcBef>
            </a:pPr>
            <a:r>
              <a:rPr lang="fr-FR" altLang="en-US" sz="2400" dirty="0" smtClean="0">
                <a:solidFill>
                  <a:srgbClr val="FF0000"/>
                </a:solidFill>
                <a:latin typeface="Tahoma" pitchFamily="34" charset="0"/>
              </a:rPr>
              <a:t>60</a:t>
            </a:r>
            <a:r>
              <a:rPr lang="fr-FR" altLang="en-US" sz="2400" dirty="0" smtClean="0">
                <a:latin typeface="Tahoma" pitchFamily="34" charset="0"/>
              </a:rPr>
              <a:t> patients en PD/1 center (</a:t>
            </a:r>
            <a:r>
              <a:rPr lang="fr-FR" altLang="en-US" sz="2400" dirty="0">
                <a:latin typeface="Tahoma" pitchFamily="34" charset="0"/>
              </a:rPr>
              <a:t>4</a:t>
            </a:r>
            <a:r>
              <a:rPr lang="fr-FR" altLang="en-US" sz="2400" dirty="0" smtClean="0">
                <a:latin typeface="Tahoma" pitchFamily="34" charset="0"/>
              </a:rPr>
              <a:t>.6 </a:t>
            </a:r>
            <a:r>
              <a:rPr lang="fr-FR" altLang="en-US" sz="2400" dirty="0" err="1" smtClean="0">
                <a:latin typeface="Tahoma" pitchFamily="34" charset="0"/>
              </a:rPr>
              <a:t>pmh</a:t>
            </a:r>
            <a:r>
              <a:rPr lang="fr-FR" altLang="en-US" sz="2400" dirty="0" smtClean="0">
                <a:latin typeface="Tahoma" pitchFamily="34" charset="0"/>
              </a:rPr>
              <a:t>)</a:t>
            </a:r>
          </a:p>
          <a:p>
            <a:pPr marL="365125" indent="-282575" eaLnBrk="1" hangingPunct="1">
              <a:spcBef>
                <a:spcPts val="1800"/>
              </a:spcBef>
            </a:pPr>
            <a:r>
              <a:rPr lang="en-US" altLang="en-US" sz="2400" dirty="0" smtClean="0">
                <a:solidFill>
                  <a:srgbClr val="FF0000"/>
                </a:solidFill>
                <a:latin typeface="Tahoma" pitchFamily="34" charset="0"/>
              </a:rPr>
              <a:t>10 % </a:t>
            </a:r>
            <a:r>
              <a:rPr lang="fr-FR" altLang="en-US" sz="2400" dirty="0" smtClean="0">
                <a:latin typeface="Tahoma" pitchFamily="34" charset="0"/>
              </a:rPr>
              <a:t>de la population dialysée en DP</a:t>
            </a:r>
            <a:r>
              <a:rPr lang="en-US" altLang="en-US" sz="2400" dirty="0" smtClean="0">
                <a:latin typeface="Tahoma" pitchFamily="34" charset="0"/>
              </a:rPr>
              <a:t> </a:t>
            </a:r>
          </a:p>
          <a:p>
            <a:pPr marL="365125" indent="-282575" eaLnBrk="1" hangingPunct="1">
              <a:spcBef>
                <a:spcPts val="1800"/>
              </a:spcBef>
            </a:pPr>
            <a:r>
              <a:rPr lang="en-US" altLang="en-US" sz="2400" dirty="0" smtClean="0">
                <a:solidFill>
                  <a:srgbClr val="FF0000"/>
                </a:solidFill>
                <a:latin typeface="Tahoma" pitchFamily="34" charset="0"/>
              </a:rPr>
              <a:t>15</a:t>
            </a:r>
            <a:r>
              <a:rPr lang="en-US" altLang="en-US" sz="2400" dirty="0" smtClean="0">
                <a:latin typeface="Tahoma" pitchFamily="34" charset="0"/>
              </a:rPr>
              <a:t> % </a:t>
            </a:r>
            <a:r>
              <a:rPr lang="fr-FR" altLang="en-US" sz="2400" dirty="0" smtClean="0">
                <a:latin typeface="Tahoma" pitchFamily="34" charset="0"/>
              </a:rPr>
              <a:t>de la population en DP  est en DP automatisée </a:t>
            </a:r>
            <a:endParaRPr lang="en-US" altLang="en-US" sz="2400" dirty="0" smtClean="0">
              <a:latin typeface="Tahoma" pitchFamily="34" charset="0"/>
            </a:endParaRPr>
          </a:p>
          <a:p>
            <a:pPr marL="365125" indent="-282575" eaLnBrk="1" hangingPunct="1">
              <a:spcBef>
                <a:spcPts val="1800"/>
              </a:spcBef>
            </a:pPr>
            <a:r>
              <a:rPr lang="fr-FR" altLang="en-US" sz="2400" dirty="0" smtClean="0">
                <a:latin typeface="Tahoma" pitchFamily="34" charset="0"/>
              </a:rPr>
              <a:t>Taux de péritonite:  20 </a:t>
            </a:r>
            <a:r>
              <a:rPr lang="fr-FR" altLang="en-US" sz="2400" dirty="0" err="1" smtClean="0">
                <a:latin typeface="Tahoma" pitchFamily="34" charset="0"/>
              </a:rPr>
              <a:t>mois.patient</a:t>
            </a:r>
            <a:r>
              <a:rPr lang="fr-FR" altLang="en-US" sz="1800" dirty="0" smtClean="0">
                <a:latin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23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08720"/>
            <a:ext cx="8640960" cy="5472608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fr-FR" altLang="en-US" sz="2800" b="1" dirty="0" smtClean="0">
                <a:solidFill>
                  <a:schemeClr val="accent2"/>
                </a:solidFill>
                <a:latin typeface="Tahoma" pitchFamily="34" charset="0"/>
              </a:rPr>
              <a:t>1- Situation de la DP en Afrique et dans le monde</a:t>
            </a:r>
            <a:br>
              <a:rPr lang="fr-FR" altLang="en-US" sz="2800" b="1" dirty="0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fr-FR" altLang="en-US" sz="2800" b="1" dirty="0" smtClean="0">
                <a:solidFill>
                  <a:schemeClr val="accent2"/>
                </a:solidFill>
                <a:latin typeface="Tahoma" pitchFamily="34" charset="0"/>
              </a:rPr>
              <a:t>2- Résultats d’un programme de DP chronique</a:t>
            </a:r>
            <a:br>
              <a:rPr lang="fr-FR" altLang="en-US" sz="2800" b="1" dirty="0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fr-FR" altLang="en-US" sz="2800" b="1" dirty="0" smtClean="0">
                <a:solidFill>
                  <a:schemeClr val="accent2"/>
                </a:solidFill>
                <a:latin typeface="Tahoma" pitchFamily="34" charset="0"/>
              </a:rPr>
              <a:t>3- Les obstacles au développement d’un programme</a:t>
            </a:r>
            <a:br>
              <a:rPr lang="fr-FR" altLang="en-US" sz="2800" b="1" dirty="0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fr-FR" altLang="en-US" sz="2800" b="1" dirty="0" smtClean="0">
                <a:solidFill>
                  <a:schemeClr val="accent2"/>
                </a:solidFill>
                <a:latin typeface="Tahoma" pitchFamily="34" charset="0"/>
              </a:rPr>
              <a:t>4- Les possibles solutions</a:t>
            </a:r>
            <a:br>
              <a:rPr lang="fr-FR" altLang="en-US" sz="2800" b="1" dirty="0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fr-FR" altLang="en-US" sz="28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fr-FR" altLang="en-US" sz="2800" b="1" dirty="0" smtClean="0">
                <a:solidFill>
                  <a:schemeClr val="accent2"/>
                </a:solidFill>
                <a:latin typeface="Tahoma" pitchFamily="34" charset="0"/>
              </a:rPr>
              <a:t>    Conclusion</a:t>
            </a:r>
            <a:br>
              <a:rPr lang="fr-FR" altLang="en-US" sz="2800" b="1" dirty="0" smtClean="0">
                <a:solidFill>
                  <a:schemeClr val="accent2"/>
                </a:solidFill>
                <a:latin typeface="Tahoma" pitchFamily="34" charset="0"/>
              </a:rPr>
            </a:br>
            <a:endParaRPr lang="fr-FR" altLang="en-US" sz="2800" b="1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1800" y="0"/>
            <a:ext cx="3814192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altLang="en-US" sz="4000" b="1" dirty="0" smtClean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590138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352928" cy="2502768"/>
          </a:xfrm>
        </p:spPr>
        <p:txBody>
          <a:bodyPr/>
          <a:lstStyle/>
          <a:p>
            <a:r>
              <a:rPr lang="fr-FR" altLang="en-US" sz="3600" b="1" dirty="0" smtClean="0">
                <a:solidFill>
                  <a:schemeClr val="accent2"/>
                </a:solidFill>
                <a:latin typeface="Tahoma" pitchFamily="34" charset="0"/>
              </a:rPr>
              <a:t>LES RESULTATS D’UN PROGRAMME DE DP CHRONIQUE AU SENEGAL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924944"/>
            <a:ext cx="7772400" cy="144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PILOT EXPERIENCE IN SENEGAL WITH PERITONEAL DIALYSIS FOR END-STAGE RENAL DISEASE</a:t>
            </a:r>
            <a:r>
              <a:rPr lang="en-US" sz="2000" b="1" dirty="0">
                <a:solidFill>
                  <a:srgbClr val="FF000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 PERITONEAL DIALYSIS INTERNATIONAL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000" dirty="0" err="1" smtClean="0"/>
              <a:t>doi</a:t>
            </a:r>
            <a:r>
              <a:rPr lang="en-US" sz="2000" dirty="0"/>
              <a:t>: 10.3747/PDI.2013.00327 </a:t>
            </a:r>
          </a:p>
        </p:txBody>
      </p:sp>
    </p:spTree>
    <p:extLst>
      <p:ext uri="{BB962C8B-B14F-4D97-AF65-F5344CB8AC3E}">
        <p14:creationId xmlns:p14="http://schemas.microsoft.com/office/powerpoint/2010/main" val="2838762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24324" y="49168"/>
            <a:ext cx="5019675" cy="278659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b="1" dirty="0" smtClean="0"/>
              <a:t>PATIENTS </a:t>
            </a:r>
            <a:br>
              <a:rPr lang="fr-FR" sz="3600" b="1" dirty="0" smtClean="0"/>
            </a:br>
            <a:r>
              <a:rPr lang="fr-FR" sz="3600" b="1" dirty="0" smtClean="0"/>
              <a:t>ET METHODE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835766"/>
            <a:ext cx="8229600" cy="38335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2400" dirty="0" smtClean="0"/>
              <a:t>Etude rétrospective/  Mars 2004 et décembre 2010 dans le seul centre de DP du service de néphrologie du CHU A. Le Dantec de Dakar. 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2400" dirty="0" smtClean="0"/>
              <a:t>Sélection des patients / critères médicaux, financiers et de disponibilité de postes d’hémodialyse.  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2400" dirty="0" smtClean="0"/>
              <a:t>Le cout de la DP était supporté par l’ état pour les fonctionnaires (80%) jusqu’en Avril 2010.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16"/>
            <a:ext cx="41243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286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0"/>
            <a:ext cx="6696744" cy="98072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b="1" dirty="0" smtClean="0"/>
              <a:t>PATIENTS ET METHODE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616624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fr-FR" sz="2800" dirty="0" smtClean="0"/>
              <a:t>Le cout de la DP : </a:t>
            </a:r>
            <a:r>
              <a:rPr lang="fr-FR" sz="2800" b="1" dirty="0" smtClean="0">
                <a:solidFill>
                  <a:srgbClr val="FF0000"/>
                </a:solidFill>
              </a:rPr>
              <a:t>650.000 FCFA par mois </a:t>
            </a:r>
            <a:r>
              <a:rPr lang="fr-FR" sz="2800" dirty="0" smtClean="0"/>
              <a:t>(identique au cout de l’hémodialyse dans le secteur public)</a:t>
            </a:r>
          </a:p>
          <a:p>
            <a:pPr marL="342900" lvl="1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fr-FR" sz="2800" dirty="0" smtClean="0"/>
              <a:t>Avril 2010, </a:t>
            </a:r>
          </a:p>
          <a:p>
            <a:pPr marL="742950" lvl="2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fr-FR" dirty="0" smtClean="0"/>
              <a:t>Prise en charge partielle:  DP (95% ), Hémodialyse (80%).</a:t>
            </a:r>
            <a:endParaRPr lang="fr-FR" sz="2800" dirty="0" smtClean="0"/>
          </a:p>
          <a:p>
            <a:pPr fontAlgn="auto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fr-FR" sz="2800" b="1" dirty="0" smtClean="0"/>
              <a:t>Juin 2012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fr-FR" sz="2400" b="1" dirty="0" smtClean="0"/>
              <a:t>Gratuite totale dans le secteur public ( HD et DP)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fr-FR" sz="2400" b="1" dirty="0" smtClean="0"/>
              <a:t>Subvention du secteur privé ( Dotation du Kit </a:t>
            </a:r>
            <a:r>
              <a:rPr lang="fr-FR" sz="2400" b="1" dirty="0"/>
              <a:t>d’ </a:t>
            </a:r>
            <a:r>
              <a:rPr lang="fr-FR" sz="2400" b="1" dirty="0" smtClean="0"/>
              <a:t>hémodialyse</a:t>
            </a:r>
            <a:r>
              <a:rPr lang="fr-FR" sz="2400" b="1" dirty="0"/>
              <a:t>)</a:t>
            </a:r>
            <a:endParaRPr lang="fr-FR" sz="2400" b="1" dirty="0" smtClean="0"/>
          </a:p>
          <a:p>
            <a:pPr marL="0" indent="0">
              <a:lnSpc>
                <a:spcPct val="140000"/>
              </a:lnSpc>
              <a:buNone/>
            </a:pPr>
            <a:endParaRPr lang="fr-FR" sz="24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8106" cy="105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894" y="0"/>
            <a:ext cx="1558106" cy="105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488" y="5934670"/>
            <a:ext cx="8984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PILOT EXPERIENCE IN SENEGAL WITH PERITONEAL DIALYSIS FOR END-STAGE RENAL </a:t>
            </a:r>
            <a:r>
              <a:rPr lang="en-US" b="1" dirty="0" smtClean="0">
                <a:solidFill>
                  <a:srgbClr val="C00000"/>
                </a:solidFill>
              </a:rPr>
              <a:t>DISEASE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PERITONEAL DIALYSIS INTERNATIONAL </a:t>
            </a:r>
            <a:r>
              <a:rPr lang="en-US" dirty="0" err="1" smtClean="0"/>
              <a:t>doi</a:t>
            </a:r>
            <a:r>
              <a:rPr lang="en-US" dirty="0"/>
              <a:t>: 10.3747/PDI.2013.00327 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86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0"/>
            <a:ext cx="6696744" cy="98072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b="1" dirty="0"/>
              <a:t>PATIENTS ET METHODE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18457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400" dirty="0"/>
              <a:t>C</a:t>
            </a:r>
            <a:r>
              <a:rPr lang="en-GB" sz="2400" dirty="0" smtClean="0"/>
              <a:t>atheter </a:t>
            </a:r>
            <a:r>
              <a:rPr lang="en-GB" sz="2400" dirty="0" err="1" smtClean="0"/>
              <a:t>Tenckhoff</a:t>
            </a:r>
            <a:r>
              <a:rPr lang="en-GB" sz="2400" dirty="0" smtClean="0"/>
              <a:t> </a:t>
            </a:r>
            <a:r>
              <a:rPr lang="en-GB" sz="2400" dirty="0"/>
              <a:t>double </a:t>
            </a:r>
            <a:r>
              <a:rPr lang="en-GB" sz="2400" dirty="0" smtClean="0"/>
              <a:t>cuff par </a:t>
            </a:r>
            <a:r>
              <a:rPr lang="en-GB" sz="2400" dirty="0" err="1" smtClean="0"/>
              <a:t>voie</a:t>
            </a:r>
            <a:r>
              <a:rPr lang="en-GB" sz="2400" dirty="0" smtClean="0"/>
              <a:t> </a:t>
            </a:r>
            <a:r>
              <a:rPr lang="en-GB" sz="2400" smtClean="0"/>
              <a:t>chirurgicale </a:t>
            </a:r>
            <a:endParaRPr lang="en-GB" sz="2400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400" dirty="0" smtClean="0"/>
              <a:t>2004: Baxter Healthcare CAPD and PDA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400" dirty="0"/>
              <a:t>2</a:t>
            </a:r>
            <a:r>
              <a:rPr lang="en-GB" sz="2400" dirty="0" smtClean="0"/>
              <a:t>007: Fresenius Medical care</a:t>
            </a:r>
            <a:endParaRPr lang="en-GB" sz="2400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endParaRPr lang="fr-FR" sz="24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8106" cy="105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894" y="0"/>
            <a:ext cx="1558106" cy="105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TTT IRC 006"/>
          <p:cNvPicPr>
            <a:picLocks noChangeAspect="1" noChangeArrowheads="1"/>
          </p:cNvPicPr>
          <p:nvPr/>
        </p:nvPicPr>
        <p:blipFill>
          <a:blip r:embed="rId3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2120" y="3715294"/>
            <a:ext cx="3491880" cy="314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06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0"/>
            <a:ext cx="5328592" cy="12953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b="1" dirty="0" smtClean="0"/>
              <a:t>RESULTATS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400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2800" b="1" dirty="0" smtClean="0"/>
              <a:t>130 patients </a:t>
            </a:r>
            <a:r>
              <a:rPr lang="fr-FR" sz="2800" dirty="0" smtClean="0"/>
              <a:t>en dialyse chronique; 22% ont débuté /DP.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2800" b="1" dirty="0" smtClean="0">
                <a:solidFill>
                  <a:srgbClr val="FF0000"/>
                </a:solidFill>
              </a:rPr>
              <a:t>N= 62  patients </a:t>
            </a:r>
            <a:endParaRPr lang="fr-FR" sz="2800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2800" dirty="0" smtClean="0"/>
              <a:t>Age moyen : 47 ± 13 ans,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2800" dirty="0" smtClean="0"/>
              <a:t>Sex-ratio = 1.21.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2800" dirty="0" smtClean="0"/>
              <a:t>38 patients / Dakar et banlieue 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2800" dirty="0" smtClean="0"/>
              <a:t>24 patients/ autres régions.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2800" dirty="0" smtClean="0"/>
              <a:t>Durée de la formation du patient:  2 à 7 jours en fonction du matériel utilisé (</a:t>
            </a:r>
            <a:r>
              <a:rPr lang="fr-FR" sz="2800" dirty="0" err="1" smtClean="0"/>
              <a:t>Fresenius</a:t>
            </a:r>
            <a:r>
              <a:rPr lang="fr-FR" sz="2800" dirty="0" smtClean="0"/>
              <a:t> Vs Baxter ). </a:t>
            </a:r>
            <a:endParaRPr lang="fr-F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7704" cy="12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992"/>
            <a:ext cx="1894277" cy="128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855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6192688" cy="138539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000" b="1" dirty="0" smtClean="0"/>
              <a:t>RESULTATS</a:t>
            </a:r>
            <a:br>
              <a:rPr lang="fr-FR" sz="4000" b="1" dirty="0" smtClean="0"/>
            </a:br>
            <a:r>
              <a:rPr lang="fr-FR" sz="4000" b="1" dirty="0" smtClean="0"/>
              <a:t>NEPHROPATHIE CAUSALE</a:t>
            </a:r>
            <a:endParaRPr lang="fr-FR" b="1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470136"/>
              </p:ext>
            </p:extLst>
          </p:nvPr>
        </p:nvGraphicFramePr>
        <p:xfrm>
          <a:off x="251520" y="1628800"/>
          <a:ext cx="8712968" cy="496854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10671"/>
                <a:gridCol w="1979240"/>
                <a:gridCol w="1823057"/>
              </a:tblGrid>
              <a:tr h="566725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CAUSES</a:t>
                      </a:r>
                      <a:endParaRPr lang="fr-FR" noProof="0" dirty="0"/>
                    </a:p>
                  </a:txBody>
                  <a:tcPr marL="94957" marR="949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Nombre</a:t>
                      </a:r>
                      <a:endParaRPr lang="fr-FR" noProof="0"/>
                    </a:p>
                  </a:txBody>
                  <a:tcPr marL="94957" marR="949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noProof="0" smtClean="0"/>
                        <a:t>%</a:t>
                      </a:r>
                      <a:endParaRPr lang="fr-FR" b="1" noProof="0"/>
                    </a:p>
                  </a:txBody>
                  <a:tcPr marL="94957" marR="94957"/>
                </a:tc>
              </a:tr>
              <a:tr h="628832">
                <a:tc>
                  <a:txBody>
                    <a:bodyPr/>
                    <a:lstStyle/>
                    <a:p>
                      <a:r>
                        <a:rPr lang="fr-FR" sz="2400" noProof="0" dirty="0" smtClean="0">
                          <a:solidFill>
                            <a:srgbClr val="FF0000"/>
                          </a:solidFill>
                        </a:rPr>
                        <a:t>Néphroangiosclérose</a:t>
                      </a:r>
                      <a:endParaRPr lang="fr-FR" sz="24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94957" marR="949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smtClean="0"/>
                        <a:t>25</a:t>
                      </a:r>
                      <a:endParaRPr lang="fr-FR" sz="2400" noProof="0"/>
                    </a:p>
                  </a:txBody>
                  <a:tcPr marL="94957" marR="949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b="1" noProof="0" smtClean="0">
                          <a:solidFill>
                            <a:srgbClr val="FF0000"/>
                          </a:solidFill>
                          <a:effectLst/>
                        </a:rPr>
                        <a:t>40,3</a:t>
                      </a:r>
                      <a:endParaRPr lang="fr-FR" sz="2400" b="1" noProof="0">
                        <a:solidFill>
                          <a:srgbClr val="FF0000"/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71218" marR="71218" marT="0" marB="0"/>
                </a:tc>
              </a:tr>
              <a:tr h="628832">
                <a:tc>
                  <a:txBody>
                    <a:bodyPr/>
                    <a:lstStyle/>
                    <a:p>
                      <a:r>
                        <a:rPr lang="fr-FR" sz="2400" noProof="0" dirty="0" smtClean="0">
                          <a:solidFill>
                            <a:srgbClr val="FF0000"/>
                          </a:solidFill>
                        </a:rPr>
                        <a:t>Néphropathie diabétique</a:t>
                      </a:r>
                      <a:endParaRPr lang="fr-FR" sz="24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94957" marR="949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smtClean="0"/>
                        <a:t>12</a:t>
                      </a:r>
                      <a:endParaRPr lang="fr-FR" sz="2400" noProof="0"/>
                    </a:p>
                  </a:txBody>
                  <a:tcPr marL="94957" marR="949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b="1" noProof="0" smtClean="0">
                          <a:solidFill>
                            <a:srgbClr val="FF0000"/>
                          </a:solidFill>
                          <a:effectLst/>
                        </a:rPr>
                        <a:t>19,4</a:t>
                      </a:r>
                      <a:endParaRPr lang="fr-FR" sz="2400" b="1" noProof="0">
                        <a:solidFill>
                          <a:srgbClr val="FF0000"/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71218" marR="71218" marT="0" marB="0"/>
                </a:tc>
              </a:tr>
              <a:tr h="628832">
                <a:tc>
                  <a:txBody>
                    <a:bodyPr/>
                    <a:lstStyle/>
                    <a:p>
                      <a:r>
                        <a:rPr lang="fr-FR" sz="2400" kern="1200" noProof="0" dirty="0" smtClean="0">
                          <a:solidFill>
                            <a:srgbClr val="FF0000"/>
                          </a:solidFill>
                          <a:effectLst/>
                        </a:rPr>
                        <a:t>Glomérulonéphrites chroniques</a:t>
                      </a:r>
                      <a:endParaRPr lang="fr-FR" sz="24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94957" marR="949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smtClean="0"/>
                        <a:t>13</a:t>
                      </a:r>
                      <a:endParaRPr lang="fr-FR" sz="2400" noProof="0"/>
                    </a:p>
                  </a:txBody>
                  <a:tcPr marL="94957" marR="949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b="1" noProof="0" smtClean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fr-FR" sz="2400" b="1" noProof="0">
                        <a:solidFill>
                          <a:srgbClr val="FF0000"/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71218" marR="71218" marT="0" marB="0"/>
                </a:tc>
              </a:tr>
              <a:tr h="6288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noProof="0" dirty="0" smtClean="0">
                          <a:effectLst/>
                        </a:rPr>
                        <a:t>Polykystose rénale </a:t>
                      </a:r>
                      <a:endParaRPr lang="fr-FR" sz="2400" noProof="0" dirty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71218" marR="7121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smtClean="0"/>
                        <a:t>2</a:t>
                      </a:r>
                      <a:endParaRPr lang="fr-FR" sz="2400" noProof="0"/>
                    </a:p>
                  </a:txBody>
                  <a:tcPr marL="94957" marR="949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noProof="0" smtClean="0">
                          <a:effectLst/>
                        </a:rPr>
                        <a:t>3,2</a:t>
                      </a:r>
                      <a:endParaRPr lang="fr-FR" sz="2400" noProof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71218" marR="71218" marT="0" marB="0"/>
                </a:tc>
              </a:tr>
              <a:tr h="6288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noProof="0" dirty="0" smtClean="0">
                          <a:effectLst/>
                        </a:rPr>
                        <a:t>Néphropathies </a:t>
                      </a:r>
                      <a:r>
                        <a:rPr lang="fr-FR" sz="2400" noProof="0" dirty="0" err="1" smtClean="0">
                          <a:effectLst/>
                        </a:rPr>
                        <a:t>tubulo</a:t>
                      </a:r>
                      <a:r>
                        <a:rPr lang="fr-FR" sz="2400" noProof="0" dirty="0" smtClean="0">
                          <a:effectLst/>
                        </a:rPr>
                        <a:t>-interstitielles</a:t>
                      </a:r>
                      <a:endParaRPr lang="fr-FR" sz="2400" noProof="0" dirty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71218" marR="7121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smtClean="0"/>
                        <a:t>1</a:t>
                      </a:r>
                      <a:endParaRPr lang="fr-FR" sz="2400" noProof="0"/>
                    </a:p>
                  </a:txBody>
                  <a:tcPr marL="94957" marR="949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noProof="0" smtClean="0">
                          <a:effectLst/>
                        </a:rPr>
                        <a:t>1,6</a:t>
                      </a:r>
                      <a:endParaRPr lang="fr-FR" sz="2400" noProof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71218" marR="71218" marT="0" marB="0"/>
                </a:tc>
              </a:tr>
              <a:tr h="628832">
                <a:tc>
                  <a:txBody>
                    <a:bodyPr/>
                    <a:lstStyle/>
                    <a:p>
                      <a:r>
                        <a:rPr lang="fr-FR" sz="2400" noProof="0" dirty="0" smtClean="0"/>
                        <a:t>Causes indéterminées</a:t>
                      </a:r>
                      <a:endParaRPr lang="fr-FR" sz="2400" noProof="0" dirty="0"/>
                    </a:p>
                  </a:txBody>
                  <a:tcPr marL="94957" marR="949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smtClean="0"/>
                        <a:t>9</a:t>
                      </a:r>
                      <a:endParaRPr lang="fr-FR" sz="2400" noProof="0"/>
                    </a:p>
                  </a:txBody>
                  <a:tcPr marL="94957" marR="949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noProof="0" smtClean="0">
                          <a:effectLst/>
                        </a:rPr>
                        <a:t>14,5</a:t>
                      </a:r>
                      <a:endParaRPr lang="fr-FR" sz="2400" noProof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71218" marR="71218" marT="0" marB="0"/>
                </a:tc>
              </a:tr>
              <a:tr h="628832">
                <a:tc>
                  <a:txBody>
                    <a:bodyPr/>
                    <a:lstStyle/>
                    <a:p>
                      <a:r>
                        <a:rPr lang="fr-FR" sz="2400" noProof="0" dirty="0" smtClean="0"/>
                        <a:t>total</a:t>
                      </a:r>
                      <a:endParaRPr lang="fr-FR" sz="2400" noProof="0" dirty="0"/>
                    </a:p>
                  </a:txBody>
                  <a:tcPr marL="94957" marR="949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62</a:t>
                      </a:r>
                      <a:endParaRPr lang="fr-FR" noProof="0"/>
                    </a:p>
                  </a:txBody>
                  <a:tcPr marL="94957" marR="949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noProof="0" dirty="0" smtClean="0">
                          <a:effectLst/>
                        </a:rPr>
                        <a:t>100</a:t>
                      </a:r>
                      <a:endParaRPr lang="fr-FR" sz="1800" noProof="0" dirty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71218" marR="71218" marT="0" marB="0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"/>
            <a:ext cx="1735930" cy="139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840" y="20608"/>
            <a:ext cx="1626160" cy="139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781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1125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b="1" dirty="0" smtClean="0"/>
              <a:t>Péritonites</a:t>
            </a:r>
            <a:r>
              <a:rPr lang="fr-FR" dirty="0" smtClean="0"/>
              <a:t>(n= 44)  </a:t>
            </a:r>
            <a:r>
              <a:rPr lang="fr-FR" b="1" dirty="0" smtClean="0">
                <a:solidFill>
                  <a:srgbClr val="FF0000"/>
                </a:solidFill>
              </a:rPr>
              <a:t>1 épisode /20 mois. Patients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dirty="0"/>
              <a:t>Faute d’asepsie dans 26 cases (57,7%).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dirty="0"/>
              <a:t>Infections du site de </a:t>
            </a:r>
            <a:r>
              <a:rPr lang="fr-FR" dirty="0" smtClean="0"/>
              <a:t>sortie dans </a:t>
            </a:r>
            <a:r>
              <a:rPr lang="fr-FR" dirty="0"/>
              <a:t>9 cas (20%) </a:t>
            </a:r>
            <a:endParaRPr lang="fr-FR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dirty="0"/>
              <a:t>Infections </a:t>
            </a:r>
            <a:r>
              <a:rPr lang="fr-FR" dirty="0" smtClean="0"/>
              <a:t>du </a:t>
            </a:r>
            <a:r>
              <a:rPr lang="fr-FR" dirty="0"/>
              <a:t>tunnel </a:t>
            </a:r>
            <a:r>
              <a:rPr lang="fr-FR" dirty="0" smtClean="0"/>
              <a:t>dans 3cas </a:t>
            </a:r>
            <a:r>
              <a:rPr lang="fr-FR" dirty="0"/>
              <a:t>(6.6%).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b="1" dirty="0" smtClean="0"/>
              <a:t>Culture </a:t>
            </a:r>
            <a:r>
              <a:rPr lang="fr-FR" b="1" dirty="0"/>
              <a:t>bactériologique </a:t>
            </a:r>
            <a:r>
              <a:rPr lang="fr-FR" b="1" dirty="0" smtClean="0"/>
              <a:t> négative</a:t>
            </a:r>
            <a:r>
              <a:rPr lang="fr-FR" dirty="0"/>
              <a:t> </a:t>
            </a:r>
            <a:r>
              <a:rPr lang="fr-FR" dirty="0" smtClean="0"/>
              <a:t>dans 23 cas (</a:t>
            </a:r>
            <a:r>
              <a:rPr lang="fr-FR" b="1" dirty="0" smtClean="0">
                <a:solidFill>
                  <a:srgbClr val="FF0000"/>
                </a:solidFill>
              </a:rPr>
              <a:t>51%</a:t>
            </a:r>
            <a:r>
              <a:rPr lang="fr-FR" dirty="0" smtClean="0"/>
              <a:t>). </a:t>
            </a:r>
            <a:r>
              <a:rPr lang="fr-FR" b="1" dirty="0" smtClean="0"/>
              <a:t> </a:t>
            </a:r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051720" y="-1"/>
            <a:ext cx="5112568" cy="1344191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RESULTATS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051720" cy="13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9712" cy="134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131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1125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051720" y="-1"/>
            <a:ext cx="5112568" cy="1344191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RESULTATS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051720" cy="13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9712" cy="134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 descr="C:\Documents and Settings\CISSE.XP\Local Settings\Temporary Internet Files\Content.Word\PICT08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240359"/>
            <a:ext cx="4572001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TTT IRC 0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5" y="1393084"/>
            <a:ext cx="3946402" cy="324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TTT IRC 003"/>
          <p:cNvPicPr>
            <a:picLocks noChangeAspect="1" noChangeArrowheads="1"/>
          </p:cNvPicPr>
          <p:nvPr/>
        </p:nvPicPr>
        <p:blipFill>
          <a:blip r:embed="rId6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225" y="1341438"/>
            <a:ext cx="2611338" cy="33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359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452492"/>
              </p:ext>
            </p:extLst>
          </p:nvPr>
        </p:nvGraphicFramePr>
        <p:xfrm>
          <a:off x="179512" y="1148998"/>
          <a:ext cx="8712968" cy="564697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93979"/>
                <a:gridCol w="2235533"/>
                <a:gridCol w="2083456"/>
              </a:tblGrid>
              <a:tr h="7160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Microorganisms </a:t>
                      </a:r>
                      <a:endParaRPr lang="fr-F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Number</a:t>
                      </a:r>
                      <a:endParaRPr lang="fr-F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Percentage (%)</a:t>
                      </a:r>
                      <a:endParaRPr lang="fr-F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1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Staphylococcus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Aureus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</a:t>
                      </a:r>
                      <a:endParaRPr lang="fr-FR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1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Streptococcus </a:t>
                      </a:r>
                      <a:r>
                        <a:rPr lang="en-US" sz="2400" dirty="0" err="1">
                          <a:effectLst/>
                        </a:rPr>
                        <a:t>spp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fr-FR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fr-FR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1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Pseudomonas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Aeruginosa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</a:t>
                      </a:r>
                      <a:endParaRPr lang="fr-FR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1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klebsiella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Pneumoniae</a:t>
                      </a:r>
                      <a:endParaRPr lang="fr-FR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fr-FR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fr-FR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1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Serratia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Plymuthica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fr-FR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fr-FR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1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Acinetobacter</a:t>
                      </a:r>
                      <a:endParaRPr lang="fr-FR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fr-FR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fr-FR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1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candida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albicans</a:t>
                      </a:r>
                      <a:endParaRPr lang="fr-FR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fr-FR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fr-FR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1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negative culture</a:t>
                      </a:r>
                      <a:endParaRPr lang="fr-FR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23</a:t>
                      </a:r>
                      <a:endParaRPr lang="fr-FR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51</a:t>
                      </a:r>
                      <a:endParaRPr lang="fr-FR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1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fr-F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45</a:t>
                      </a:r>
                      <a:endParaRPr lang="fr-F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fr-F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1907704" y="0"/>
            <a:ext cx="4968552" cy="980728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RESULTATS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7704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267744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849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fr-FR" dirty="0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32859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fr-FR" b="1" dirty="0" smtClean="0"/>
              <a:t>Traitement probabiliste: </a:t>
            </a:r>
            <a:r>
              <a:rPr lang="fr-FR" b="1" dirty="0" smtClean="0">
                <a:solidFill>
                  <a:srgbClr val="FF0000"/>
                </a:solidFill>
              </a:rPr>
              <a:t>C3G en IP/14 jours et </a:t>
            </a:r>
            <a:r>
              <a:rPr lang="fr-FR" b="1" dirty="0" err="1" smtClean="0">
                <a:solidFill>
                  <a:srgbClr val="FF0000"/>
                </a:solidFill>
              </a:rPr>
              <a:t>Genta</a:t>
            </a:r>
            <a:r>
              <a:rPr lang="fr-FR" b="1" dirty="0" smtClean="0">
                <a:solidFill>
                  <a:srgbClr val="FF0000"/>
                </a:solidFill>
              </a:rPr>
              <a:t>  /5 jours</a:t>
            </a:r>
            <a:r>
              <a:rPr lang="fr-FR" dirty="0" smtClean="0"/>
              <a:t>, </a:t>
            </a:r>
            <a:r>
              <a:rPr lang="fr-FR" dirty="0"/>
              <a:t>a</a:t>
            </a:r>
            <a:r>
              <a:rPr lang="fr-FR" dirty="0" smtClean="0"/>
              <a:t>justement après antibiogramme.</a:t>
            </a:r>
          </a:p>
          <a:p>
            <a:pPr>
              <a:buBlip>
                <a:blip r:embed="rId2"/>
              </a:buBlip>
            </a:pPr>
            <a:r>
              <a:rPr lang="fr-FR" dirty="0" smtClean="0"/>
              <a:t>Fonction écologie bactérienne: </a:t>
            </a:r>
            <a:r>
              <a:rPr lang="fr-FR" dirty="0" err="1" smtClean="0"/>
              <a:t>fluoroquinolone</a:t>
            </a:r>
            <a:r>
              <a:rPr lang="fr-FR" dirty="0" smtClean="0"/>
              <a:t> oral  + </a:t>
            </a:r>
            <a:r>
              <a:rPr lang="fr-FR" dirty="0" err="1" smtClean="0"/>
              <a:t>cefotaxime</a:t>
            </a:r>
            <a:r>
              <a:rPr lang="fr-FR" dirty="0" smtClean="0"/>
              <a:t> (IP)  14 jrs.</a:t>
            </a:r>
          </a:p>
          <a:p>
            <a:pPr>
              <a:buBlip>
                <a:blip r:embed="rId2"/>
              </a:buBlip>
            </a:pPr>
            <a:r>
              <a:rPr lang="fr-FR" dirty="0" smtClean="0"/>
              <a:t>Evolution favorable, reprise de la DP</a:t>
            </a:r>
            <a:r>
              <a:rPr lang="fr-FR" dirty="0"/>
              <a:t> </a:t>
            </a:r>
            <a:r>
              <a:rPr lang="fr-FR" dirty="0" smtClean="0"/>
              <a:t>dans 28 </a:t>
            </a:r>
            <a:r>
              <a:rPr lang="fr-FR" dirty="0"/>
              <a:t>cas (62.2%), </a:t>
            </a:r>
            <a:endParaRPr lang="fr-FR" dirty="0" smtClean="0"/>
          </a:p>
          <a:p>
            <a:pPr>
              <a:buBlip>
                <a:blip r:embed="rId2"/>
              </a:buBlip>
            </a:pPr>
            <a:r>
              <a:rPr lang="fr-FR" dirty="0" smtClean="0"/>
              <a:t>Ablation du cathéter dans 12 cases (26.6%) / Dysfonction mécanique, infection fungique ou bactérienne réfractaire. 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907704" y="0"/>
            <a:ext cx="5322324" cy="1052736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RESULTATS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7704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028" y="0"/>
            <a:ext cx="1907704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395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438400"/>
            <a:ext cx="7772400" cy="1981200"/>
          </a:xfrm>
        </p:spPr>
        <p:txBody>
          <a:bodyPr/>
          <a:lstStyle/>
          <a:p>
            <a:r>
              <a:rPr lang="fr-FR" altLang="en-US" sz="3600" b="1" smtClean="0">
                <a:solidFill>
                  <a:schemeClr val="accent2"/>
                </a:solidFill>
                <a:latin typeface="Tahoma" pitchFamily="34" charset="0"/>
              </a:rPr>
              <a:t>LES THERAPIES DE SUPPLEANCE RENALE DANS LE MONDE</a:t>
            </a:r>
          </a:p>
        </p:txBody>
      </p:sp>
    </p:spTree>
    <p:extLst>
      <p:ext uri="{BB962C8B-B14F-4D97-AF65-F5344CB8AC3E}">
        <p14:creationId xmlns:p14="http://schemas.microsoft.com/office/powerpoint/2010/main" val="2998109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006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fr-FR" dirty="0" smtClean="0"/>
              <a:t>Taux de péritonite: différence non significative  (hommes Vs femmes, diabétiques et non diabétiques). </a:t>
            </a:r>
          </a:p>
          <a:p>
            <a:pPr>
              <a:buBlip>
                <a:blip r:embed="rId2"/>
              </a:buBlip>
            </a:pPr>
            <a:r>
              <a:rPr lang="fr-FR" dirty="0" smtClean="0"/>
              <a:t>Fréquence plus élevée  saison des pluies </a:t>
            </a:r>
            <a:r>
              <a:rPr lang="fr-FR" dirty="0" smtClean="0">
                <a:solidFill>
                  <a:srgbClr val="FF0000"/>
                </a:solidFill>
              </a:rPr>
              <a:t>(n=31) </a:t>
            </a:r>
            <a:r>
              <a:rPr lang="fr-FR" dirty="0" smtClean="0"/>
              <a:t>Vs saison sèche </a:t>
            </a:r>
            <a:r>
              <a:rPr lang="fr-FR" dirty="0" smtClean="0">
                <a:solidFill>
                  <a:srgbClr val="FF0000"/>
                </a:solidFill>
              </a:rPr>
              <a:t>(n=14) </a:t>
            </a:r>
            <a:r>
              <a:rPr lang="fr-FR" dirty="0" smtClean="0"/>
              <a:t>(p=0,037) et en DPCA </a:t>
            </a:r>
            <a:r>
              <a:rPr lang="fr-FR" dirty="0" smtClean="0">
                <a:solidFill>
                  <a:srgbClr val="FF0000"/>
                </a:solidFill>
              </a:rPr>
              <a:t>(n=36)</a:t>
            </a:r>
            <a:r>
              <a:rPr lang="fr-FR" dirty="0" smtClean="0"/>
              <a:t> Vs DPA </a:t>
            </a:r>
            <a:r>
              <a:rPr lang="fr-FR" dirty="0" smtClean="0">
                <a:solidFill>
                  <a:srgbClr val="FF0000"/>
                </a:solidFill>
              </a:rPr>
              <a:t>(n=9) </a:t>
            </a:r>
            <a:r>
              <a:rPr lang="fr-FR" dirty="0" smtClean="0"/>
              <a:t>(p&lt; 0,025).</a:t>
            </a:r>
            <a:endParaRPr lang="fr-FR" dirty="0"/>
          </a:p>
          <a:p>
            <a:pPr>
              <a:buBlip>
                <a:blip r:embed="rId2"/>
              </a:buBlip>
            </a:pPr>
            <a:r>
              <a:rPr lang="fr-FR" dirty="0" smtClean="0"/>
              <a:t>12 patients transférés en hémodialyse (19,3%). </a:t>
            </a:r>
          </a:p>
          <a:p>
            <a:pPr>
              <a:buBlip>
                <a:blip r:embed="rId2"/>
              </a:buBlip>
            </a:pPr>
            <a:r>
              <a:rPr lang="fr-FR" dirty="0" smtClean="0"/>
              <a:t>A la fin de l’étude, 34 (54.8%) patients étaient toujours en DP(28 patients en DPCA et 6 en DPA). </a:t>
            </a:r>
          </a:p>
          <a:p>
            <a:pPr>
              <a:buBlip>
                <a:blip r:embed="rId2"/>
              </a:buBlip>
            </a:pPr>
            <a:r>
              <a:rPr lang="fr-FR" b="1" dirty="0" smtClean="0"/>
              <a:t>Durée moyenne en DP= 13 mois [1 et 36 mois]. </a:t>
            </a:r>
            <a:endParaRPr lang="fr-FR" dirty="0" smtClean="0"/>
          </a:p>
          <a:p>
            <a:pPr>
              <a:buBlip>
                <a:blip r:embed="rId2"/>
              </a:buBlip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907704" y="0"/>
            <a:ext cx="5328592" cy="1124744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RESULTATS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7704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907704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820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0"/>
            <a:ext cx="5328592" cy="105273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600" dirty="0" smtClean="0"/>
              <a:t>RESULTATS</a:t>
            </a:r>
            <a:br>
              <a:rPr lang="fr-FR" sz="3600" dirty="0" smtClean="0"/>
            </a:br>
            <a:r>
              <a:rPr lang="fr-FR" sz="3600" dirty="0" smtClean="0"/>
              <a:t>CAUSES de DECES(n=16)</a:t>
            </a:r>
            <a:endParaRPr lang="fr-FR" sz="36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087163"/>
              </p:ext>
            </p:extLst>
          </p:nvPr>
        </p:nvGraphicFramePr>
        <p:xfrm>
          <a:off x="251520" y="1484784"/>
          <a:ext cx="8640960" cy="52120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192688"/>
                <a:gridCol w="2448272"/>
              </a:tblGrid>
              <a:tr h="630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noProof="0" smtClean="0">
                          <a:effectLst/>
                        </a:rPr>
                        <a:t>Causes</a:t>
                      </a:r>
                      <a:endParaRPr lang="fr-FR" sz="3200" noProof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noProof="0" smtClean="0">
                          <a:effectLst/>
                        </a:rPr>
                        <a:t>Numbre</a:t>
                      </a:r>
                      <a:endParaRPr lang="fr-FR" sz="3200" noProof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00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800" noProof="0" smtClean="0">
                          <a:effectLst/>
                        </a:rPr>
                        <a:t>Infections</a:t>
                      </a:r>
                      <a:r>
                        <a:rPr lang="fr-FR" sz="2800" baseline="0" noProof="0" smtClean="0">
                          <a:effectLst/>
                        </a:rPr>
                        <a:t> liees a la peritonite</a:t>
                      </a:r>
                      <a:endParaRPr lang="fr-FR" sz="2800" noProof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800" noProof="0" smtClean="0">
                          <a:effectLst/>
                        </a:rPr>
                        <a:t>2</a:t>
                      </a:r>
                      <a:endParaRPr lang="fr-FR" sz="2800" noProof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00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800" noProof="0" smtClean="0">
                          <a:solidFill>
                            <a:srgbClr val="FF0000"/>
                          </a:solidFill>
                          <a:effectLst/>
                        </a:rPr>
                        <a:t>Choc septique</a:t>
                      </a:r>
                      <a:endParaRPr lang="fr-FR" sz="2800" noProof="0">
                        <a:solidFill>
                          <a:srgbClr val="FF0000"/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800" noProof="0" smtClean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fr-FR" sz="2800" noProof="0">
                        <a:solidFill>
                          <a:srgbClr val="FF0000"/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00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800" noProof="0" dirty="0" smtClean="0">
                          <a:effectLst/>
                        </a:rPr>
                        <a:t>Œdème aigu du poumon</a:t>
                      </a:r>
                      <a:endParaRPr lang="fr-FR" sz="2800" noProof="0" dirty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800" noProof="0" smtClean="0">
                          <a:effectLst/>
                        </a:rPr>
                        <a:t>2</a:t>
                      </a:r>
                      <a:endParaRPr lang="fr-FR" sz="2800" noProof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00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800" noProof="0" dirty="0" smtClean="0">
                          <a:effectLst/>
                        </a:rPr>
                        <a:t>Mort subite</a:t>
                      </a:r>
                      <a:endParaRPr lang="fr-FR" sz="2800" noProof="0" dirty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800" noProof="0" smtClean="0">
                          <a:effectLst/>
                        </a:rPr>
                        <a:t>2</a:t>
                      </a:r>
                      <a:endParaRPr lang="fr-FR" sz="2800" noProof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89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800" noProof="0" dirty="0" smtClean="0">
                          <a:effectLst/>
                        </a:rPr>
                        <a:t>Sous dialyse</a:t>
                      </a:r>
                      <a:endParaRPr lang="fr-FR" sz="2800" noProof="0" dirty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800" noProof="0" smtClean="0">
                          <a:effectLst/>
                        </a:rPr>
                        <a:t>3</a:t>
                      </a:r>
                      <a:endParaRPr lang="fr-FR" sz="2800" noProof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00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800" noProof="0" dirty="0" smtClean="0">
                          <a:effectLst/>
                        </a:rPr>
                        <a:t>Arrêt de la dialyse</a:t>
                      </a:r>
                      <a:endParaRPr lang="fr-FR" sz="2800" noProof="0" dirty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800" noProof="0" smtClean="0">
                          <a:effectLst/>
                        </a:rPr>
                        <a:t>1</a:t>
                      </a:r>
                      <a:endParaRPr lang="fr-FR" sz="2800" noProof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00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800" noProof="0" dirty="0" smtClean="0">
                          <a:effectLst/>
                        </a:rPr>
                        <a:t>inconnues</a:t>
                      </a:r>
                      <a:endParaRPr lang="fr-FR" sz="2800" noProof="0" dirty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800" noProof="0" dirty="0" smtClean="0">
                          <a:effectLst/>
                        </a:rPr>
                        <a:t>3</a:t>
                      </a:r>
                      <a:endParaRPr lang="fr-FR" sz="2800" noProof="0" dirty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7704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907704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131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752600"/>
            <a:ext cx="8382000" cy="2895600"/>
          </a:xfrm>
        </p:spPr>
        <p:txBody>
          <a:bodyPr/>
          <a:lstStyle/>
          <a:p>
            <a:r>
              <a:rPr lang="fr-FR" altLang="en-US" b="1" dirty="0" smtClean="0">
                <a:solidFill>
                  <a:schemeClr val="accent2"/>
                </a:solidFill>
                <a:latin typeface="Tahoma" pitchFamily="34" charset="0"/>
              </a:rPr>
              <a:t>LES OBSTACLES AU DEVELOPPEMENT DE LA DP EN AFRIQUE SUBSAHARIENNE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5029200"/>
            <a:ext cx="7772400" cy="1447800"/>
          </a:xfrm>
        </p:spPr>
        <p:txBody>
          <a:bodyPr/>
          <a:lstStyle/>
          <a:p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57393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altLang="en-US" b="1" smtClean="0">
                <a:solidFill>
                  <a:schemeClr val="accent2"/>
                </a:solidFill>
              </a:rPr>
              <a:t>COÛT DE LA DP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76400"/>
            <a:ext cx="8534400" cy="48768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en-US" dirty="0" smtClean="0">
                <a:solidFill>
                  <a:srgbClr val="FF0000"/>
                </a:solidFill>
                <a:latin typeface="Tahoma" pitchFamily="34" charset="0"/>
              </a:rPr>
              <a:t>Absence de sécurité sociale</a:t>
            </a:r>
            <a:r>
              <a:rPr lang="fr-FR" altLang="en-US" dirty="0" smtClean="0">
                <a:latin typeface="Tahoma" pitchFamily="34" charset="0"/>
              </a:rPr>
              <a:t>: prise en charge par le malade ou par la famille (CMU)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en-US" dirty="0" smtClean="0">
                <a:solidFill>
                  <a:srgbClr val="FF0000"/>
                </a:solidFill>
                <a:latin typeface="Tahoma" pitchFamily="34" charset="0"/>
              </a:rPr>
              <a:t>Sénégal: 650 à 850.000 FCFA</a:t>
            </a:r>
            <a:r>
              <a:rPr lang="fr-FR" altLang="en-US" dirty="0" smtClean="0">
                <a:latin typeface="Tahoma" pitchFamily="34" charset="0"/>
              </a:rPr>
              <a:t> par mois (4/5 par l’état et 1/5 par le patient)</a:t>
            </a:r>
            <a:r>
              <a:rPr lang="fr-FR" altLang="en-US" dirty="0" smtClean="0">
                <a:latin typeface="Calibri"/>
              </a:rPr>
              <a:t>→ </a:t>
            </a:r>
            <a:r>
              <a:rPr lang="fr-FR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Gratuité</a:t>
            </a:r>
            <a:r>
              <a:rPr lang="fr-FR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en-US" dirty="0" smtClean="0">
                <a:latin typeface="Tahoma" pitchFamily="34" charset="0"/>
              </a:rPr>
              <a:t>En </a:t>
            </a:r>
            <a:r>
              <a:rPr lang="fr-FR" altLang="en-US" dirty="0" smtClean="0">
                <a:solidFill>
                  <a:srgbClr val="FF0000"/>
                </a:solidFill>
                <a:latin typeface="Tahoma" pitchFamily="34" charset="0"/>
              </a:rPr>
              <a:t>Afrique du sud et au Soudan</a:t>
            </a:r>
            <a:r>
              <a:rPr lang="fr-FR" altLang="en-US" dirty="0" smtClean="0">
                <a:latin typeface="Tahoma" pitchFamily="34" charset="0"/>
              </a:rPr>
              <a:t>: traitement est le moins cher pour le patient</a:t>
            </a:r>
          </a:p>
          <a:p>
            <a:endParaRPr lang="fr-FR" altLang="en-US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30480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b="1" dirty="0" smtClean="0">
                <a:solidFill>
                  <a:schemeClr val="accent2"/>
                </a:solidFill>
              </a:rPr>
              <a:t>COÛT DE LA DP</a:t>
            </a:r>
            <a:endParaRPr lang="ar-SA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381000" y="1447800"/>
            <a:ext cx="8534400" cy="4114800"/>
          </a:xfrm>
        </p:spPr>
        <p:txBody>
          <a:bodyPr/>
          <a:lstStyle/>
          <a:p>
            <a:pPr marL="365125" indent="-282575" eaLnBrk="1" hangingPunct="1"/>
            <a:r>
              <a:rPr lang="fr-FR" altLang="en-US" sz="2800" smtClean="0">
                <a:latin typeface="Tahoma" pitchFamily="34" charset="0"/>
                <a:cs typeface="Tahoma" pitchFamily="34" charset="0"/>
              </a:rPr>
              <a:t>DP est souvent plus chère que l’HD.</a:t>
            </a:r>
          </a:p>
          <a:p>
            <a:pPr marL="365125" indent="-282575" eaLnBrk="1" hangingPunct="1"/>
            <a:r>
              <a:rPr lang="fr-FR" altLang="en-US" sz="2800" smtClean="0">
                <a:latin typeface="Tahoma" pitchFamily="34" charset="0"/>
                <a:cs typeface="Tahoma" pitchFamily="34" charset="0"/>
              </a:rPr>
              <a:t> Afrique du Sud et le Kenya  sont les seuls qui fabriquent les solutions sur place.</a:t>
            </a:r>
          </a:p>
          <a:p>
            <a:pPr marL="365125" indent="-282575" eaLnBrk="1" hangingPunct="1"/>
            <a:endParaRPr lang="en-US" altLang="en-US" sz="28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9889" y="2971800"/>
          <a:ext cx="8488361" cy="3325812"/>
        </p:xfrm>
        <a:graphic>
          <a:graphicData uri="http://schemas.openxmlformats.org/drawingml/2006/table">
            <a:tbl>
              <a:tblPr rtl="1"/>
              <a:tblGrid>
                <a:gridCol w="3320378"/>
                <a:gridCol w="3320379"/>
                <a:gridCol w="1847604"/>
              </a:tblGrid>
              <a:tr h="742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Coût annuel  HD par patient </a:t>
                      </a:r>
                      <a:br>
                        <a:rPr kumimoji="0" lang="fr-FR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fr-FR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 (FCFA)</a:t>
                      </a: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43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 Coût annuel DP par patient </a:t>
                      </a:r>
                      <a:br>
                        <a:rPr kumimoji="0" lang="fr-FR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fr-FR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 (FCFA)</a:t>
                      </a: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43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Pays</a:t>
                      </a: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4305"/>
                    </a:solidFill>
                  </a:tcPr>
                </a:tc>
              </a:tr>
              <a:tr h="430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3 M 5</a:t>
                      </a: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 M</a:t>
                      </a: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Afrique du Sud</a:t>
                      </a: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</a:tr>
              <a:tr h="430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 M 25</a:t>
                      </a: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 M 75</a:t>
                      </a: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Soudan</a:t>
                      </a: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</a:tr>
              <a:tr h="430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 M</a:t>
                      </a: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6 M</a:t>
                      </a: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Kenya</a:t>
                      </a: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</a:tr>
              <a:tr h="430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 M 5</a:t>
                      </a: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 M 75</a:t>
                      </a: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Senegal</a:t>
                      </a: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</a:tr>
              <a:tr h="430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 M</a:t>
                      </a: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 M 5</a:t>
                      </a: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Nigeria</a:t>
                      </a: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</a:tr>
              <a:tr h="430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 M 25</a:t>
                      </a: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 M 25</a:t>
                      </a: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Namibia</a:t>
                      </a:r>
                      <a:endParaRPr kumimoji="0" lang="fr-F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</a:tr>
            </a:tbl>
          </a:graphicData>
        </a:graphic>
      </p:graphicFrame>
      <p:sp>
        <p:nvSpPr>
          <p:cNvPr id="37926" name="Content Placeholder 3"/>
          <p:cNvSpPr>
            <a:spLocks noGrp="1"/>
          </p:cNvSpPr>
          <p:nvPr>
            <p:ph idx="4294967295"/>
          </p:nvPr>
        </p:nvSpPr>
        <p:spPr>
          <a:xfrm>
            <a:off x="1428750" y="6100763"/>
            <a:ext cx="7497763" cy="614362"/>
          </a:xfrm>
        </p:spPr>
        <p:txBody>
          <a:bodyPr anchor="b"/>
          <a:lstStyle/>
          <a:p>
            <a:pPr marL="365125" indent="-282575" eaLnBrk="1" hangingPunct="1">
              <a:buFontTx/>
              <a:buNone/>
            </a:pPr>
            <a:r>
              <a:rPr lang="en-US" altLang="en-US" sz="1600" b="1" smtClean="0"/>
              <a:t>*  Survey conducted by Abu-Aisha; 2008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3810000" y="4648200"/>
            <a:ext cx="428625" cy="2857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 sz="1800" i="0"/>
          </a:p>
        </p:txBody>
      </p:sp>
      <p:sp>
        <p:nvSpPr>
          <p:cNvPr id="9" name="5-Point Star 8"/>
          <p:cNvSpPr/>
          <p:nvPr/>
        </p:nvSpPr>
        <p:spPr>
          <a:xfrm>
            <a:off x="3886200" y="5105400"/>
            <a:ext cx="428625" cy="2857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 sz="1800" i="0"/>
          </a:p>
        </p:txBody>
      </p:sp>
    </p:spTree>
    <p:extLst>
      <p:ext uri="{BB962C8B-B14F-4D97-AF65-F5344CB8AC3E}">
        <p14:creationId xmlns:p14="http://schemas.microsoft.com/office/powerpoint/2010/main" val="35205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fr-FR" altLang="en-US" sz="3600" b="1" dirty="0">
                <a:solidFill>
                  <a:schemeClr val="accent2"/>
                </a:solidFill>
                <a:latin typeface="Tahoma" pitchFamily="34" charset="0"/>
              </a:rPr>
              <a:t>I</a:t>
            </a:r>
            <a:r>
              <a:rPr lang="fr-FR" altLang="en-US" sz="3600" b="1" dirty="0" smtClean="0">
                <a:solidFill>
                  <a:schemeClr val="accent2"/>
                </a:solidFill>
                <a:latin typeface="Tahoma" pitchFamily="34" charset="0"/>
              </a:rPr>
              <a:t>ndisponibilité de laboratoires bactériologiques performants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844824"/>
            <a:ext cx="8227640" cy="4784576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FR" altLang="en-US" dirty="0" smtClean="0">
                <a:latin typeface="Tahoma" pitchFamily="34" charset="0"/>
              </a:rPr>
              <a:t>Difficultés dans la prise en charge des infections péritonéales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FR" altLang="en-US" dirty="0" smtClean="0">
                <a:latin typeface="Tahoma" pitchFamily="34" charset="0"/>
              </a:rPr>
              <a:t>Taux élevé de </a:t>
            </a:r>
            <a:r>
              <a:rPr lang="fr-FR" altLang="en-US" dirty="0" smtClean="0">
                <a:solidFill>
                  <a:srgbClr val="FF0000"/>
                </a:solidFill>
                <a:latin typeface="Tahoma" pitchFamily="34" charset="0"/>
              </a:rPr>
              <a:t>péritonite à culture négative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r>
              <a:rPr lang="fr-FR" altLang="en-US" dirty="0" smtClean="0">
                <a:latin typeface="Tahoma" pitchFamily="34" charset="0"/>
              </a:rPr>
              <a:t>Soudan: </a:t>
            </a:r>
            <a:r>
              <a:rPr lang="fr-FR" altLang="en-US" b="1" dirty="0" smtClean="0">
                <a:solidFill>
                  <a:srgbClr val="C00000"/>
                </a:solidFill>
                <a:latin typeface="Tahoma" pitchFamily="34" charset="0"/>
              </a:rPr>
              <a:t>43%</a:t>
            </a:r>
            <a:r>
              <a:rPr lang="fr-FR" altLang="en-US" dirty="0" smtClean="0">
                <a:latin typeface="Tahoma" pitchFamily="34" charset="0"/>
              </a:rPr>
              <a:t>; Sénégal: </a:t>
            </a:r>
            <a:r>
              <a:rPr lang="fr-FR" altLang="en-US" b="1" dirty="0" smtClean="0">
                <a:solidFill>
                  <a:srgbClr val="FF0000"/>
                </a:solidFill>
                <a:latin typeface="Tahoma" pitchFamily="34" charset="0"/>
              </a:rPr>
              <a:t>51% á 35,2%. </a:t>
            </a:r>
          </a:p>
        </p:txBody>
      </p:sp>
    </p:spTree>
    <p:extLst>
      <p:ext uri="{BB962C8B-B14F-4D97-AF65-F5344CB8AC3E}">
        <p14:creationId xmlns:p14="http://schemas.microsoft.com/office/powerpoint/2010/main" val="27307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fr-FR" altLang="en-US" sz="3600" b="1" dirty="0">
                <a:solidFill>
                  <a:schemeClr val="accent2"/>
                </a:solidFill>
                <a:latin typeface="Tahoma" pitchFamily="34" charset="0"/>
              </a:rPr>
              <a:t>I</a:t>
            </a:r>
            <a:r>
              <a:rPr lang="fr-FR" altLang="en-US" sz="3600" b="1" dirty="0" smtClean="0">
                <a:solidFill>
                  <a:schemeClr val="accent2"/>
                </a:solidFill>
                <a:latin typeface="Tahoma" pitchFamily="34" charset="0"/>
              </a:rPr>
              <a:t>ndisponibilité d’un soutien logistique pharmaceutique performant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844824"/>
            <a:ext cx="8587680" cy="47845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FR" altLang="en-US" dirty="0" smtClean="0">
                <a:latin typeface="Tahoma" pitchFamily="34" charset="0"/>
              </a:rPr>
              <a:t>Commande des produits consommables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FR" altLang="en-US" dirty="0" smtClean="0">
                <a:latin typeface="Tahoma" pitchFamily="34" charset="0"/>
              </a:rPr>
              <a:t>Stockage des consommables dans de bonnes conditions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FR" altLang="en-US" dirty="0" smtClean="0">
                <a:latin typeface="Tahoma" pitchFamily="34" charset="0"/>
              </a:rPr>
              <a:t>Acheminement des consommables vers les patients.</a:t>
            </a:r>
          </a:p>
        </p:txBody>
      </p:sp>
    </p:spTree>
    <p:extLst>
      <p:ext uri="{BB962C8B-B14F-4D97-AF65-F5344CB8AC3E}">
        <p14:creationId xmlns:p14="http://schemas.microsoft.com/office/powerpoint/2010/main" val="18043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altLang="en-US" b="1" dirty="0" smtClean="0">
                <a:solidFill>
                  <a:schemeClr val="accent2"/>
                </a:solidFill>
                <a:latin typeface="Tahoma" pitchFamily="34" charset="0"/>
              </a:rPr>
              <a:t>Conditions d’habitations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fr-FR" altLang="en-US" dirty="0">
                <a:solidFill>
                  <a:srgbClr val="FF0000"/>
                </a:solidFill>
                <a:latin typeface="Tahoma" pitchFamily="34" charset="0"/>
              </a:rPr>
              <a:t>Promiscuité</a:t>
            </a:r>
            <a:r>
              <a:rPr lang="fr-FR" altLang="en-US" dirty="0">
                <a:latin typeface="Tahoma" pitchFamily="34" charset="0"/>
              </a:rPr>
              <a:t> (plusieurs personnes par chambre)</a:t>
            </a:r>
          </a:p>
          <a:p>
            <a:r>
              <a:rPr lang="fr-FR" altLang="en-US" dirty="0">
                <a:latin typeface="Tahoma" pitchFamily="34" charset="0"/>
              </a:rPr>
              <a:t>Population rurale en majorité</a:t>
            </a:r>
          </a:p>
          <a:p>
            <a:r>
              <a:rPr lang="fr-FR" altLang="en-US" dirty="0">
                <a:latin typeface="Tahoma" pitchFamily="34" charset="0"/>
              </a:rPr>
              <a:t>Transport des solutions </a:t>
            </a:r>
            <a:r>
              <a:rPr lang="fr-FR" altLang="en-US" dirty="0" smtClean="0">
                <a:latin typeface="Tahoma" pitchFamily="34" charset="0"/>
              </a:rPr>
              <a:t>de DP vers </a:t>
            </a:r>
            <a:r>
              <a:rPr lang="fr-FR" altLang="en-US" dirty="0">
                <a:latin typeface="Tahoma" pitchFamily="34" charset="0"/>
              </a:rPr>
              <a:t>le </a:t>
            </a:r>
            <a:r>
              <a:rPr lang="fr-FR" altLang="en-US" dirty="0" smtClean="0">
                <a:latin typeface="Tahoma" pitchFamily="34" charset="0"/>
              </a:rPr>
              <a:t>malade</a:t>
            </a:r>
            <a:endParaRPr lang="fr-FR" altLang="en-US" dirty="0">
              <a:latin typeface="Tahoma" pitchFamily="34" charset="0"/>
            </a:endParaRPr>
          </a:p>
        </p:txBody>
      </p:sp>
      <p:pic>
        <p:nvPicPr>
          <p:cNvPr id="4" name="Picture 1" descr="C:\Users\ABDOU\Pictures\Images Afrique\camionnette-afric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365104"/>
            <a:ext cx="3024336" cy="2416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60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fr-FR" altLang="en-US" sz="4000" b="1" smtClean="0">
                <a:solidFill>
                  <a:schemeClr val="accent2"/>
                </a:solidFill>
                <a:latin typeface="Tahoma" pitchFamily="34" charset="0"/>
              </a:rPr>
              <a:t>Référence tardive des patients en néphrologie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828800"/>
            <a:ext cx="8458200" cy="47244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en-US" smtClean="0">
                <a:latin typeface="Tahoma" pitchFamily="34" charset="0"/>
              </a:rPr>
              <a:t>Souvent en extrême urgence: pas d’information pré dialyse, ni de choix de modalité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en-US" smtClean="0">
                <a:latin typeface="Tahoma" pitchFamily="34" charset="0"/>
              </a:rPr>
              <a:t>Souvent dénutri, confus pour suivre une formation en DP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en-US" smtClean="0">
                <a:latin typeface="Tahoma" pitchFamily="34" charset="0"/>
              </a:rPr>
              <a:t>Orientés ipso facto en HD</a:t>
            </a:r>
          </a:p>
        </p:txBody>
      </p:sp>
    </p:spTree>
    <p:extLst>
      <p:ext uri="{BB962C8B-B14F-4D97-AF65-F5344CB8AC3E}">
        <p14:creationId xmlns:p14="http://schemas.microsoft.com/office/powerpoint/2010/main" val="9379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762000" y="116632"/>
            <a:ext cx="7772400" cy="936104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en-US" b="1" dirty="0" smtClean="0">
                <a:solidFill>
                  <a:schemeClr val="accent2"/>
                </a:solidFill>
                <a:latin typeface="Tahoma" pitchFamily="34" charset="0"/>
              </a:rPr>
              <a:t>Conditions d’habitations</a:t>
            </a:r>
            <a:endParaRPr lang="ar-SA" altLang="en-US" b="1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43011" name="Content Placeholder 7"/>
          <p:cNvSpPr>
            <a:spLocks noGrp="1"/>
          </p:cNvSpPr>
          <p:nvPr>
            <p:ph idx="4294967295"/>
          </p:nvPr>
        </p:nvSpPr>
        <p:spPr>
          <a:xfrm>
            <a:off x="252413" y="1196752"/>
            <a:ext cx="8662987" cy="1800200"/>
          </a:xfrm>
        </p:spPr>
        <p:txBody>
          <a:bodyPr>
            <a:normAutofit lnSpcReduction="10000"/>
          </a:bodyPr>
          <a:lstStyle/>
          <a:p>
            <a:r>
              <a:rPr lang="fr-FR" altLang="en-US" sz="2800" dirty="0">
                <a:solidFill>
                  <a:srgbClr val="FF0000"/>
                </a:solidFill>
                <a:latin typeface="Tahoma" pitchFamily="34" charset="0"/>
              </a:rPr>
              <a:t>Accès à l’électricité</a:t>
            </a:r>
            <a:r>
              <a:rPr lang="fr-FR" altLang="en-US" sz="2800" dirty="0">
                <a:latin typeface="Tahoma" pitchFamily="34" charset="0"/>
              </a:rPr>
              <a:t>, en quantité suffisante</a:t>
            </a:r>
          </a:p>
          <a:p>
            <a:pPr marL="365125" indent="-282575" eaLnBrk="1" hangingPunct="1"/>
            <a:r>
              <a:rPr lang="fr-FR" altLang="en-US" sz="2800" dirty="0" smtClean="0">
                <a:solidFill>
                  <a:srgbClr val="FF0000"/>
                </a:solidFill>
              </a:rPr>
              <a:t>Accès à l’eau potable </a:t>
            </a:r>
            <a:r>
              <a:rPr lang="fr-FR" altLang="en-US" sz="2800" dirty="0" smtClean="0"/>
              <a:t>est disponible pour seulement    </a:t>
            </a:r>
            <a:r>
              <a:rPr lang="fr-FR" altLang="en-US" sz="2800" dirty="0" smtClean="0">
                <a:solidFill>
                  <a:srgbClr val="FF0000"/>
                </a:solidFill>
              </a:rPr>
              <a:t>56 %  </a:t>
            </a:r>
            <a:r>
              <a:rPr lang="fr-FR" altLang="en-US" sz="2800" dirty="0" smtClean="0"/>
              <a:t>de la population africaine</a:t>
            </a:r>
            <a:br>
              <a:rPr lang="fr-FR" altLang="en-US" sz="2800" dirty="0" smtClean="0"/>
            </a:br>
            <a:endParaRPr lang="fr-FR" altLang="en-US" sz="2400" dirty="0" smtClean="0"/>
          </a:p>
        </p:txBody>
      </p:sp>
      <p:pic>
        <p:nvPicPr>
          <p:cNvPr id="1030" name="Picture 6" descr="D:\Sarra's Things\TOPICS for writing\topic PD in SUBSAHARAN AFRICA\WDI 2007 sub-Saharan Afr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3214688"/>
            <a:ext cx="8605837" cy="294005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3" name="Picture 5" descr="D:\Sarra's Things\TOPICS for writing\topic PD in SUBSAHARAN AFRICA\دائرة-حمراء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4500563"/>
            <a:ext cx="10191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Content Placeholder 3"/>
          <p:cNvSpPr>
            <a:spLocks noGrp="1"/>
          </p:cNvSpPr>
          <p:nvPr>
            <p:ph idx="4294967295"/>
          </p:nvPr>
        </p:nvSpPr>
        <p:spPr>
          <a:xfrm>
            <a:off x="1500188" y="6143625"/>
            <a:ext cx="7715250" cy="614363"/>
          </a:xfrm>
        </p:spPr>
        <p:txBody>
          <a:bodyPr anchor="b"/>
          <a:lstStyle/>
          <a:p>
            <a:pPr marL="0" indent="0" eaLnBrk="1" hangingPunct="1"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en-US" altLang="en-US" sz="1600" b="1" smtClean="0"/>
              <a:t>*  World Development Indicators; 2007</a:t>
            </a:r>
          </a:p>
        </p:txBody>
      </p:sp>
    </p:spTree>
    <p:extLst>
      <p:ext uri="{BB962C8B-B14F-4D97-AF65-F5344CB8AC3E}">
        <p14:creationId xmlns:p14="http://schemas.microsoft.com/office/powerpoint/2010/main" val="19611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51520" y="188640"/>
            <a:ext cx="8435280" cy="59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fr-FR" altLang="en-US" b="1" i="0" dirty="0">
                <a:latin typeface="Tahoma" pitchFamily="34" charset="0"/>
              </a:rPr>
              <a:t>Les maladies rénales : problème de santé publique dans le monde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fr-FR" altLang="en-US" b="1" i="0" dirty="0">
                <a:latin typeface="Tahoma" pitchFamily="34" charset="0"/>
              </a:rPr>
              <a:t>90% des patients dialysés dans le monde sont en Amérique du Nord, en Europe, et au Japon (20% de la population mondiale)  </a:t>
            </a:r>
          </a:p>
        </p:txBody>
      </p:sp>
    </p:spTree>
    <p:extLst>
      <p:ext uri="{BB962C8B-B14F-4D97-AF65-F5344CB8AC3E}">
        <p14:creationId xmlns:p14="http://schemas.microsoft.com/office/powerpoint/2010/main" val="3307417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fr-FR" altLang="en-US" sz="4000" b="1" dirty="0" smtClean="0">
                <a:solidFill>
                  <a:schemeClr val="accent2"/>
                </a:solidFill>
                <a:latin typeface="Tahoma" pitchFamily="34" charset="0"/>
              </a:rPr>
              <a:t>Indisponibilité des ressources humaines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484784"/>
            <a:ext cx="8519864" cy="5144616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FR" altLang="en-US" dirty="0" smtClean="0">
                <a:latin typeface="Tahoma" pitchFamily="34" charset="0"/>
              </a:rPr>
              <a:t>Absence de néphrologues (1/4 pays africains)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FR" altLang="en-US" dirty="0" smtClean="0">
                <a:latin typeface="Tahoma" pitchFamily="34" charset="0"/>
              </a:rPr>
              <a:t>Absence d’offre de formation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FR" altLang="en-US" dirty="0" smtClean="0">
                <a:latin typeface="Tahoma" pitchFamily="34" charset="0"/>
              </a:rPr>
              <a:t>Faible revenu salarial dans le public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FR" altLang="en-US" dirty="0" smtClean="0">
                <a:latin typeface="Tahoma" pitchFamily="34" charset="0"/>
              </a:rPr>
              <a:t>Déficit d’ investissements dans le secteur privé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FR" altLang="en-US" dirty="0" smtClean="0">
                <a:latin typeface="Tahoma" pitchFamily="34" charset="0"/>
              </a:rPr>
              <a:t>« </a:t>
            </a:r>
            <a:r>
              <a:rPr lang="fr-FR" altLang="en-US" dirty="0" smtClean="0">
                <a:solidFill>
                  <a:srgbClr val="FF0000"/>
                </a:solidFill>
                <a:latin typeface="Tahoma" pitchFamily="34" charset="0"/>
              </a:rPr>
              <a:t>Fuite des cerveaux</a:t>
            </a:r>
            <a:r>
              <a:rPr lang="fr-FR" altLang="en-US" dirty="0" smtClean="0">
                <a:latin typeface="Tahoma" pitchFamily="34" charset="0"/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34172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altLang="en-US" b="1" dirty="0" smtClean="0">
                <a:solidFill>
                  <a:schemeClr val="accent2"/>
                </a:solidFill>
                <a:latin typeface="Tahoma" pitchFamily="34" charset="0"/>
              </a:rPr>
              <a:t>Indisponibilité de la dialyse</a:t>
            </a:r>
            <a:endParaRPr lang="ar-SA" altLang="en-US" b="1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76400"/>
            <a:ext cx="8305800" cy="4572000"/>
          </a:xfrm>
        </p:spPr>
        <p:txBody>
          <a:bodyPr/>
          <a:lstStyle/>
          <a:p>
            <a:pPr marL="365125" indent="-282575" eaLnBrk="1" hangingPunct="1"/>
            <a:r>
              <a:rPr lang="en-US" altLang="en-US" sz="2800" dirty="0" smtClean="0">
                <a:latin typeface="Tahoma" pitchFamily="34" charset="0"/>
              </a:rPr>
              <a:t>A large proportion of kidney failure patients are estimated to have no access to dialysis therapy in sub-Saharan countries. (NA=not available)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14438" y="3197225"/>
          <a:ext cx="7643812" cy="3078354"/>
        </p:xfrm>
        <a:graphic>
          <a:graphicData uri="http://schemas.openxmlformats.org/drawingml/2006/table">
            <a:tbl>
              <a:tblPr rtl="1"/>
              <a:tblGrid>
                <a:gridCol w="2900362"/>
                <a:gridCol w="2898775"/>
                <a:gridCol w="1844675"/>
              </a:tblGrid>
              <a:tr h="700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ESRD patients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dialysis may be NA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43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ARF patients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dialysis may be NA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43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Country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4305"/>
                    </a:solidFill>
                  </a:tcPr>
                </a:tc>
              </a:tr>
              <a:tr h="396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99 %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90 %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Ethiopia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</a:tr>
              <a:tr h="396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95 %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50 %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Senegal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</a:tr>
              <a:tr h="396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90 %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70 %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Nigeria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</a:tr>
              <a:tr h="396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90 %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60 %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Kenya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</a:tr>
              <a:tr h="396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50 %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0 %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South Africa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</a:tr>
              <a:tr h="396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30 %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10%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Sudan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</a:tr>
            </a:tbl>
          </a:graphicData>
        </a:graphic>
      </p:graphicFrame>
      <p:sp>
        <p:nvSpPr>
          <p:cNvPr id="38950" name="Content Placeholder 3"/>
          <p:cNvSpPr>
            <a:spLocks noGrp="1"/>
          </p:cNvSpPr>
          <p:nvPr>
            <p:ph idx="4294967295"/>
          </p:nvPr>
        </p:nvSpPr>
        <p:spPr>
          <a:xfrm>
            <a:off x="1431925" y="6100763"/>
            <a:ext cx="7497763" cy="614362"/>
          </a:xfrm>
        </p:spPr>
        <p:txBody>
          <a:bodyPr anchor="b"/>
          <a:lstStyle/>
          <a:p>
            <a:pPr marL="365125" indent="-282575" eaLnBrk="1" hangingPunct="1">
              <a:buFontTx/>
              <a:buNone/>
            </a:pPr>
            <a:r>
              <a:rPr lang="en-US" altLang="en-US" sz="1400" smtClean="0"/>
              <a:t>* </a:t>
            </a:r>
            <a:r>
              <a:rPr lang="en-US" altLang="en-US" sz="2000" b="1" smtClean="0"/>
              <a:t> </a:t>
            </a:r>
            <a:r>
              <a:rPr lang="en-US" altLang="en-US" sz="1600" b="1" smtClean="0"/>
              <a:t>Survey conducted by author; 2008</a:t>
            </a:r>
          </a:p>
        </p:txBody>
      </p:sp>
    </p:spTree>
    <p:extLst>
      <p:ext uri="{BB962C8B-B14F-4D97-AF65-F5344CB8AC3E}">
        <p14:creationId xmlns:p14="http://schemas.microsoft.com/office/powerpoint/2010/main" val="34579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752600"/>
            <a:ext cx="8382000" cy="2895600"/>
          </a:xfrm>
        </p:spPr>
        <p:txBody>
          <a:bodyPr/>
          <a:lstStyle/>
          <a:p>
            <a:r>
              <a:rPr lang="fr-FR" altLang="en-US" b="1" dirty="0" smtClean="0">
                <a:solidFill>
                  <a:schemeClr val="accent2"/>
                </a:solidFill>
                <a:latin typeface="Tahoma" pitchFamily="34" charset="0"/>
              </a:rPr>
              <a:t>LES POSSIBLES SOLUTIONS POUR DEVELOPPER LA DP EN AFRIQUE SUBSAHARIENNE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5029200"/>
            <a:ext cx="7772400" cy="1447800"/>
          </a:xfrm>
        </p:spPr>
        <p:txBody>
          <a:bodyPr/>
          <a:lstStyle/>
          <a:p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316950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altLang="en-US" b="1" smtClean="0">
                <a:solidFill>
                  <a:schemeClr val="accent2"/>
                </a:solidFill>
              </a:rPr>
              <a:t>COÛT DE LA DP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81200"/>
            <a:ext cx="8610600" cy="46482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en-US" smtClean="0">
                <a:latin typeface="Tahoma" pitchFamily="34" charset="0"/>
              </a:rPr>
              <a:t>Réduire le coût des consommables 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fr-FR" altLang="en-US" smtClean="0">
                <a:latin typeface="Tahoma" pitchFamily="34" charset="0"/>
              </a:rPr>
              <a:t>Effort de l’industrie pharmaceutique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fr-FR" altLang="en-US" smtClean="0">
                <a:latin typeface="Tahoma" pitchFamily="34" charset="0"/>
              </a:rPr>
              <a:t>Effort de l’état par une subvention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en-US" smtClean="0">
                <a:latin typeface="Tahoma" pitchFamily="34" charset="0"/>
              </a:rPr>
              <a:t>Fabrication de solutions DP localement avec le soutien de l’industrie pharmaceutique (ex. Afrique du Sud)</a:t>
            </a:r>
          </a:p>
          <a:p>
            <a:endParaRPr lang="fr-FR" altLang="en-US" smtClean="0">
              <a:latin typeface="Tahoma" pitchFamily="34" charset="0"/>
            </a:endParaRPr>
          </a:p>
          <a:p>
            <a:endParaRPr lang="fr-FR" altLang="en-US" smtClean="0">
              <a:latin typeface="Tahoma" pitchFamily="34" charset="0"/>
            </a:endParaRPr>
          </a:p>
          <a:p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283045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altLang="en-US" b="1" smtClean="0">
                <a:solidFill>
                  <a:schemeClr val="accent2"/>
                </a:solidFill>
                <a:latin typeface="Tahoma" pitchFamily="34" charset="0"/>
              </a:rPr>
              <a:t>Disponibilité de la dialyse</a:t>
            </a:r>
            <a:endParaRPr lang="ar-SA" altLang="en-US" b="1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685800" y="1981200"/>
            <a:ext cx="8077200" cy="4343400"/>
          </a:xfrm>
        </p:spPr>
        <p:txBody>
          <a:bodyPr/>
          <a:lstStyle/>
          <a:p>
            <a:pPr marL="365125" indent="-282575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en-US" sz="2800" dirty="0" smtClean="0">
                <a:latin typeface="Tahoma" pitchFamily="34" charset="0"/>
              </a:rPr>
              <a:t>Existence de centre d’hémodialyse de repli</a:t>
            </a:r>
          </a:p>
          <a:p>
            <a:pPr marL="365125" indent="-282575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en-US" sz="2800" dirty="0" smtClean="0">
                <a:latin typeface="Tahoma" pitchFamily="34" charset="0"/>
              </a:rPr>
              <a:t>Décentraliser les unités de DP</a:t>
            </a:r>
          </a:p>
          <a:p>
            <a:pPr marL="365125" indent="-282575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en-US" sz="2800" dirty="0" smtClean="0">
                <a:latin typeface="Tahoma" pitchFamily="34" charset="0"/>
              </a:rPr>
              <a:t> Mise en place de laboratoire de bactériologie de référence</a:t>
            </a:r>
          </a:p>
          <a:p>
            <a:pPr marL="365125" indent="-282575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en-US" sz="2800" dirty="0" smtClean="0">
                <a:latin typeface="Tahoma" pitchFamily="34" charset="0"/>
              </a:rPr>
              <a:t>Soutien logistique pharmaceutique</a:t>
            </a:r>
          </a:p>
        </p:txBody>
      </p:sp>
    </p:spTree>
    <p:extLst>
      <p:ext uri="{BB962C8B-B14F-4D97-AF65-F5344CB8AC3E}">
        <p14:creationId xmlns:p14="http://schemas.microsoft.com/office/powerpoint/2010/main" val="20844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altLang="en-US" b="1" smtClean="0">
                <a:solidFill>
                  <a:schemeClr val="accent2"/>
                </a:solidFill>
                <a:latin typeface="Tahoma" pitchFamily="34" charset="0"/>
              </a:rPr>
              <a:t>Conditions d’habitations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24800" cy="45720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en-US" dirty="0" smtClean="0">
                <a:latin typeface="Tahoma" pitchFamily="34" charset="0"/>
              </a:rPr>
              <a:t>Lutte contre la pauvreté (Accès à l’eau et à l’électricité, en quantité suffisante)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en-US" dirty="0" smtClean="0">
                <a:latin typeface="Tahoma" pitchFamily="34" charset="0"/>
              </a:rPr>
              <a:t>Hygiène individuelle et des locaux (lieu de stockage, chambre individuelle) confirmée par une visite à domicile </a:t>
            </a:r>
          </a:p>
          <a:p>
            <a:pPr>
              <a:buFontTx/>
              <a:buNone/>
            </a:pPr>
            <a:endParaRPr lang="fr-FR" altLang="en-US" dirty="0" smtClean="0">
              <a:latin typeface="Tahoma" pitchFamily="34" charset="0"/>
            </a:endParaRPr>
          </a:p>
          <a:p>
            <a:endParaRPr lang="fr-FR" altLang="en-US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8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534400" cy="1143000"/>
          </a:xfrm>
        </p:spPr>
        <p:txBody>
          <a:bodyPr/>
          <a:lstStyle/>
          <a:p>
            <a:r>
              <a:rPr lang="fr-FR" altLang="en-US" sz="3600" b="1" smtClean="0">
                <a:solidFill>
                  <a:schemeClr val="accent2"/>
                </a:solidFill>
                <a:latin typeface="Tahoma" pitchFamily="34" charset="0"/>
              </a:rPr>
              <a:t>Formation des ressources humaines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76400"/>
            <a:ext cx="8534400" cy="4953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altLang="en-US" dirty="0" smtClean="0">
                <a:latin typeface="Tahoma" pitchFamily="34" charset="0"/>
                <a:cs typeface="Tahoma" pitchFamily="34" charset="0"/>
              </a:rPr>
              <a:t>Personnel médical formé et motivé</a:t>
            </a:r>
          </a:p>
          <a:p>
            <a:pPr>
              <a:buFont typeface="Wingdings" pitchFamily="2" charset="2"/>
              <a:buChar char="Ø"/>
            </a:pPr>
            <a:r>
              <a:rPr lang="fr-FR" altLang="en-US" dirty="0" smtClean="0">
                <a:latin typeface="Tahoma" pitchFamily="34" charset="0"/>
                <a:cs typeface="Tahoma" pitchFamily="34" charset="0"/>
              </a:rPr>
              <a:t>Formation du corps médical (référence précoce, information sur les possibilités d’EER,</a:t>
            </a:r>
          </a:p>
          <a:p>
            <a:pPr>
              <a:buFont typeface="Wingdings" pitchFamily="2" charset="2"/>
              <a:buChar char="Ø"/>
            </a:pPr>
            <a:r>
              <a:rPr lang="fr-FR" altLang="en-US" dirty="0" smtClean="0">
                <a:latin typeface="Tahoma" pitchFamily="34" charset="0"/>
                <a:cs typeface="Tahoma" pitchFamily="34" charset="0"/>
              </a:rPr>
              <a:t>Formation de néphrologie (Abidjan, Dakar, Bamako, Conakry, Yaoundé…)</a:t>
            </a:r>
          </a:p>
          <a:p>
            <a:pPr>
              <a:buFont typeface="Wingdings" pitchFamily="2" charset="2"/>
              <a:buChar char="Ø"/>
            </a:pPr>
            <a:r>
              <a:rPr lang="fr-FR" altLang="en-US" dirty="0" smtClean="0">
                <a:latin typeface="Tahoma" pitchFamily="34" charset="0"/>
                <a:cs typeface="Tahoma" pitchFamily="34" charset="0"/>
              </a:rPr>
              <a:t>Formation continue (séminaires, conférences..) avec le soutien des </a:t>
            </a:r>
            <a:r>
              <a:rPr lang="fr-FR" altLang="en-US" dirty="0" err="1" smtClean="0">
                <a:latin typeface="Tahoma" pitchFamily="34" charset="0"/>
                <a:cs typeface="Tahoma" pitchFamily="34" charset="0"/>
              </a:rPr>
              <a:t>societes</a:t>
            </a:r>
            <a:r>
              <a:rPr lang="fr-FR" altLang="en-US" dirty="0" smtClean="0">
                <a:latin typeface="Tahoma" pitchFamily="34" charset="0"/>
                <a:cs typeface="Tahoma" pitchFamily="34" charset="0"/>
              </a:rPr>
              <a:t> savantes (AFRAN, SFNDT, ISPD, ISN…) </a:t>
            </a:r>
          </a:p>
        </p:txBody>
      </p:sp>
    </p:spTree>
    <p:extLst>
      <p:ext uri="{BB962C8B-B14F-4D97-AF65-F5344CB8AC3E}">
        <p14:creationId xmlns:p14="http://schemas.microsoft.com/office/powerpoint/2010/main" val="215030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CONCLUSION</a:t>
            </a:r>
            <a:endParaRPr lang="fr-FR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0"/>
            <a:ext cx="8305800" cy="49530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altLang="en-US" smtClean="0">
                <a:latin typeface="Tahoma" pitchFamily="34" charset="0"/>
                <a:cs typeface="Tahoma" pitchFamily="34" charset="0"/>
              </a:rPr>
              <a:t>DP devrait être disponible  dans la grande majorité des pays africains.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altLang="en-US" smtClean="0">
                <a:latin typeface="Tahoma" pitchFamily="34" charset="0"/>
                <a:cs typeface="Tahoma" pitchFamily="34" charset="0"/>
              </a:rPr>
              <a:t>Elle constitue une </a:t>
            </a:r>
            <a:r>
              <a:rPr lang="fr-FR" altLang="en-US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technique viable </a:t>
            </a:r>
            <a:r>
              <a:rPr lang="fr-FR" altLang="en-US" smtClean="0">
                <a:latin typeface="Tahoma" pitchFamily="34" charset="0"/>
                <a:cs typeface="Tahoma" pitchFamily="34" charset="0"/>
              </a:rPr>
              <a:t>et une bonne </a:t>
            </a:r>
            <a:r>
              <a:rPr lang="fr-FR" altLang="en-US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alternative</a:t>
            </a:r>
            <a:r>
              <a:rPr lang="fr-FR" altLang="en-US" smtClean="0">
                <a:latin typeface="Tahoma" pitchFamily="34" charset="0"/>
                <a:cs typeface="Tahoma" pitchFamily="34" charset="0"/>
              </a:rPr>
              <a:t> aux investissements énormes pour l’installation de centres de dialyse.</a:t>
            </a:r>
          </a:p>
        </p:txBody>
      </p:sp>
    </p:spTree>
    <p:extLst>
      <p:ext uri="{BB962C8B-B14F-4D97-AF65-F5344CB8AC3E}">
        <p14:creationId xmlns:p14="http://schemas.microsoft.com/office/powerpoint/2010/main" val="107551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>
              <a:defRPr/>
            </a:pPr>
            <a:r>
              <a:rPr lang="fr-FR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r-FR" altLang="en-US" dirty="0" smtClean="0"/>
              <a:t>La </a:t>
            </a:r>
            <a:r>
              <a:rPr lang="fr-FR" altLang="en-US" dirty="0" smtClean="0">
                <a:solidFill>
                  <a:srgbClr val="FF0000"/>
                </a:solidFill>
              </a:rPr>
              <a:t>formation du personnel </a:t>
            </a:r>
            <a:r>
              <a:rPr lang="fr-FR" altLang="en-US" dirty="0" smtClean="0"/>
              <a:t>et la mise à disposition de </a:t>
            </a:r>
            <a:r>
              <a:rPr lang="fr-FR" altLang="en-US" dirty="0" smtClean="0">
                <a:solidFill>
                  <a:srgbClr val="FF0000"/>
                </a:solidFill>
              </a:rPr>
              <a:t>consommables à prix supportable </a:t>
            </a:r>
            <a:r>
              <a:rPr lang="fr-FR" altLang="en-US" dirty="0" smtClean="0"/>
              <a:t> permettrait une forte croissance des programmes de DP dans les différents d’Afrique subsaharienne.</a:t>
            </a:r>
          </a:p>
          <a:p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38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>
              <a:defRPr/>
            </a:pPr>
            <a:r>
              <a:rPr lang="fr-FR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r-FR" altLang="en-US" dirty="0" smtClean="0"/>
              <a:t>La </a:t>
            </a:r>
            <a:r>
              <a:rPr lang="fr-FR" altLang="en-US" dirty="0" smtClean="0">
                <a:solidFill>
                  <a:srgbClr val="FF0000"/>
                </a:solidFill>
              </a:rPr>
              <a:t>formation du personnel </a:t>
            </a:r>
            <a:r>
              <a:rPr lang="fr-FR" altLang="en-US" dirty="0" smtClean="0"/>
              <a:t>et la mise à disposition de </a:t>
            </a:r>
            <a:r>
              <a:rPr lang="fr-FR" altLang="en-US" dirty="0" smtClean="0">
                <a:solidFill>
                  <a:srgbClr val="FF0000"/>
                </a:solidFill>
              </a:rPr>
              <a:t>consommables à prix supportable </a:t>
            </a:r>
            <a:r>
              <a:rPr lang="fr-FR" altLang="en-US" dirty="0" smtClean="0"/>
              <a:t> permettrait une forte croissance des programmes de DP dans les différents d’Afrique subsaharienne.</a:t>
            </a:r>
          </a:p>
          <a:p>
            <a:endParaRPr lang="fr-FR" altLang="en-US" dirty="0" smtClean="0"/>
          </a:p>
        </p:txBody>
      </p:sp>
      <p:pic>
        <p:nvPicPr>
          <p:cNvPr id="5" name="Picture 2" descr="ped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68261"/>
            <a:ext cx="9144000" cy="679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0" y="140439"/>
            <a:ext cx="309379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chemeClr val="bg1"/>
                </a:solidFill>
              </a:rPr>
              <a:t>Remerciements:</a:t>
            </a:r>
          </a:p>
          <a:p>
            <a:endParaRPr lang="fr-FR" sz="2400" b="1" u="sng" dirty="0" smtClean="0">
              <a:solidFill>
                <a:schemeClr val="bg1"/>
              </a:solidFill>
            </a:endParaRPr>
          </a:p>
          <a:p>
            <a:r>
              <a:rPr lang="en-US" sz="2400" dirty="0" smtClean="0"/>
              <a:t>- Pr H. Abu-Aisha</a:t>
            </a:r>
          </a:p>
          <a:p>
            <a:r>
              <a:rPr lang="en-US" sz="2400" dirty="0" smtClean="0"/>
              <a:t>- Pr Were</a:t>
            </a:r>
          </a:p>
          <a:p>
            <a:r>
              <a:rPr lang="en-US" sz="2400" dirty="0" smtClean="0"/>
              <a:t>- Pr Boucar Diouf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Pr E. F. Ka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Pr M. M. Cisse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Dr A. Tall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Mme M. Kandji Diop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Mme Fatou Ba G</a:t>
            </a:r>
          </a:p>
          <a:p>
            <a:pPr marL="342900" indent="-342900">
              <a:buFontTx/>
              <a:buChar char="-"/>
            </a:pP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2961470" y="2130299"/>
            <a:ext cx="59182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YES, WE CAN!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38183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GB" altLang="en-US" b="1" dirty="0" smtClean="0">
                <a:latin typeface="Tahoma" pitchFamily="34" charset="0"/>
              </a:rPr>
              <a:t/>
            </a:r>
            <a:br>
              <a:rPr lang="en-GB" altLang="en-US" b="1" dirty="0" smtClean="0">
                <a:latin typeface="Tahoma" pitchFamily="34" charset="0"/>
              </a:rPr>
            </a:br>
            <a:r>
              <a:rPr lang="fr-FR" altLang="en-US" dirty="0" smtClean="0">
                <a:latin typeface="Tahoma" pitchFamily="34" charset="0"/>
              </a:rPr>
              <a:t>Prévalence</a:t>
            </a:r>
            <a:r>
              <a:rPr lang="en-GB" altLang="en-US" dirty="0" smtClean="0">
                <a:latin typeface="Tahoma" pitchFamily="34" charset="0"/>
              </a:rPr>
              <a:t> </a:t>
            </a:r>
            <a:r>
              <a:rPr lang="fr-FR" altLang="en-US" dirty="0" smtClean="0">
                <a:latin typeface="Tahoma" pitchFamily="34" charset="0"/>
              </a:rPr>
              <a:t>de la DP dans</a:t>
            </a:r>
            <a:r>
              <a:rPr lang="en-GB" altLang="en-US" dirty="0" smtClean="0">
                <a:latin typeface="Tahoma" pitchFamily="34" charset="0"/>
              </a:rPr>
              <a:t> le </a:t>
            </a:r>
            <a:r>
              <a:rPr lang="fr-FR" altLang="en-US" dirty="0" smtClean="0">
                <a:latin typeface="Tahoma" pitchFamily="34" charset="0"/>
              </a:rPr>
              <a:t>monde</a:t>
            </a:r>
            <a:r>
              <a:rPr lang="en-GB" altLang="en-US" dirty="0">
                <a:latin typeface="Tahoma" pitchFamily="34" charset="0"/>
              </a:rPr>
              <a:t/>
            </a:r>
            <a:br>
              <a:rPr lang="en-GB" altLang="en-US" dirty="0">
                <a:latin typeface="Tahoma" pitchFamily="34" charset="0"/>
              </a:rPr>
            </a:b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311668"/>
              </p:ext>
            </p:extLst>
          </p:nvPr>
        </p:nvGraphicFramePr>
        <p:xfrm>
          <a:off x="179511" y="1052736"/>
          <a:ext cx="8856985" cy="511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135"/>
                <a:gridCol w="1451965"/>
                <a:gridCol w="1088973"/>
                <a:gridCol w="2468340"/>
                <a:gridCol w="1161572"/>
              </a:tblGrid>
              <a:tr h="1520185"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noProof="0" dirty="0" smtClean="0"/>
                        <a:t>Dialyse péritonéale</a:t>
                      </a:r>
                    </a:p>
                    <a:p>
                      <a:pPr algn="ctr"/>
                      <a:r>
                        <a:rPr lang="fr-FR" sz="3200" noProof="0" dirty="0" smtClean="0">
                          <a:solidFill>
                            <a:srgbClr val="FFFF00"/>
                          </a:solidFill>
                        </a:rPr>
                        <a:t>(N=</a:t>
                      </a:r>
                      <a:r>
                        <a:rPr lang="fr-FR" sz="3200" baseline="0" noProof="0" dirty="0" smtClean="0">
                          <a:solidFill>
                            <a:srgbClr val="FFFF00"/>
                          </a:solidFill>
                        </a:rPr>
                        <a:t> 195.555/11%)</a:t>
                      </a:r>
                      <a:endParaRPr lang="fr-FR" sz="3200" noProof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3200" noProof="0" dirty="0" smtClean="0"/>
                        <a:t>Hémodialyse</a:t>
                      </a:r>
                    </a:p>
                    <a:p>
                      <a:pPr algn="ctr"/>
                      <a:r>
                        <a:rPr lang="fr-FR" sz="3200" noProof="0" dirty="0" smtClean="0"/>
                        <a:t>(N=1.550.000/89%)</a:t>
                      </a:r>
                      <a:endParaRPr lang="fr-FR" sz="32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140102"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Statut économique</a:t>
                      </a:r>
                      <a:endParaRPr lang="fr-F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noProof="0" dirty="0" smtClean="0"/>
                        <a:t>Nombre</a:t>
                      </a:r>
                      <a:endParaRPr lang="fr-F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noProof="0" dirty="0" smtClean="0"/>
                        <a:t>%</a:t>
                      </a:r>
                      <a:endParaRPr lang="fr-F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noProof="0" dirty="0" smtClean="0"/>
                        <a:t>Nombre</a:t>
                      </a:r>
                      <a:endParaRPr lang="fr-F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noProof="0" dirty="0" smtClean="0"/>
                        <a:t>%</a:t>
                      </a:r>
                      <a:endParaRPr lang="fr-FR" sz="2800" noProof="0" dirty="0"/>
                    </a:p>
                  </a:txBody>
                  <a:tcPr/>
                </a:tc>
              </a:tr>
              <a:tr h="1226140"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Pays développés</a:t>
                      </a:r>
                      <a:endParaRPr lang="fr-F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noProof="0" dirty="0" smtClean="0"/>
                        <a:t>114.221</a:t>
                      </a:r>
                      <a:endParaRPr lang="fr-FR" sz="2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noProof="0" dirty="0" smtClean="0">
                          <a:solidFill>
                            <a:srgbClr val="FF0000"/>
                          </a:solidFill>
                        </a:rPr>
                        <a:t>58</a:t>
                      </a:r>
                      <a:endParaRPr lang="fr-FR" sz="3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961.000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noProof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62</a:t>
                      </a:r>
                    </a:p>
                  </a:txBody>
                  <a:tcPr/>
                </a:tc>
              </a:tr>
              <a:tr h="1226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noProof="0" dirty="0" smtClean="0"/>
                        <a:t>Pays en développement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noProof="0" dirty="0" smtClean="0"/>
                        <a:t>81.334</a:t>
                      </a:r>
                      <a:endParaRPr lang="fr-F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noProof="0" dirty="0" smtClean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589.000</a:t>
                      </a:r>
                    </a:p>
                    <a:p>
                      <a:pPr algn="ctr"/>
                      <a:endParaRPr lang="fr-F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38</a:t>
                      </a:r>
                    </a:p>
                    <a:p>
                      <a:pPr algn="ctr"/>
                      <a:endParaRPr lang="fr-FR" sz="32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57200" y="6309320"/>
            <a:ext cx="224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AK Jain, JASN 2012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14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WordArt 3" descr="Marbre blanc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75533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fr-FR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3">
                    <a:alphaModFix amt="83000"/>
                  </a:blip>
                  <a:srcRect/>
                  <a:tile tx="0" ty="0" sx="100000" sy="100000" flip="none" algn="tl"/>
                </a:blipFill>
                <a:latin typeface="Arial Black"/>
              </a:rPr>
              <a:t>MERCI DE VOTRE ATTENTION</a:t>
            </a:r>
            <a:endParaRPr lang="fr-FR" sz="3600" kern="10" dirty="0">
              <a:ln w="9525">
                <a:round/>
                <a:headEnd/>
                <a:tailEnd/>
              </a:ln>
              <a:blipFill dpi="0" rotWithShape="0">
                <a:blip r:embed="rId3">
                  <a:alphaModFix amt="83000"/>
                </a:blip>
                <a:srcRect/>
                <a:tile tx="0" ty="0" sx="100000" sy="100000" flip="none" algn="tl"/>
              </a:blipFill>
              <a:latin typeface="Arial Black"/>
            </a:endParaRPr>
          </a:p>
        </p:txBody>
      </p:sp>
      <p:pic>
        <p:nvPicPr>
          <p:cNvPr id="4" name="Image 4" descr="C:\Users\Vostro\Desktop\20151120_1023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5048"/>
            <a:ext cx="8761288" cy="561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4" y="1245048"/>
            <a:ext cx="4160075" cy="312005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6954" y="1369107"/>
            <a:ext cx="3014160" cy="27999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6" y="4257092"/>
            <a:ext cx="3419872" cy="25649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0183" y="3796633"/>
            <a:ext cx="3407701" cy="2799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125 0.0  L 0.188 0.14533  L 0.125 0.28933  L 0.0 0.28933  L -0.063 0.14533  L 0.0 0.0  Z" pathEditMode="relative" ptsTypes="">
                                      <p:cBhvr>
                                        <p:cTn id="6" dur="2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1340768"/>
          </a:xfrm>
        </p:spPr>
        <p:txBody>
          <a:bodyPr>
            <a:normAutofit fontScale="90000"/>
          </a:bodyPr>
          <a:lstStyle/>
          <a:p>
            <a:r>
              <a:rPr lang="en-GB" altLang="en-US" b="1" dirty="0" smtClean="0">
                <a:latin typeface="Tahoma" pitchFamily="34" charset="0"/>
              </a:rPr>
              <a:t/>
            </a:r>
            <a:br>
              <a:rPr lang="en-GB" altLang="en-US" b="1" dirty="0" smtClean="0">
                <a:latin typeface="Tahoma" pitchFamily="34" charset="0"/>
              </a:rPr>
            </a:br>
            <a:r>
              <a:rPr lang="fr-FR" altLang="en-US" dirty="0">
                <a:latin typeface="Tahoma" pitchFamily="34" charset="0"/>
              </a:rPr>
              <a:t>Prévalence</a:t>
            </a:r>
            <a:r>
              <a:rPr lang="en-GB" altLang="en-US" dirty="0">
                <a:latin typeface="Tahoma" pitchFamily="34" charset="0"/>
              </a:rPr>
              <a:t> </a:t>
            </a:r>
            <a:r>
              <a:rPr lang="fr-FR" altLang="en-US" dirty="0">
                <a:latin typeface="Tahoma" pitchFamily="34" charset="0"/>
              </a:rPr>
              <a:t>de la DP dans</a:t>
            </a:r>
            <a:r>
              <a:rPr lang="en-GB" altLang="en-US" dirty="0">
                <a:latin typeface="Tahoma" pitchFamily="34" charset="0"/>
              </a:rPr>
              <a:t> le </a:t>
            </a:r>
            <a:r>
              <a:rPr lang="fr-FR" altLang="en-US" dirty="0" smtClean="0">
                <a:latin typeface="Tahoma" pitchFamily="34" charset="0"/>
              </a:rPr>
              <a:t>monde</a:t>
            </a:r>
            <a:r>
              <a:rPr lang="fr-FR" altLang="en-US" sz="4000" dirty="0" smtClean="0">
                <a:latin typeface="Tahoma" pitchFamily="34" charset="0"/>
              </a:rPr>
              <a:t/>
            </a:r>
            <a:br>
              <a:rPr lang="fr-FR" altLang="en-US" sz="4000" dirty="0" smtClean="0">
                <a:latin typeface="Tahoma" pitchFamily="34" charset="0"/>
              </a:rPr>
            </a:br>
            <a:r>
              <a:rPr lang="en-GB" altLang="en-US" sz="4000" dirty="0" smtClean="0">
                <a:latin typeface="Tahoma" pitchFamily="34" charset="0"/>
              </a:rPr>
              <a:t>(top 5)</a:t>
            </a:r>
            <a:r>
              <a:rPr lang="en-GB" altLang="en-US" sz="4000" dirty="0">
                <a:latin typeface="Tahoma" pitchFamily="34" charset="0"/>
              </a:rPr>
              <a:t/>
            </a:r>
            <a:br>
              <a:rPr lang="en-GB" altLang="en-US" sz="4000" dirty="0">
                <a:latin typeface="Tahoma" pitchFamily="34" charset="0"/>
              </a:rPr>
            </a:br>
            <a:endParaRPr lang="fr-FR" sz="4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997395"/>
              </p:ext>
            </p:extLst>
          </p:nvPr>
        </p:nvGraphicFramePr>
        <p:xfrm>
          <a:off x="0" y="1484784"/>
          <a:ext cx="9144001" cy="489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130"/>
                <a:gridCol w="2241879"/>
                <a:gridCol w="2402013"/>
                <a:gridCol w="1772979"/>
              </a:tblGrid>
              <a:tr h="927467"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Pays </a:t>
                      </a:r>
                      <a:endParaRPr lang="fr-FR" sz="2400" noProof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>
                          <a:solidFill>
                            <a:srgbClr val="FFFF00"/>
                          </a:solidFill>
                        </a:rPr>
                        <a:t>Nombre de patients</a:t>
                      </a:r>
                      <a:endParaRPr lang="fr-FR" sz="2400" noProof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noProof="0" dirty="0" smtClean="0"/>
                        <a:t>Pays</a:t>
                      </a:r>
                      <a:endParaRPr lang="fr-FR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noProof="0" dirty="0" smtClean="0">
                          <a:solidFill>
                            <a:srgbClr val="FFFF00"/>
                          </a:solidFill>
                        </a:rPr>
                        <a:t>Prévalence par million</a:t>
                      </a:r>
                      <a:endParaRPr lang="fr-FR" sz="2400" noProof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52662">
                <a:tc>
                  <a:txBody>
                    <a:bodyPr/>
                    <a:lstStyle/>
                    <a:p>
                      <a:pPr algn="ctr"/>
                      <a:r>
                        <a:rPr lang="en-GB" sz="3200" noProof="0" dirty="0" smtClean="0">
                          <a:solidFill>
                            <a:srgbClr val="FF0000"/>
                          </a:solidFill>
                        </a:rPr>
                        <a:t>MEXIQUE</a:t>
                      </a:r>
                      <a:endParaRPr lang="en-GB" sz="32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noProof="0" dirty="0" smtClean="0">
                          <a:solidFill>
                            <a:schemeClr val="tx1"/>
                          </a:solidFill>
                        </a:rPr>
                        <a:t>41.096</a:t>
                      </a:r>
                      <a:endParaRPr lang="en-GB" sz="2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0000"/>
                          </a:solidFill>
                        </a:rPr>
                        <a:t>HONG KONG</a:t>
                      </a:r>
                      <a:endParaRPr lang="fr-FR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489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2662">
                <a:tc>
                  <a:txBody>
                    <a:bodyPr/>
                    <a:lstStyle/>
                    <a:p>
                      <a:pPr algn="ctr"/>
                      <a:r>
                        <a:rPr lang="en-GB" sz="3200" noProof="0" dirty="0" smtClean="0">
                          <a:solidFill>
                            <a:srgbClr val="FF0000"/>
                          </a:solidFill>
                        </a:rPr>
                        <a:t>USA</a:t>
                      </a:r>
                      <a:endParaRPr lang="en-GB" sz="32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noProof="0" dirty="0" smtClean="0">
                          <a:solidFill>
                            <a:schemeClr val="tx1"/>
                          </a:solidFill>
                        </a:rPr>
                        <a:t>26.517</a:t>
                      </a:r>
                      <a:endParaRPr lang="en-GB" sz="2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0000"/>
                          </a:solidFill>
                        </a:rPr>
                        <a:t>MEXIQUE</a:t>
                      </a:r>
                      <a:endParaRPr lang="fr-FR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378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1502"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smtClean="0">
                          <a:solidFill>
                            <a:srgbClr val="FF0000"/>
                          </a:solidFill>
                        </a:rPr>
                        <a:t>CHINE</a:t>
                      </a:r>
                      <a:endParaRPr lang="en-GB" sz="28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16.000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smtClean="0">
                          <a:solidFill>
                            <a:srgbClr val="FF0000"/>
                          </a:solidFill>
                        </a:rPr>
                        <a:t>SALVADOR</a:t>
                      </a:r>
                      <a:endParaRPr lang="en-GB" sz="28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noProof="0" dirty="0" smtClean="0">
                          <a:solidFill>
                            <a:schemeClr val="tx1"/>
                          </a:solidFill>
                        </a:rPr>
                        <a:t>324</a:t>
                      </a:r>
                      <a:endParaRPr lang="en-GB" sz="2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7223"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smtClean="0"/>
                        <a:t>BRESIL</a:t>
                      </a:r>
                      <a:endParaRPr lang="en-GB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9.266</a:t>
                      </a:r>
                      <a:endParaRPr lang="fr-F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noProof="0" dirty="0" smtClean="0">
                          <a:solidFill>
                            <a:schemeClr val="tx1"/>
                          </a:solidFill>
                        </a:rPr>
                        <a:t>TAIWAN</a:t>
                      </a:r>
                      <a:endParaRPr lang="en-GB" sz="2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noProof="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GB" sz="2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648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0" dirty="0" smtClean="0"/>
                        <a:t>JAPON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9.157</a:t>
                      </a:r>
                      <a:endParaRPr lang="fr-F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0" dirty="0" smtClean="0">
                          <a:solidFill>
                            <a:schemeClr val="tx1"/>
                          </a:solidFill>
                        </a:rPr>
                        <a:t>NOUVELLE ZELANDE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noProof="0" dirty="0" smtClean="0">
                          <a:solidFill>
                            <a:schemeClr val="tx1"/>
                          </a:solidFill>
                        </a:rPr>
                        <a:t>182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97160" y="6381168"/>
            <a:ext cx="224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AK Jain, JASN 2012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52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862265"/>
              </p:ext>
            </p:extLst>
          </p:nvPr>
        </p:nvGraphicFramePr>
        <p:xfrm>
          <a:off x="233363" y="1660161"/>
          <a:ext cx="8580437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Document" r:id="rId4" imgW="4772876" imgH="1816265" progId="Word.Document.12">
                  <p:embed/>
                </p:oleObj>
              </mc:Choice>
              <mc:Fallback>
                <p:oleObj name="Document" r:id="rId4" imgW="4772876" imgH="181626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1660161"/>
                        <a:ext cx="8580437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ZoneTexte 2"/>
          <p:cNvSpPr txBox="1">
            <a:spLocks noChangeArrowheads="1"/>
          </p:cNvSpPr>
          <p:nvPr/>
        </p:nvSpPr>
        <p:spPr bwMode="auto">
          <a:xfrm>
            <a:off x="377825" y="228600"/>
            <a:ext cx="7381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b="1" dirty="0">
                <a:latin typeface="Tahoma" pitchFamily="34" charset="0"/>
              </a:rPr>
              <a:t>Taux de croissance </a:t>
            </a:r>
            <a:r>
              <a:rPr lang="fr-FR" altLang="en-US" b="1" dirty="0" smtClean="0">
                <a:latin typeface="Tahoma" pitchFamily="34" charset="0"/>
              </a:rPr>
              <a:t>régionale </a:t>
            </a:r>
            <a:endParaRPr lang="fr-FR" altLang="en-US" b="1" dirty="0"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b="1" dirty="0">
                <a:latin typeface="Tahoma" pitchFamily="34" charset="0"/>
              </a:rPr>
              <a:t>de la population  dialysée mondiale</a:t>
            </a:r>
          </a:p>
        </p:txBody>
      </p:sp>
      <p:sp>
        <p:nvSpPr>
          <p:cNvPr id="7172" name="ZoneTexte 3"/>
          <p:cNvSpPr txBox="1">
            <a:spLocks noChangeArrowheads="1"/>
          </p:cNvSpPr>
          <p:nvPr/>
        </p:nvSpPr>
        <p:spPr bwMode="auto">
          <a:xfrm>
            <a:off x="6934200" y="5943600"/>
            <a:ext cx="16843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>
                <a:latin typeface="Tahoma" pitchFamily="34" charset="0"/>
              </a:rPr>
              <a:t>Ispd.org</a:t>
            </a:r>
          </a:p>
        </p:txBody>
      </p:sp>
    </p:spTree>
    <p:extLst>
      <p:ext uri="{BB962C8B-B14F-4D97-AF65-F5344CB8AC3E}">
        <p14:creationId xmlns:p14="http://schemas.microsoft.com/office/powerpoint/2010/main" val="1707281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228600"/>
            <a:ext cx="7772400" cy="8961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Forte croissance des MRC</a:t>
            </a:r>
            <a:endParaRPr lang="ar-S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228600" y="1371600"/>
            <a:ext cx="8686800" cy="4267200"/>
          </a:xfrm>
        </p:spPr>
        <p:txBody>
          <a:bodyPr/>
          <a:lstStyle/>
          <a:p>
            <a:pPr marL="365125" indent="-282575" eaLnBrk="1" hangingPunct="1"/>
            <a:r>
              <a:rPr lang="en-US" altLang="en-US" sz="2800" dirty="0">
                <a:latin typeface="Tahoma" pitchFamily="34" charset="0"/>
              </a:rPr>
              <a:t>T</a:t>
            </a:r>
            <a:r>
              <a:rPr lang="en-US" altLang="en-US" sz="2800" dirty="0" smtClean="0">
                <a:latin typeface="Tahoma" pitchFamily="34" charset="0"/>
              </a:rPr>
              <a:t>he increase in ESRD prevalence in some sub-Saharan countries to be </a:t>
            </a:r>
            <a:r>
              <a:rPr lang="en-US" altLang="en-US" sz="2800" dirty="0" smtClean="0">
                <a:solidFill>
                  <a:srgbClr val="FF0000"/>
                </a:solidFill>
                <a:latin typeface="Tahoma" pitchFamily="34" charset="0"/>
              </a:rPr>
              <a:t>35 - 150 % over a 4 year period</a:t>
            </a:r>
            <a:r>
              <a:rPr lang="en-US" altLang="en-US" sz="2800" baseline="30000" dirty="0" smtClean="0">
                <a:latin typeface="Tahoma" pitchFamily="34" charset="0"/>
              </a:rPr>
              <a:t>*</a:t>
            </a:r>
            <a:r>
              <a:rPr lang="en-US" altLang="en-US" sz="2800" dirty="0" smtClean="0">
                <a:latin typeface="Tahoma" pitchFamily="34" charset="0"/>
              </a:rPr>
              <a:t>. </a:t>
            </a:r>
          </a:p>
          <a:p>
            <a:pPr marL="365125" indent="-282575" eaLnBrk="1" hangingPunct="1"/>
            <a:endParaRPr lang="ar-SA" altLang="en-US" dirty="0" smtClean="0">
              <a:latin typeface="Tahoma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rcRect t="20924"/>
          <a:stretch>
            <a:fillRect/>
          </a:stretch>
        </p:blipFill>
        <p:spPr bwMode="auto">
          <a:xfrm>
            <a:off x="227013" y="3143250"/>
            <a:ext cx="8774112" cy="321468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3" name="Content Placeholder 3"/>
          <p:cNvSpPr>
            <a:spLocks noGrp="1"/>
          </p:cNvSpPr>
          <p:nvPr>
            <p:ph idx="4294967295"/>
          </p:nvPr>
        </p:nvSpPr>
        <p:spPr>
          <a:xfrm>
            <a:off x="1357313" y="6100763"/>
            <a:ext cx="7497762" cy="614362"/>
          </a:xfrm>
        </p:spPr>
        <p:txBody>
          <a:bodyPr anchor="b"/>
          <a:lstStyle/>
          <a:p>
            <a:pPr marL="365125" indent="-282575" eaLnBrk="1" hangingPunct="1">
              <a:buFontTx/>
              <a:buNone/>
            </a:pPr>
            <a:r>
              <a:rPr lang="en-US" altLang="en-US" sz="1600" b="1" smtClean="0"/>
              <a:t>                                                               *  Bamgboye EL. Ethn Dis. 2006;16(sup 2):59</a:t>
            </a:r>
          </a:p>
        </p:txBody>
      </p:sp>
    </p:spTree>
    <p:extLst>
      <p:ext uri="{BB962C8B-B14F-4D97-AF65-F5344CB8AC3E}">
        <p14:creationId xmlns:p14="http://schemas.microsoft.com/office/powerpoint/2010/main" val="205330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MRC: LOURD FARDEAU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Afrique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smtClean="0">
                <a:solidFill>
                  <a:srgbClr val="FF0000"/>
                </a:solidFill>
              </a:rPr>
              <a:t>Lancet global Health 2017</a:t>
            </a:r>
            <a:endParaRPr lang="fr-FR" sz="31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76" y="1124744"/>
            <a:ext cx="9026024" cy="57332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4933" y="2564904"/>
            <a:ext cx="8363272" cy="4154984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Revue sur  24456 adultes et 809 enfants sur une durée de 15 ans</a:t>
            </a:r>
          </a:p>
          <a:p>
            <a:r>
              <a:rPr lang="fr-FR" sz="2400" dirty="0" smtClean="0"/>
              <a:t>Patients souffrant de MRC indiquant la dialyse.</a:t>
            </a:r>
          </a:p>
          <a:p>
            <a:endParaRPr lang="fr-FR" sz="2400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96%</a:t>
            </a:r>
            <a:r>
              <a:rPr lang="fr-FR" sz="2400" b="1" dirty="0" smtClean="0"/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des adultes et 95% des enfants sont décédés</a:t>
            </a:r>
            <a:r>
              <a:rPr lang="fr-FR" sz="2400" dirty="0" smtClean="0"/>
              <a:t>, faute de dialyse</a:t>
            </a:r>
          </a:p>
          <a:p>
            <a:r>
              <a:rPr lang="fr-FR" sz="2400" dirty="0" smtClean="0"/>
              <a:t>Parmi ceux dialysés, 88% des adultes incidents, 16% des adultes </a:t>
            </a:r>
          </a:p>
          <a:p>
            <a:r>
              <a:rPr lang="fr-FR" sz="2400" dirty="0" smtClean="0"/>
              <a:t>prévalents et 36%  des enfants sont décédés.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84 % des adultes incidents et 5% des adultes prévalents arrêtent</a:t>
            </a:r>
          </a:p>
          <a:p>
            <a:r>
              <a:rPr lang="fr-FR" sz="2400" dirty="0"/>
              <a:t>l</a:t>
            </a:r>
            <a:r>
              <a:rPr lang="fr-FR" sz="2400" dirty="0" smtClean="0"/>
              <a:t>a dialyse</a:t>
            </a:r>
          </a:p>
          <a:p>
            <a:r>
              <a:rPr lang="fr-FR" sz="2400" dirty="0" smtClean="0"/>
              <a:t>1% des adultes incidents, 19% des adultes prévalents et 19% des enfants sont transplantés.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66450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13462</TotalTime>
  <Words>2077</Words>
  <Application>Microsoft Office PowerPoint</Application>
  <PresentationFormat>Affichage à l'écran (4:3)</PresentationFormat>
  <Paragraphs>418</Paragraphs>
  <Slides>50</Slides>
  <Notes>34</Notes>
  <HiddenSlides>0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65" baseType="lpstr">
      <vt:lpstr>Arabic Transparent</vt:lpstr>
      <vt:lpstr>Arial</vt:lpstr>
      <vt:lpstr>Arial Black</vt:lpstr>
      <vt:lpstr>Book Antiqua</vt:lpstr>
      <vt:lpstr>Calibri</vt:lpstr>
      <vt:lpstr>Courier New</vt:lpstr>
      <vt:lpstr>Gill Sans MT</vt:lpstr>
      <vt:lpstr>Impact</vt:lpstr>
      <vt:lpstr>Majalla UI</vt:lpstr>
      <vt:lpstr>Tahoma</vt:lpstr>
      <vt:lpstr>Times New Roman</vt:lpstr>
      <vt:lpstr>Wingdings</vt:lpstr>
      <vt:lpstr>Wingdings 2</vt:lpstr>
      <vt:lpstr>Thème Office</vt:lpstr>
      <vt:lpstr>Document</vt:lpstr>
      <vt:lpstr>Comment démarrer un programme de dialyse péritonéale chronique en Afrique Subsaharienne </vt:lpstr>
      <vt:lpstr>1- Situation de la DP en Afrique et dans le monde 2- Résultats d’un programme de DP chronique 3- Les obstacles au développement d’un programme 4- Les possibles solutions      Conclusion </vt:lpstr>
      <vt:lpstr>LES THERAPIES DE SUPPLEANCE RENALE DANS LE MONDE</vt:lpstr>
      <vt:lpstr>Présentation PowerPoint</vt:lpstr>
      <vt:lpstr> Prévalence de la DP dans le monde </vt:lpstr>
      <vt:lpstr> Prévalence de la DP dans le monde (top 5) </vt:lpstr>
      <vt:lpstr>Présentation PowerPoint</vt:lpstr>
      <vt:lpstr> Forte croissance des MRC</vt:lpstr>
      <vt:lpstr>MRC: LOURD FARDEAU en Afrique Lancet global Health 2017</vt:lpstr>
      <vt:lpstr>AFRIQUE</vt:lpstr>
      <vt:lpstr>EN AFRIQUE</vt:lpstr>
      <vt:lpstr>Dialyse Péritonéale au cours de l’IRC</vt:lpstr>
      <vt:lpstr>Part de la DP  dans la population dialysée mondiale (2007)</vt:lpstr>
      <vt:lpstr> DP en Afrique</vt:lpstr>
      <vt:lpstr> DP en Afrique</vt:lpstr>
      <vt:lpstr>AFRIQUE SUBSAHARIENNE  DP (top 5)</vt:lpstr>
      <vt:lpstr>AFRIQUE DU SUD</vt:lpstr>
      <vt:lpstr>SOUDAN</vt:lpstr>
      <vt:lpstr>SENEGAL</vt:lpstr>
      <vt:lpstr>LES RESULTATS D’UN PROGRAMME DE DP CHRONIQUE AU SENEGAL</vt:lpstr>
      <vt:lpstr>PATIENTS  ET METHODE</vt:lpstr>
      <vt:lpstr>PATIENTS ET METHODE</vt:lpstr>
      <vt:lpstr>PATIENTS ET METHODE</vt:lpstr>
      <vt:lpstr>RESULTATS</vt:lpstr>
      <vt:lpstr>RESULTATS NEPHROPATHIE CAUSALE</vt:lpstr>
      <vt:lpstr>Présentation PowerPoint</vt:lpstr>
      <vt:lpstr>Présentation PowerPoint</vt:lpstr>
      <vt:lpstr>Présentation PowerPoint</vt:lpstr>
      <vt:lpstr>RESULTS</vt:lpstr>
      <vt:lpstr>Présentation PowerPoint</vt:lpstr>
      <vt:lpstr>RESULTATS CAUSES de DECES(n=16)</vt:lpstr>
      <vt:lpstr>LES OBSTACLES AU DEVELOPPEMENT DE LA DP EN AFRIQUE SUBSAHARIENNE</vt:lpstr>
      <vt:lpstr>COÛT DE LA DP</vt:lpstr>
      <vt:lpstr>COÛT DE LA DP</vt:lpstr>
      <vt:lpstr>Indisponibilité de laboratoires bactériologiques performants</vt:lpstr>
      <vt:lpstr>Indisponibilité d’un soutien logistique pharmaceutique performant</vt:lpstr>
      <vt:lpstr>Conditions d’habitations</vt:lpstr>
      <vt:lpstr>Référence tardive des patients en néphrologie</vt:lpstr>
      <vt:lpstr>Conditions d’habitations</vt:lpstr>
      <vt:lpstr>Indisponibilité des ressources humaines</vt:lpstr>
      <vt:lpstr>Indisponibilité de la dialyse</vt:lpstr>
      <vt:lpstr>LES POSSIBLES SOLUTIONS POUR DEVELOPPER LA DP EN AFRIQUE SUBSAHARIENNE</vt:lpstr>
      <vt:lpstr>COÛT DE LA DP</vt:lpstr>
      <vt:lpstr>Disponibilité de la dialyse</vt:lpstr>
      <vt:lpstr>Conditions d’habitations</vt:lpstr>
      <vt:lpstr>Formation des ressources humaines</vt:lpstr>
      <vt:lpstr>CONCLUSION</vt:lpstr>
      <vt:lpstr>CONCLUSION</vt:lpstr>
      <vt:lpstr>CONCLUSION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Peritoneal dialysis in ESRD treatment, pilot experience in west Africa</dc:title>
  <dc:creator>DrSamira</dc:creator>
  <cp:lastModifiedBy>abdou niang</cp:lastModifiedBy>
  <cp:revision>125</cp:revision>
  <dcterms:created xsi:type="dcterms:W3CDTF">2013-02-05T10:11:25Z</dcterms:created>
  <dcterms:modified xsi:type="dcterms:W3CDTF">2017-03-14T15:16:48Z</dcterms:modified>
</cp:coreProperties>
</file>