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7"/>
  </p:notesMasterIdLst>
  <p:sldIdLst>
    <p:sldId id="256" r:id="rId2"/>
    <p:sldId id="257" r:id="rId3"/>
    <p:sldId id="278" r:id="rId4"/>
    <p:sldId id="339" r:id="rId5"/>
    <p:sldId id="280" r:id="rId6"/>
    <p:sldId id="285" r:id="rId7"/>
    <p:sldId id="289" r:id="rId8"/>
    <p:sldId id="290" r:id="rId9"/>
    <p:sldId id="393" r:id="rId10"/>
    <p:sldId id="288" r:id="rId11"/>
    <p:sldId id="291" r:id="rId12"/>
    <p:sldId id="292" r:id="rId13"/>
    <p:sldId id="342" r:id="rId14"/>
    <p:sldId id="343" r:id="rId15"/>
    <p:sldId id="394" r:id="rId16"/>
    <p:sldId id="398" r:id="rId17"/>
    <p:sldId id="395" r:id="rId18"/>
    <p:sldId id="396" r:id="rId19"/>
    <p:sldId id="296" r:id="rId20"/>
    <p:sldId id="297" r:id="rId21"/>
    <p:sldId id="305" r:id="rId22"/>
    <p:sldId id="308" r:id="rId23"/>
    <p:sldId id="317" r:id="rId24"/>
    <p:sldId id="316" r:id="rId25"/>
    <p:sldId id="322" r:id="rId26"/>
    <p:sldId id="324" r:id="rId27"/>
    <p:sldId id="326" r:id="rId28"/>
    <p:sldId id="327" r:id="rId29"/>
    <p:sldId id="329" r:id="rId30"/>
    <p:sldId id="344" r:id="rId31"/>
    <p:sldId id="397" r:id="rId32"/>
    <p:sldId id="391" r:id="rId33"/>
    <p:sldId id="390" r:id="rId34"/>
    <p:sldId id="389" r:id="rId35"/>
    <p:sldId id="347" r:id="rId36"/>
    <p:sldId id="348" r:id="rId37"/>
    <p:sldId id="349" r:id="rId38"/>
    <p:sldId id="355" r:id="rId39"/>
    <p:sldId id="403" r:id="rId40"/>
    <p:sldId id="350" r:id="rId41"/>
    <p:sldId id="401" r:id="rId42"/>
    <p:sldId id="404" r:id="rId43"/>
    <p:sldId id="366" r:id="rId44"/>
    <p:sldId id="405" r:id="rId45"/>
    <p:sldId id="411" r:id="rId46"/>
    <p:sldId id="406" r:id="rId47"/>
    <p:sldId id="408" r:id="rId48"/>
    <p:sldId id="409" r:id="rId49"/>
    <p:sldId id="410" r:id="rId50"/>
    <p:sldId id="375" r:id="rId51"/>
    <p:sldId id="376" r:id="rId52"/>
    <p:sldId id="377" r:id="rId53"/>
    <p:sldId id="378" r:id="rId54"/>
    <p:sldId id="379" r:id="rId55"/>
    <p:sldId id="413" r:id="rId5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729" autoAdjust="0"/>
  </p:normalViewPr>
  <p:slideViewPr>
    <p:cSldViewPr>
      <p:cViewPr>
        <p:scale>
          <a:sx n="50" d="100"/>
          <a:sy n="50" d="100"/>
        </p:scale>
        <p:origin x="-898" y="-2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18"/>
  <c:chart>
    <c:autoTitleDeleted val="1"/>
    <c:plotArea>
      <c:layout/>
      <c:pieChart>
        <c:varyColors val="1"/>
        <c:ser>
          <c:idx val="0"/>
          <c:order val="0"/>
          <c:tx>
            <c:strRef>
              <c:f>Feuil1!$B$1</c:f>
              <c:strCache>
                <c:ptCount val="1"/>
                <c:pt idx="0">
                  <c:v>Mode d'acquisition</c:v>
                </c:pt>
              </c:strCache>
            </c:strRef>
          </c:tx>
          <c:dPt>
            <c:idx val="0"/>
            <c:spPr>
              <a:solidFill>
                <a:schemeClr val="accent5">
                  <a:lumMod val="75000"/>
                </a:schemeClr>
              </a:solidFill>
            </c:spPr>
          </c:dPt>
          <c:dPt>
            <c:idx val="1"/>
            <c:spPr>
              <a:solidFill>
                <a:schemeClr val="accent6">
                  <a:lumMod val="75000"/>
                </a:schemeClr>
              </a:solidFill>
            </c:spPr>
          </c:dPt>
          <c:dLbls>
            <c:dLbl>
              <c:idx val="0"/>
              <c:layout>
                <c:manualLayout>
                  <c:x val="-0.1453728105707644"/>
                  <c:y val="0.11890761154855659"/>
                </c:manualLayout>
              </c:layout>
              <c:tx>
                <c:rich>
                  <a:bodyPr/>
                  <a:lstStyle/>
                  <a:p>
                    <a:r>
                      <a:rPr lang="fr-FR" sz="2400" b="1" dirty="0" smtClean="0"/>
                      <a:t>18%</a:t>
                    </a:r>
                    <a:endParaRPr lang="fr-FR" sz="2400" b="1" dirty="0"/>
                  </a:p>
                </c:rich>
              </c:tx>
              <c:showVal val="1"/>
            </c:dLbl>
            <c:dLbl>
              <c:idx val="1"/>
              <c:layout/>
              <c:tx>
                <c:rich>
                  <a:bodyPr/>
                  <a:lstStyle/>
                  <a:p>
                    <a:r>
                      <a:rPr lang="fr-FR" sz="2400" b="1" dirty="0" smtClean="0"/>
                      <a:t>82%</a:t>
                    </a:r>
                    <a:endParaRPr lang="fr-FR" sz="2400" b="1" dirty="0"/>
                  </a:p>
                </c:rich>
              </c:tx>
              <c:showVal val="1"/>
            </c:dLbl>
            <c:delete val="1"/>
          </c:dLbls>
          <c:cat>
            <c:strRef>
              <c:f>Feuil1!$A$2:$A$3</c:f>
              <c:strCache>
                <c:ptCount val="2"/>
                <c:pt idx="0">
                  <c:v>Hospitalière</c:v>
                </c:pt>
                <c:pt idx="1">
                  <c:v>Communautaire</c:v>
                </c:pt>
              </c:strCache>
            </c:strRef>
          </c:cat>
          <c:val>
            <c:numRef>
              <c:f>Feuil1!$B$2:$B$3</c:f>
              <c:numCache>
                <c:formatCode>General</c:formatCode>
                <c:ptCount val="2"/>
                <c:pt idx="0">
                  <c:v>18</c:v>
                </c:pt>
                <c:pt idx="1">
                  <c:v>82</c:v>
                </c:pt>
              </c:numCache>
            </c:numRef>
          </c:val>
        </c:ser>
        <c:firstSliceAng val="0"/>
      </c:pieChart>
    </c:plotArea>
    <c:legend>
      <c:legendPos val="r"/>
      <c:layout>
        <c:manualLayout>
          <c:xMode val="edge"/>
          <c:yMode val="edge"/>
          <c:x val="0.46655771187216033"/>
          <c:y val="0.22436482939632593"/>
          <c:w val="0.53278466521472001"/>
          <c:h val="0.14394020869342697"/>
        </c:manualLayout>
      </c:layout>
    </c:legend>
    <c:plotVisOnly val="1"/>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chart>
    <c:view3D>
      <c:rotX val="30"/>
      <c:perspective val="30"/>
    </c:view3D>
    <c:plotArea>
      <c:layout>
        <c:manualLayout>
          <c:layoutTarget val="inner"/>
          <c:xMode val="edge"/>
          <c:yMode val="edge"/>
          <c:x val="4.1436064686036812E-2"/>
          <c:y val="0"/>
          <c:w val="0.63368066491688579"/>
          <c:h val="1"/>
        </c:manualLayout>
      </c:layout>
      <c:pie3DChart>
        <c:varyColors val="1"/>
        <c:ser>
          <c:idx val="0"/>
          <c:order val="0"/>
          <c:dLbls>
            <c:txPr>
              <a:bodyPr/>
              <a:lstStyle/>
              <a:p>
                <a:pPr>
                  <a:defRPr sz="2400"/>
                </a:pPr>
                <a:endParaRPr lang="fr-FR"/>
              </a:p>
            </c:txPr>
            <c:showVal val="1"/>
            <c:showLeaderLines val="1"/>
          </c:dLbls>
          <c:cat>
            <c:strRef>
              <c:f>Feuil1!$A$1:$A$3</c:f>
              <c:strCache>
                <c:ptCount val="3"/>
                <c:pt idx="0">
                  <c:v>IRA Parenchymateuse</c:v>
                </c:pt>
                <c:pt idx="1">
                  <c:v>IRA Fonctionnelle</c:v>
                </c:pt>
                <c:pt idx="2">
                  <c:v>IRA Obstructive</c:v>
                </c:pt>
              </c:strCache>
            </c:strRef>
          </c:cat>
          <c:val>
            <c:numRef>
              <c:f>Feuil1!$B$1:$B$3</c:f>
              <c:numCache>
                <c:formatCode>0%</c:formatCode>
                <c:ptCount val="3"/>
                <c:pt idx="0">
                  <c:v>0.43000000000000016</c:v>
                </c:pt>
                <c:pt idx="1">
                  <c:v>0.39000000000000018</c:v>
                </c:pt>
                <c:pt idx="2">
                  <c:v>0.18000000000000008</c:v>
                </c:pt>
              </c:numCache>
            </c:numRef>
          </c:val>
        </c:ser>
      </c:pie3DChart>
    </c:plotArea>
    <c:legend>
      <c:legendPos val="r"/>
      <c:layout>
        <c:manualLayout>
          <c:xMode val="edge"/>
          <c:yMode val="edge"/>
          <c:x val="7.538626421697292E-2"/>
          <c:y val="0.76911626969865277"/>
          <c:w val="0.89128040244969364"/>
          <c:h val="0.17407700852746119"/>
        </c:manualLayout>
      </c:layout>
      <c:txPr>
        <a:bodyPr/>
        <a:lstStyle/>
        <a:p>
          <a:pPr>
            <a:defRPr sz="2400"/>
          </a:pPr>
          <a:endParaRPr lang="fr-FR"/>
        </a:p>
      </c:txPr>
    </c:legend>
    <c:plotVisOnly val="1"/>
  </c:chart>
  <c:txPr>
    <a:bodyPr/>
    <a:lstStyle/>
    <a:p>
      <a:pPr>
        <a:defRPr sz="1800"/>
      </a:pPr>
      <a:endParaRPr lang="fr-FR"/>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39F2AB-D01F-4C4E-A4DB-D2304A0B45B5}" type="datetimeFigureOut">
              <a:rPr lang="fr-FR" smtClean="0"/>
              <a:pPr/>
              <a:t>14/03/2017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489F7D-9802-412B-82B7-BB9D20C7D7E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5489F7D-9802-412B-82B7-BB9D20C7D7E9}"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sz="1300" b="1" dirty="0" smtClean="0">
                <a:latin typeface="Arial" pitchFamily="34" charset="0"/>
              </a:rPr>
              <a:t>Estimation de </a:t>
            </a:r>
            <a:r>
              <a:rPr lang="en-GB" sz="1300" b="1" dirty="0" err="1" smtClean="0">
                <a:latin typeface="Arial" pitchFamily="34" charset="0"/>
              </a:rPr>
              <a:t>l’IRA</a:t>
            </a:r>
            <a:r>
              <a:rPr lang="en-GB" sz="1300" b="1" dirty="0" smtClean="0">
                <a:latin typeface="Arial" pitchFamily="34" charset="0"/>
              </a:rPr>
              <a:t> </a:t>
            </a:r>
            <a:r>
              <a:rPr lang="en-GB" sz="1300" b="1" dirty="0" err="1" smtClean="0">
                <a:latin typeface="Arial" pitchFamily="34" charset="0"/>
              </a:rPr>
              <a:t>dans</a:t>
            </a:r>
            <a:r>
              <a:rPr lang="en-GB" sz="1300" b="1" dirty="0" smtClean="0">
                <a:latin typeface="Arial" pitchFamily="34" charset="0"/>
              </a:rPr>
              <a:t> les pays </a:t>
            </a:r>
            <a:r>
              <a:rPr lang="en-GB" sz="1300" b="1" dirty="0" err="1" smtClean="0">
                <a:latin typeface="Arial" pitchFamily="34" charset="0"/>
              </a:rPr>
              <a:t>développés</a:t>
            </a:r>
            <a:r>
              <a:rPr lang="en-GB" sz="1300" b="1" dirty="0" smtClean="0">
                <a:latin typeface="Arial" pitchFamily="34" charset="0"/>
              </a:rPr>
              <a:t> et </a:t>
            </a:r>
            <a:r>
              <a:rPr lang="en-GB" sz="1300" b="1" dirty="0" err="1" smtClean="0">
                <a:latin typeface="Arial" pitchFamily="34" charset="0"/>
              </a:rPr>
              <a:t>devenir</a:t>
            </a:r>
            <a:r>
              <a:rPr lang="en-GB" sz="1300" b="1" dirty="0" smtClean="0">
                <a:latin typeface="Arial" pitchFamily="34" charset="0"/>
              </a:rPr>
              <a:t> des </a:t>
            </a:r>
            <a:r>
              <a:rPr lang="en-GB" sz="1300" b="1" dirty="0" err="1" smtClean="0">
                <a:latin typeface="Arial" pitchFamily="34" charset="0"/>
              </a:rPr>
              <a:t>survivants</a:t>
            </a:r>
            <a:endParaRPr lang="en-GB" sz="1300" b="1" dirty="0" smtClean="0">
              <a:latin typeface="Arial" pitchFamily="34" charset="0"/>
            </a:endParaRPr>
          </a:p>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sz="1300" b="1" dirty="0" smtClean="0">
                <a:latin typeface="Arial" pitchFamily="34" charset="0"/>
              </a:rPr>
              <a:t>Estimates of AKI burden in developed countries and outcomes of survivors.</a:t>
            </a:r>
            <a:r>
              <a:rPr lang="en-GB" dirty="0" smtClean="0">
                <a:latin typeface="Arial" pitchFamily="34" charset="0"/>
              </a:rPr>
              <a:t> Assumptions are based on an estimated population of about 1 billion in developed countries, which represent the United States, Canada, Europe, and Australia/New Zealand, and an AKI incidence of 2147 cases per million people. ESKD, end-stage kidney disease.</a:t>
            </a:r>
          </a:p>
        </p:txBody>
      </p:sp>
      <p:sp>
        <p:nvSpPr>
          <p:cNvPr id="4" name="Espace réservé du numéro de diapositive 3"/>
          <p:cNvSpPr>
            <a:spLocks noGrp="1"/>
          </p:cNvSpPr>
          <p:nvPr>
            <p:ph type="sldNum" sz="quarter" idx="10"/>
          </p:nvPr>
        </p:nvSpPr>
        <p:spPr/>
        <p:txBody>
          <a:bodyPr/>
          <a:lstStyle/>
          <a:p>
            <a:fld id="{A5489F7D-9802-412B-82B7-BB9D20C7D7E9}" type="slidenum">
              <a:rPr lang="fr-FR" smtClean="0"/>
              <a:pPr/>
              <a:t>34</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10BDCEB-CA37-4BF9-A2E0-0275AD2FA476}" type="slidenum">
              <a:rPr lang="en-US"/>
              <a:pPr/>
              <a:t>35</a:t>
            </a:fld>
            <a:endParaRPr lang="en-US"/>
          </a:p>
        </p:txBody>
      </p:sp>
      <p:sp>
        <p:nvSpPr>
          <p:cNvPr id="614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6146" name="Rectangle 2"/>
          <p:cNvSpPr txBox="1">
            <a:spLocks noGrp="1" noChangeArrowheads="1"/>
          </p:cNvSpPr>
          <p:nvPr>
            <p:ph type="body" idx="1"/>
          </p:nvPr>
        </p:nvSpPr>
        <p:spPr bwMode="auto">
          <a:xfrm>
            <a:off x="686360" y="4342535"/>
            <a:ext cx="5486681" cy="4114511"/>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EA9E6CB-B12D-4941-A8ED-AA5057BBE0CC}" type="slidenum">
              <a:rPr lang="en-US"/>
              <a:pPr/>
              <a:t>36</a:t>
            </a:fld>
            <a:endParaRPr lang="en-US"/>
          </a:p>
        </p:txBody>
      </p:sp>
      <p:sp>
        <p:nvSpPr>
          <p:cNvPr id="716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7170" name="Text Box 2"/>
          <p:cNvSpPr txBox="1">
            <a:spLocks noGrp="1" noChangeArrowheads="1"/>
          </p:cNvSpPr>
          <p:nvPr>
            <p:ph type="body" idx="1"/>
          </p:nvPr>
        </p:nvSpPr>
        <p:spPr bwMode="auto">
          <a:xfrm>
            <a:off x="686361" y="4342535"/>
            <a:ext cx="5485279" cy="1122795"/>
          </a:xfrm>
          <a:prstGeom prst="rect">
            <a:avLst/>
          </a:prstGeom>
          <a:noFill/>
          <a:ln cap="flat">
            <a:round/>
            <a:headEnd/>
            <a:tailEnd/>
          </a:ln>
        </p:spPr>
        <p:txBody>
          <a:bodyPr lIns="0" tIns="7124" rIns="0" bIns="0"/>
          <a:lstStyle/>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r>
              <a:rPr lang="en-US" sz="800" dirty="0">
                <a:latin typeface="Arial" charset="0"/>
                <a:ea typeface="IPAMincho" charset="0"/>
                <a:cs typeface="IPAMincho" charset="0"/>
              </a:rPr>
              <a:t>Study selection</a:t>
            </a: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latin typeface="Arial" charset="0"/>
              <a:ea typeface="IPAMincho" charset="0"/>
              <a:cs typeface="IPAMincho" charset="0"/>
            </a:endParaRP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r>
              <a:rPr lang="en-US" sz="800" dirty="0">
                <a:latin typeface="Arial" charset="0"/>
                <a:ea typeface="IPAMincho" charset="0"/>
                <a:cs typeface="IPAMincho" charset="0"/>
              </a:rPr>
              <a:t>*WHO Global Health Library includes African Index </a:t>
            </a:r>
            <a:r>
              <a:rPr lang="en-US" sz="800" dirty="0" err="1">
                <a:latin typeface="Arial" charset="0"/>
                <a:ea typeface="IPAMincho" charset="0"/>
                <a:cs typeface="IPAMincho" charset="0"/>
              </a:rPr>
              <a:t>Medicus</a:t>
            </a:r>
            <a:r>
              <a:rPr lang="en-US" sz="800" dirty="0">
                <a:latin typeface="Arial" charset="0"/>
                <a:ea typeface="IPAMincho" charset="0"/>
                <a:cs typeface="IPAMincho" charset="0"/>
              </a:rPr>
              <a:t>.</a:t>
            </a: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latin typeface="Arial" charset="0"/>
              <a:ea typeface="IPAMincho" charset="0"/>
              <a:cs typeface="IPAMincho" charset="0"/>
            </a:endParaRP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latin typeface="Arial" charset="0"/>
              <a:ea typeface="IPAMincho" charset="0"/>
              <a:cs typeface="IPAMincho" charset="0"/>
            </a:endParaRP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800" dirty="0">
              <a:latin typeface="Arial" charset="0"/>
              <a:ea typeface="IPAMincho" charset="0"/>
              <a:cs typeface="IPAMincho"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666AEF1-B80D-4760-9443-A1DB5CF7DD6A}" type="slidenum">
              <a:rPr lang="en-US"/>
              <a:pPr/>
              <a:t>37</a:t>
            </a:fld>
            <a:endParaRPr lang="en-US"/>
          </a:p>
        </p:txBody>
      </p:sp>
      <p:sp>
        <p:nvSpPr>
          <p:cNvPr id="819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194" name="Text Box 2"/>
          <p:cNvSpPr txBox="1">
            <a:spLocks noGrp="1" noChangeArrowheads="1"/>
          </p:cNvSpPr>
          <p:nvPr>
            <p:ph type="body" idx="1"/>
          </p:nvPr>
        </p:nvSpPr>
        <p:spPr bwMode="auto">
          <a:xfrm>
            <a:off x="686361" y="4342535"/>
            <a:ext cx="5485279" cy="1122795"/>
          </a:xfrm>
          <a:prstGeom prst="rect">
            <a:avLst/>
          </a:prstGeom>
          <a:noFill/>
          <a:ln cap="flat">
            <a:round/>
            <a:headEnd/>
            <a:tailEnd/>
          </a:ln>
        </p:spPr>
        <p:txBody>
          <a:bodyPr lIns="0" tIns="7124" rIns="0" bIns="0"/>
          <a:lstStyle/>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r>
              <a:rPr lang="en-US" sz="800" dirty="0">
                <a:latin typeface="Arial" charset="0"/>
                <a:ea typeface="IPAMincho" charset="0"/>
                <a:cs typeface="IPAMincho" charset="0"/>
              </a:rPr>
              <a:t>Barriers to care in acute kidney injury</a:t>
            </a: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latin typeface="Arial" charset="0"/>
              <a:ea typeface="IPAMincho" charset="0"/>
              <a:cs typeface="IPAMincho" charset="0"/>
            </a:endParaRP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r>
              <a:rPr lang="en-US" sz="800" dirty="0">
                <a:latin typeface="Arial" charset="0"/>
                <a:ea typeface="IPAMincho" charset="0"/>
                <a:cs typeface="IPAMincho" charset="0"/>
              </a:rPr>
              <a:t>Outcomes shown for each pathway (survival or death) are the most likely outcomes, but are not inevitable (table 4).</a:t>
            </a: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latin typeface="Arial" charset="0"/>
              <a:ea typeface="IPAMincho" charset="0"/>
              <a:cs typeface="IPAMincho" charset="0"/>
            </a:endParaRP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latin typeface="Arial" charset="0"/>
              <a:ea typeface="IPAMincho" charset="0"/>
              <a:cs typeface="IPAMincho" charset="0"/>
            </a:endParaRP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800" dirty="0">
              <a:latin typeface="Arial" charset="0"/>
              <a:ea typeface="IPAMincho" charset="0"/>
              <a:cs typeface="IPAMincho"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Vascular</a:t>
            </a:r>
            <a:r>
              <a:rPr lang="fr-FR" dirty="0" smtClean="0"/>
              <a:t> = 99% SHU</a:t>
            </a:r>
            <a:endParaRPr lang="fr-FR" dirty="0"/>
          </a:p>
        </p:txBody>
      </p:sp>
      <p:sp>
        <p:nvSpPr>
          <p:cNvPr id="4" name="Espace réservé du numéro de diapositive 3"/>
          <p:cNvSpPr>
            <a:spLocks noGrp="1"/>
          </p:cNvSpPr>
          <p:nvPr>
            <p:ph type="sldNum" sz="quarter" idx="10"/>
          </p:nvPr>
        </p:nvSpPr>
        <p:spPr/>
        <p:txBody>
          <a:bodyPr/>
          <a:lstStyle/>
          <a:p>
            <a:fld id="{A5489F7D-9802-412B-82B7-BB9D20C7D7E9}" type="slidenum">
              <a:rPr lang="fr-FR" smtClean="0"/>
              <a:pPr/>
              <a:t>39</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666AEF1-B80D-4760-9443-A1DB5CF7DD6A}" type="slidenum">
              <a:rPr lang="en-US"/>
              <a:pPr/>
              <a:t>40</a:t>
            </a:fld>
            <a:endParaRPr lang="en-US"/>
          </a:p>
        </p:txBody>
      </p:sp>
      <p:sp>
        <p:nvSpPr>
          <p:cNvPr id="819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194" name="Text Box 2"/>
          <p:cNvSpPr txBox="1">
            <a:spLocks noGrp="1" noChangeArrowheads="1"/>
          </p:cNvSpPr>
          <p:nvPr>
            <p:ph type="body" idx="1"/>
          </p:nvPr>
        </p:nvSpPr>
        <p:spPr bwMode="auto">
          <a:xfrm>
            <a:off x="686361" y="4342535"/>
            <a:ext cx="5485279" cy="1122795"/>
          </a:xfrm>
          <a:prstGeom prst="rect">
            <a:avLst/>
          </a:prstGeom>
          <a:noFill/>
          <a:ln cap="flat">
            <a:round/>
            <a:headEnd/>
            <a:tailEnd/>
          </a:ln>
        </p:spPr>
        <p:txBody>
          <a:bodyPr lIns="0" tIns="7124" rIns="0" bIns="0"/>
          <a:lstStyle/>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r>
              <a:rPr lang="en-US" sz="800" dirty="0">
                <a:latin typeface="Arial" charset="0"/>
                <a:ea typeface="IPAMincho" charset="0"/>
                <a:cs typeface="IPAMincho" charset="0"/>
              </a:rPr>
              <a:t>Barriers to care in acute kidney injury</a:t>
            </a: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latin typeface="Arial" charset="0"/>
              <a:ea typeface="IPAMincho" charset="0"/>
              <a:cs typeface="IPAMincho" charset="0"/>
            </a:endParaRP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r>
              <a:rPr lang="en-US" sz="800" dirty="0">
                <a:latin typeface="Arial" charset="0"/>
                <a:ea typeface="IPAMincho" charset="0"/>
                <a:cs typeface="IPAMincho" charset="0"/>
              </a:rPr>
              <a:t>Outcomes shown for each pathway (survival or death) are the most likely outcomes, but are not inevitable (table 4).</a:t>
            </a: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latin typeface="Arial" charset="0"/>
              <a:ea typeface="IPAMincho" charset="0"/>
              <a:cs typeface="IPAMincho" charset="0"/>
            </a:endParaRP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1800" dirty="0">
              <a:latin typeface="Arial" charset="0"/>
              <a:ea typeface="IPAMincho" charset="0"/>
              <a:cs typeface="IPAMincho" charset="0"/>
            </a:endParaRPr>
          </a:p>
          <a:p>
            <a:pPr marL="193749" indent="-192324">
              <a:lnSpc>
                <a:spcPct val="93000"/>
              </a:lnSpc>
              <a:spcBef>
                <a:spcPct val="0"/>
              </a:spcBef>
              <a:tabLst>
                <a:tab pos="649628" algn="l"/>
                <a:tab pos="1299256" algn="l"/>
                <a:tab pos="1948884" algn="l"/>
                <a:tab pos="2598511" algn="l"/>
                <a:tab pos="3248139" algn="l"/>
                <a:tab pos="3897767" algn="l"/>
                <a:tab pos="4547395" algn="l"/>
                <a:tab pos="5197023" algn="l"/>
              </a:tabLst>
            </a:pPr>
            <a:endParaRPr lang="en-US" sz="800" dirty="0">
              <a:latin typeface="Arial" charset="0"/>
              <a:ea typeface="IPAMincho" charset="0"/>
              <a:cs typeface="IPAMincho"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b="1" cap="all" dirty="0" smtClean="0"/>
              <a:t>FINDINGS:</a:t>
            </a:r>
          </a:p>
          <a:p>
            <a:r>
              <a:rPr lang="en-US" sz="1200" dirty="0" smtClean="0"/>
              <a:t>We identified 3881 records, of which 41 met inclusion criteria, including 1403 adult patients and 1937 </a:t>
            </a:r>
            <a:r>
              <a:rPr lang="en-US" sz="1200" dirty="0" err="1" smtClean="0"/>
              <a:t>paediatric</a:t>
            </a:r>
            <a:r>
              <a:rPr lang="en-US" sz="1200" dirty="0" smtClean="0"/>
              <a:t> patients. Acute kidney injury in sub-Saharan Africa is severe, with 1042 (66%) of 1572 children and 178 (70%) 253 of adults needing dialysis in studies reporting dialysis need. Only 666 (64%) of 1042 children (across 11 studies) and 58 (33%) of 178 adults (across four studies) received dialysis when needed. Overall mortality was 34% in children and 32% in adults, but rose to 73% in children and 86% in adults when dialysis was needed but not received. Major barriers to access to care were out-of-pocket costs, erratic hospital resources, late presentation, and female sex.</a:t>
            </a:r>
          </a:p>
          <a:p>
            <a:r>
              <a:rPr lang="en-US" sz="1200" b="1" cap="all" dirty="0" smtClean="0"/>
              <a:t>INTERPRETATION:</a:t>
            </a:r>
          </a:p>
          <a:p>
            <a:r>
              <a:rPr lang="en-US" sz="1200" dirty="0" smtClean="0"/>
              <a:t>Patients in these studies are those with resources to access care. In view of overall study quality, data interpretation should be cautious, but high mortality and poor access to dialysis are concerning. The global scarcity of resources among patients and health </a:t>
            </a:r>
            <a:r>
              <a:rPr lang="en-US" sz="1200" dirty="0" err="1" smtClean="0"/>
              <a:t>centres</a:t>
            </a:r>
            <a:r>
              <a:rPr lang="en-US" sz="1200" dirty="0" smtClean="0"/>
              <a:t> highlights the need for a health-system-wide approach to prevention and management of acute kidney injury in sub-Saharan Africa.</a:t>
            </a:r>
          </a:p>
        </p:txBody>
      </p:sp>
      <p:sp>
        <p:nvSpPr>
          <p:cNvPr id="4" name="Espace réservé du numéro de diapositive 3"/>
          <p:cNvSpPr>
            <a:spLocks noGrp="1"/>
          </p:cNvSpPr>
          <p:nvPr>
            <p:ph type="sldNum" sz="quarter" idx="10"/>
          </p:nvPr>
        </p:nvSpPr>
        <p:spPr/>
        <p:txBody>
          <a:bodyPr/>
          <a:lstStyle/>
          <a:p>
            <a:fld id="{A5489F7D-9802-412B-82B7-BB9D20C7D7E9}" type="slidenum">
              <a:rPr lang="fr-FR" smtClean="0"/>
              <a:pPr/>
              <a:t>41</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Accra et Kumasi</a:t>
            </a:r>
            <a:endParaRPr lang="fr-FR" dirty="0"/>
          </a:p>
        </p:txBody>
      </p:sp>
      <p:sp>
        <p:nvSpPr>
          <p:cNvPr id="4" name="Espace réservé du numéro de diapositive 3"/>
          <p:cNvSpPr>
            <a:spLocks noGrp="1"/>
          </p:cNvSpPr>
          <p:nvPr>
            <p:ph type="sldNum" sz="quarter" idx="10"/>
          </p:nvPr>
        </p:nvSpPr>
        <p:spPr/>
        <p:txBody>
          <a:bodyPr/>
          <a:lstStyle/>
          <a:p>
            <a:fld id="{A5489F7D-9802-412B-82B7-BB9D20C7D7E9}" type="slidenum">
              <a:rPr lang="fr-FR" smtClean="0"/>
              <a:pPr/>
              <a:t>44</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p:txBody>
          <a:bodyPr/>
          <a:lstStyle/>
          <a:p>
            <a:r>
              <a:rPr lang="fr-FR" dirty="0" smtClean="0"/>
              <a:t>République démocratique du Congo</a:t>
            </a:r>
            <a:r>
              <a:rPr lang="fr-FR" baseline="0" dirty="0" smtClean="0"/>
              <a:t> et Afrique du Sud; Kenya; </a:t>
            </a:r>
          </a:p>
          <a:p>
            <a:pPr fontAlgn="base"/>
            <a:r>
              <a:rPr lang="en-US" b="1" dirty="0" smtClean="0"/>
              <a:t>Abstract</a:t>
            </a:r>
          </a:p>
          <a:p>
            <a:pPr fontAlgn="base"/>
            <a:r>
              <a:rPr lang="en-US" dirty="0" smtClean="0"/>
              <a:t>Various modalities of renal replacement therapy (RRT) are available for the management of acute kidney injury (AKI) and end-stage renal disease (ESRD). </a:t>
            </a:r>
          </a:p>
          <a:p>
            <a:pPr fontAlgn="base"/>
            <a:r>
              <a:rPr lang="en-US" dirty="0" smtClean="0"/>
              <a:t>While developed countries mainly use </a:t>
            </a:r>
            <a:r>
              <a:rPr lang="en-US" dirty="0" err="1" smtClean="0"/>
              <a:t>hemodialysis</a:t>
            </a:r>
            <a:r>
              <a:rPr lang="en-US" dirty="0" smtClean="0"/>
              <a:t> as a form of RRT, peritoneal dialysis (PD) has been increasingly utilized in developing countries. Chronic PD offers various benefits including lower cost, home-based therapy, single access, less requirement of highly trained personnel and major infrastructure, higher number of patients under a single </a:t>
            </a:r>
            <a:r>
              <a:rPr lang="en-US" dirty="0" err="1" smtClean="0"/>
              <a:t>nephrologist</a:t>
            </a:r>
            <a:r>
              <a:rPr lang="en-US" dirty="0" smtClean="0"/>
              <a:t> with probably improved quality of life and freedom of activities. PD has been found to be lifesaving in the management of AKI in patients in developing countries where facilities for other forms of RRT are not readily available. </a:t>
            </a:r>
          </a:p>
          <a:p>
            <a:pPr fontAlgn="base"/>
            <a:r>
              <a:rPr lang="en-US" dirty="0" smtClean="0"/>
              <a:t>The International Society of Peritoneal Dialysis has published guidelines regarding the use of PD in AKI, which has helped in ensuring uniformity. </a:t>
            </a:r>
          </a:p>
          <a:p>
            <a:pPr fontAlgn="base"/>
            <a:r>
              <a:rPr lang="en-US" dirty="0" smtClean="0"/>
              <a:t>PD has also been successfully used in certain special situations of AKI due to snake bite, malaria, febrile illness, following cardiac surgery and in poisoning. </a:t>
            </a:r>
          </a:p>
          <a:p>
            <a:pPr fontAlgn="base"/>
            <a:r>
              <a:rPr lang="en-US" dirty="0" err="1" smtClean="0"/>
              <a:t>Hemodialysis</a:t>
            </a:r>
            <a:r>
              <a:rPr lang="en-US" dirty="0" smtClean="0"/>
              <a:t> is the most common form of RRT used in ESRD worldwide, but some countries have begun to adopt a ‘PD first’ policy to reduce healthcare costs of RRT and ensure that it reaches the underserved population.</a:t>
            </a:r>
          </a:p>
        </p:txBody>
      </p:sp>
      <p:sp>
        <p:nvSpPr>
          <p:cNvPr id="174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5D15CFCA-E8F9-4758-B13D-9EFB41228716}" type="slidenum">
              <a:rPr lang="en-US" sz="1200"/>
              <a:pPr algn="r" eaLnBrk="1" hangingPunct="1"/>
              <a:t>45</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7587" name="Espace réservé des commentaires 2"/>
          <p:cNvSpPr>
            <a:spLocks noGrp="1"/>
          </p:cNvSpPr>
          <p:nvPr>
            <p:ph type="body" idx="1"/>
          </p:nvPr>
        </p:nvSpPr>
        <p:spPr bwMode="auto">
          <a:noFill/>
        </p:spPr>
        <p:txBody>
          <a:bodyPr/>
          <a:lstStyle/>
          <a:p>
            <a:r>
              <a:rPr lang="fr-FR" smtClean="0"/>
              <a:t>Six month outcome in acute kidney injury requiring renal replacement therapy in the ICU: a multicentre prospective study. </a:t>
            </a:r>
          </a:p>
          <a:p>
            <a:r>
              <a:rPr lang="fr-FR" smtClean="0"/>
              <a:t>Intensive Care Med (2009) 35: 1907-15</a:t>
            </a:r>
          </a:p>
          <a:p>
            <a:r>
              <a:rPr lang="fr-FR" smtClean="0"/>
              <a:t>B Delannoy et al</a:t>
            </a:r>
          </a:p>
          <a:p>
            <a:endParaRPr lang="fr-FR" smtClean="0"/>
          </a:p>
        </p:txBody>
      </p:sp>
      <p:sp>
        <p:nvSpPr>
          <p:cNvPr id="67588" name="Espace réservé du numéro de diapositive 3"/>
          <p:cNvSpPr>
            <a:spLocks noGrp="1"/>
          </p:cNvSpPr>
          <p:nvPr>
            <p:ph type="sldNum" sz="quarter" idx="5"/>
          </p:nvPr>
        </p:nvSpPr>
        <p:spPr bwMode="auto">
          <a:noFill/>
          <a:ln>
            <a:miter lim="800000"/>
            <a:headEnd/>
            <a:tailEnd/>
          </a:ln>
        </p:spPr>
        <p:txBody>
          <a:bodyPr/>
          <a:lstStyle/>
          <a:p>
            <a:fld id="{E20EDEF4-E7BD-4687-8795-4620A626F6CB}" type="slidenum">
              <a:rPr lang="fr-FR" smtClean="0">
                <a:latin typeface="Calibri" pitchFamily="34" charset="0"/>
                <a:ea typeface="MS PGothic" pitchFamily="34" charset="-128"/>
              </a:rPr>
              <a:pPr/>
              <a:t>3</a:t>
            </a:fld>
            <a:endParaRPr lang="fr-FR" smtClean="0">
              <a:latin typeface="Calibri"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dirty="0" smtClean="0">
                <a:latin typeface="Arial" pitchFamily="34" charset="0"/>
              </a:rPr>
              <a:t>Etude </a:t>
            </a:r>
            <a:r>
              <a:rPr lang="en-GB" dirty="0" err="1" smtClean="0">
                <a:latin typeface="Arial" pitchFamily="34" charset="0"/>
              </a:rPr>
              <a:t>americaine</a:t>
            </a:r>
            <a:r>
              <a:rPr lang="en-GB" dirty="0" smtClean="0">
                <a:latin typeface="Arial" pitchFamily="34" charset="0"/>
              </a:rPr>
              <a:t> </a:t>
            </a:r>
            <a:r>
              <a:rPr lang="en-GB" dirty="0" err="1" smtClean="0">
                <a:latin typeface="Arial" pitchFamily="34" charset="0"/>
              </a:rPr>
              <a:t>momocentrique</a:t>
            </a:r>
            <a:r>
              <a:rPr lang="en-GB" dirty="0" smtClean="0">
                <a:latin typeface="Arial" pitchFamily="34" charset="0"/>
              </a:rPr>
              <a:t> “AKI mortality, length of stay and costs in hospitalized patients, </a:t>
            </a:r>
            <a:r>
              <a:rPr lang="en-GB" dirty="0" err="1" smtClean="0">
                <a:latin typeface="Arial" pitchFamily="34" charset="0"/>
              </a:rPr>
              <a:t>rétrospective</a:t>
            </a:r>
            <a:r>
              <a:rPr lang="en-GB" dirty="0" smtClean="0">
                <a:latin typeface="Arial" pitchFamily="34" charset="0"/>
              </a:rPr>
              <a:t> </a:t>
            </a:r>
            <a:r>
              <a:rPr lang="en-GB" dirty="0" err="1" smtClean="0">
                <a:latin typeface="Arial" pitchFamily="34" charset="0"/>
              </a:rPr>
              <a:t>sur</a:t>
            </a:r>
            <a:r>
              <a:rPr lang="en-GB" dirty="0" smtClean="0">
                <a:latin typeface="Arial" pitchFamily="34" charset="0"/>
              </a:rPr>
              <a:t> 8 </a:t>
            </a:r>
            <a:r>
              <a:rPr lang="en-GB" dirty="0" err="1" smtClean="0">
                <a:latin typeface="Arial" pitchFamily="34" charset="0"/>
              </a:rPr>
              <a:t>mois</a:t>
            </a:r>
            <a:r>
              <a:rPr lang="en-GB" dirty="0" smtClean="0">
                <a:latin typeface="Arial" pitchFamily="34" charset="0"/>
              </a:rPr>
              <a:t> de </a:t>
            </a:r>
            <a:r>
              <a:rPr lang="en-GB" dirty="0" err="1" smtClean="0">
                <a:latin typeface="Arial" pitchFamily="34" charset="0"/>
              </a:rPr>
              <a:t>sept</a:t>
            </a:r>
            <a:r>
              <a:rPr lang="en-GB" dirty="0" smtClean="0">
                <a:latin typeface="Arial" pitchFamily="34" charset="0"/>
              </a:rPr>
              <a:t> 97 à </a:t>
            </a:r>
            <a:r>
              <a:rPr lang="en-GB" dirty="0" err="1" smtClean="0">
                <a:latin typeface="Arial" pitchFamily="34" charset="0"/>
              </a:rPr>
              <a:t>avril</a:t>
            </a:r>
            <a:r>
              <a:rPr lang="en-GB" dirty="0" smtClean="0">
                <a:latin typeface="Arial" pitchFamily="34" charset="0"/>
              </a:rPr>
              <a:t> 98, 19982 admissions. </a:t>
            </a:r>
          </a:p>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dirty="0" smtClean="0">
                <a:latin typeface="Arial" pitchFamily="34" charset="0"/>
              </a:rPr>
              <a:t> Mean hospital costs associated with changes in </a:t>
            </a:r>
            <a:r>
              <a:rPr lang="en-GB" dirty="0" err="1" smtClean="0">
                <a:latin typeface="Arial" pitchFamily="34" charset="0"/>
              </a:rPr>
              <a:t>SCr.</a:t>
            </a:r>
            <a:r>
              <a:rPr lang="en-GB" dirty="0" smtClean="0">
                <a:latin typeface="Arial" pitchFamily="34" charset="0"/>
              </a:rPr>
              <a:t> Green bars are unadjusted, blue bars are age and gender adjusted, and gray bars are multivariable adjusted. Multivariable analyses adjusted for age, gender, DRG weight, and ICD-9-CM codes for cardiovascular, respiratory, malignant, and infectious diseases; </a:t>
            </a:r>
            <a:r>
              <a:rPr lang="en-GB" i="1" dirty="0" smtClean="0">
                <a:latin typeface="Arial" pitchFamily="34" charset="0"/>
              </a:rPr>
              <a:t>n</a:t>
            </a:r>
            <a:r>
              <a:rPr lang="en-GB" dirty="0" smtClean="0">
                <a:latin typeface="Arial" pitchFamily="34" charset="0"/>
              </a:rPr>
              <a:t> = 1564, 885, 246, and 105 for change in </a:t>
            </a:r>
            <a:r>
              <a:rPr lang="en-GB" dirty="0" err="1" smtClean="0">
                <a:latin typeface="Arial" pitchFamily="34" charset="0"/>
              </a:rPr>
              <a:t>SCr</a:t>
            </a:r>
            <a:r>
              <a:rPr lang="en-GB" dirty="0" smtClean="0">
                <a:latin typeface="Arial" pitchFamily="34" charset="0"/>
              </a:rPr>
              <a:t> 0.3 to 0.4, 0.5 to 0.9, 1.0 to 1.9, and ≥2.0 mg/dl.</a:t>
            </a:r>
          </a:p>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dirty="0" smtClean="0">
                <a:latin typeface="Arial" pitchFamily="34" charset="0"/>
              </a:rPr>
              <a:t>Pour </a:t>
            </a:r>
            <a:r>
              <a:rPr lang="en-GB" dirty="0" err="1" smtClean="0">
                <a:latin typeface="Arial" pitchFamily="34" charset="0"/>
              </a:rPr>
              <a:t>chaque</a:t>
            </a:r>
            <a:r>
              <a:rPr lang="en-GB" dirty="0" smtClean="0">
                <a:latin typeface="Arial" pitchFamily="34" charset="0"/>
              </a:rPr>
              <a:t> augmentation de 5mg/l, </a:t>
            </a:r>
            <a:r>
              <a:rPr lang="en-GB" dirty="0" err="1" smtClean="0">
                <a:latin typeface="Arial" pitchFamily="34" charset="0"/>
              </a:rPr>
              <a:t>surcout</a:t>
            </a:r>
            <a:r>
              <a:rPr lang="en-GB" dirty="0" smtClean="0">
                <a:latin typeface="Arial" pitchFamily="34" charset="0"/>
              </a:rPr>
              <a:t> </a:t>
            </a:r>
            <a:r>
              <a:rPr lang="en-GB" dirty="0" err="1" smtClean="0">
                <a:latin typeface="Arial" pitchFamily="34" charset="0"/>
              </a:rPr>
              <a:t>moyen</a:t>
            </a:r>
            <a:r>
              <a:rPr lang="en-GB" dirty="0" smtClean="0">
                <a:latin typeface="Arial" pitchFamily="34" charset="0"/>
              </a:rPr>
              <a:t> de 7500 dollars. </a:t>
            </a:r>
          </a:p>
        </p:txBody>
      </p:sp>
      <p:sp>
        <p:nvSpPr>
          <p:cNvPr id="4" name="Espace réservé du numéro de diapositive 3"/>
          <p:cNvSpPr>
            <a:spLocks noGrp="1"/>
          </p:cNvSpPr>
          <p:nvPr>
            <p:ph type="sldNum" sz="quarter" idx="10"/>
          </p:nvPr>
        </p:nvSpPr>
        <p:spPr/>
        <p:txBody>
          <a:bodyPr/>
          <a:lstStyle/>
          <a:p>
            <a:fld id="{A5489F7D-9802-412B-82B7-BB9D20C7D7E9}"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3731" name="Espace réservé des commentaires 2"/>
          <p:cNvSpPr>
            <a:spLocks noGrp="1"/>
          </p:cNvSpPr>
          <p:nvPr>
            <p:ph type="body" idx="1"/>
          </p:nvPr>
        </p:nvSpPr>
        <p:spPr bwMode="auto">
          <a:noFill/>
        </p:spPr>
        <p:txBody>
          <a:bodyPr/>
          <a:lstStyle/>
          <a:p>
            <a:r>
              <a:rPr lang="fr-FR" dirty="0" smtClean="0"/>
              <a:t>Cette étude a inclut tous les patients en IRA recrutés  par des néphrologues durant la période de l’étude et répondants aux critères diagnostics établies par les recommandations 2012 du KDIGO (chapitre 3d).</a:t>
            </a:r>
          </a:p>
          <a:p>
            <a:r>
              <a:rPr lang="fr-FR" dirty="0" smtClean="0"/>
              <a:t>Il s’agissait d’IRA organiques, fonctionnelles ou obstructives, d’</a:t>
            </a:r>
            <a:r>
              <a:rPr lang="fr-FR" dirty="0" err="1" smtClean="0"/>
              <a:t>acutisation</a:t>
            </a:r>
            <a:r>
              <a:rPr lang="fr-FR" dirty="0" smtClean="0"/>
              <a:t> d’une insuffisance rénale chronique (IRC), chez des patients d’âge variable, ayant recouru ou pas à la dialyse. Aucun critère d’exclusion n’a été retenu. Chaque patient a été suivi par son néphrologue traitant pendant une durée de 3 mois pour établir l’évolution.</a:t>
            </a:r>
          </a:p>
          <a:p>
            <a:r>
              <a:rPr lang="fr-FR" dirty="0" smtClean="0"/>
              <a:t>Les néphrologues ont été contactés par email, ils ont reçu et rempli la fiche d’exploitation à laquelle était attachée une annexe citant les recommandations pour la réalisation de l’étude.</a:t>
            </a:r>
          </a:p>
        </p:txBody>
      </p:sp>
      <p:sp>
        <p:nvSpPr>
          <p:cNvPr id="73732" name="Espace réservé du numéro de diapositive 3"/>
          <p:cNvSpPr>
            <a:spLocks noGrp="1"/>
          </p:cNvSpPr>
          <p:nvPr>
            <p:ph type="sldNum" sz="quarter" idx="5"/>
          </p:nvPr>
        </p:nvSpPr>
        <p:spPr bwMode="auto">
          <a:noFill/>
          <a:ln>
            <a:miter lim="800000"/>
            <a:headEnd/>
            <a:tailEnd/>
          </a:ln>
        </p:spPr>
        <p:txBody>
          <a:bodyPr/>
          <a:lstStyle/>
          <a:p>
            <a:fld id="{57780F36-077B-4BD3-922D-55CC1F16DFFC}" type="slidenum">
              <a:rPr lang="fr-FR" smtClean="0">
                <a:latin typeface="Calibri" pitchFamily="34" charset="0"/>
                <a:ea typeface="MS PGothic" pitchFamily="34" charset="-128"/>
              </a:rPr>
              <a:pPr/>
              <a:t>7</a:t>
            </a:fld>
            <a:endParaRPr lang="fr-FR" smtClean="0">
              <a:latin typeface="Calibri" pitchFamily="34"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but est de comparer les pratiques par rapport au référentiel</a:t>
            </a:r>
            <a:r>
              <a:rPr lang="fr-FR" baseline="0" dirty="0" smtClean="0"/>
              <a:t> national</a:t>
            </a:r>
            <a:endParaRPr lang="fr-FR" dirty="0"/>
          </a:p>
        </p:txBody>
      </p:sp>
      <p:sp>
        <p:nvSpPr>
          <p:cNvPr id="4" name="Espace réservé du numéro de diapositive 3"/>
          <p:cNvSpPr>
            <a:spLocks noGrp="1"/>
          </p:cNvSpPr>
          <p:nvPr>
            <p:ph type="sldNum" sz="quarter" idx="10"/>
          </p:nvPr>
        </p:nvSpPr>
        <p:spPr/>
        <p:txBody>
          <a:bodyPr/>
          <a:lstStyle/>
          <a:p>
            <a:fld id="{A5489F7D-9802-412B-82B7-BB9D20C7D7E9}" type="slidenum">
              <a:rPr lang="fr-FR" smtClean="0"/>
              <a:pPr/>
              <a:t>15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a:lstStyle/>
          <a:p>
            <a:r>
              <a:rPr lang="en-US" b="1" smtClean="0"/>
              <a:t>The contribution of different causes is not as uniform as one might think. </a:t>
            </a:r>
          </a:p>
          <a:p>
            <a:r>
              <a:rPr lang="en-US" b="1" smtClean="0"/>
              <a:t>For example, ingestion of plants is the leading cause of ARF in Malawi and D.R. of Congo, Malaria In Benin and Ethiopia, Sepsis in Burkina Faso and deshydratation by acute gastroenteritis in Guinea and Togo. In Ethiopia, obstetric causes as unsafe abortion, still represent an important etiology of AKI</a:t>
            </a:r>
          </a:p>
          <a:p>
            <a:endParaRPr lang="en-US"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0115" name="Espace réservé des commentaires 2"/>
          <p:cNvSpPr>
            <a:spLocks noGrp="1"/>
          </p:cNvSpPr>
          <p:nvPr>
            <p:ph type="body" idx="1"/>
          </p:nvPr>
        </p:nvSpPr>
        <p:spPr bwMode="auto">
          <a:noFill/>
        </p:spPr>
        <p:txBody>
          <a:bodyPr/>
          <a:lstStyle/>
          <a:p>
            <a:r>
              <a:rPr lang="en-US" b="1" dirty="0" smtClean="0"/>
              <a:t>At discharge, death ratio was 24%. As outcome of renal function, ESRD was present in 15% of cases and the complete recovery of normal renal function in 17%.</a:t>
            </a:r>
          </a:p>
          <a:p>
            <a:r>
              <a:rPr lang="en-US" b="1" dirty="0" smtClean="0"/>
              <a:t>The main cause of death was septic shock, present in 40% of cases, followed by hemorrhagic and </a:t>
            </a:r>
            <a:r>
              <a:rPr lang="en-US" b="1" dirty="0" err="1" smtClean="0"/>
              <a:t>cardiogenic</a:t>
            </a:r>
            <a:r>
              <a:rPr lang="en-US" b="1" dirty="0" smtClean="0"/>
              <a:t> shocks. ≥≤</a:t>
            </a:r>
          </a:p>
          <a:p>
            <a:endParaRPr lang="fr-FR" dirty="0" smtClean="0"/>
          </a:p>
        </p:txBody>
      </p:sp>
      <p:sp>
        <p:nvSpPr>
          <p:cNvPr id="90116" name="Espace réservé du numéro de diapositive 3"/>
          <p:cNvSpPr>
            <a:spLocks noGrp="1"/>
          </p:cNvSpPr>
          <p:nvPr>
            <p:ph type="sldNum" sz="quarter" idx="5"/>
          </p:nvPr>
        </p:nvSpPr>
        <p:spPr bwMode="auto">
          <a:noFill/>
          <a:ln>
            <a:miter lim="800000"/>
            <a:headEnd/>
            <a:tailEnd/>
          </a:ln>
        </p:spPr>
        <p:txBody>
          <a:bodyPr/>
          <a:lstStyle/>
          <a:p>
            <a:fld id="{E89E3EFD-53EC-4816-9730-12A0413D34A4}" type="slidenum">
              <a:rPr lang="fr-FR" smtClean="0">
                <a:latin typeface="Calibri" pitchFamily="34" charset="0"/>
                <a:ea typeface="MS PGothic" pitchFamily="34" charset="-128"/>
              </a:rPr>
              <a:pPr/>
              <a:t>27</a:t>
            </a:fld>
            <a:endParaRPr lang="fr-FR" smtClean="0">
              <a:latin typeface="Calibri" pitchFamily="34"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63" name="Espace réservé des commentaires 2"/>
          <p:cNvSpPr>
            <a:spLocks noGrp="1"/>
          </p:cNvSpPr>
          <p:nvPr>
            <p:ph type="body" idx="1"/>
          </p:nvPr>
        </p:nvSpPr>
        <p:spPr bwMode="auto">
          <a:noFill/>
        </p:spPr>
        <p:txBody>
          <a:bodyPr/>
          <a:lstStyle/>
          <a:p>
            <a:r>
              <a:rPr lang="fr-FR" dirty="0" smtClean="0"/>
              <a:t>IRA </a:t>
            </a:r>
            <a:r>
              <a:rPr lang="fr-FR" dirty="0" err="1" smtClean="0"/>
              <a:t>hosp</a:t>
            </a:r>
            <a:r>
              <a:rPr lang="fr-FR" dirty="0" smtClean="0"/>
              <a:t> et commun chez les patients chinois hospitalisés: revue: étude rétrospective sur 10 ans, </a:t>
            </a:r>
            <a:r>
              <a:rPr lang="fr-FR" dirty="0" err="1" smtClean="0"/>
              <a:t>monocentrique</a:t>
            </a:r>
            <a:r>
              <a:rPr lang="fr-FR" dirty="0" smtClean="0"/>
              <a:t>, </a:t>
            </a:r>
            <a:r>
              <a:rPr lang="fr-FR" dirty="0" err="1" smtClean="0"/>
              <a:t>hopital</a:t>
            </a:r>
            <a:r>
              <a:rPr lang="fr-FR" dirty="0" smtClean="0"/>
              <a:t> universitaire de </a:t>
            </a:r>
            <a:r>
              <a:rPr lang="fr-FR" dirty="0" err="1" smtClean="0"/>
              <a:t>pekin</a:t>
            </a:r>
            <a:endParaRPr lang="fr-FR" dirty="0" smtClean="0"/>
          </a:p>
        </p:txBody>
      </p:sp>
      <p:sp>
        <p:nvSpPr>
          <p:cNvPr id="92164" name="Espace réservé du numéro de diapositive 3"/>
          <p:cNvSpPr>
            <a:spLocks noGrp="1"/>
          </p:cNvSpPr>
          <p:nvPr>
            <p:ph type="sldNum" sz="quarter" idx="5"/>
          </p:nvPr>
        </p:nvSpPr>
        <p:spPr bwMode="auto">
          <a:noFill/>
          <a:ln>
            <a:miter lim="800000"/>
            <a:headEnd/>
            <a:tailEnd/>
          </a:ln>
        </p:spPr>
        <p:txBody>
          <a:bodyPr/>
          <a:lstStyle/>
          <a:p>
            <a:fld id="{F7AE1EA5-27EA-4CA8-B4FA-ACCC8525861F}" type="slidenum">
              <a:rPr lang="fr-FR" smtClean="0">
                <a:latin typeface="Calibri" pitchFamily="34" charset="0"/>
                <a:ea typeface="MS PGothic" pitchFamily="34" charset="-128"/>
              </a:rPr>
              <a:pPr/>
              <a:t>29</a:t>
            </a:fld>
            <a:endParaRPr lang="fr-FR" smtClean="0">
              <a:latin typeface="Calibri" pitchFamily="34"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Cox proportional hazard model for long-term survival of patients alive at hospital discharge, stratified by severity of AKI for patients without CKD (no AKI and RIFLE risk, injury, and failure groups) and by occurrence of AKI for patients with CKD (no AKI and acute-on-chronic kidney disease groups). Abbreviations: AKI, acute kidney injury; CKD, chronic kidney disease; ESRD, end-stage renal disease; RIFLE, risk, injury, failure, loss, end-stage renal disease. Reproduced with permission from Nature Publishing Group © Wu, V. C. </a:t>
            </a:r>
            <a:r>
              <a:rPr lang="en-US" i="1" dirty="0" smtClean="0"/>
              <a:t>et al</a:t>
            </a:r>
            <a:r>
              <a:rPr lang="en-US" dirty="0" smtClean="0"/>
              <a:t>. </a:t>
            </a:r>
            <a:r>
              <a:rPr lang="en-US" i="1" dirty="0" smtClean="0"/>
              <a:t>Kidney Int.</a:t>
            </a:r>
            <a:r>
              <a:rPr lang="en-US" dirty="0" smtClean="0"/>
              <a:t> </a:t>
            </a:r>
            <a:r>
              <a:rPr lang="en-US" b="1" dirty="0" smtClean="0"/>
              <a:t>80</a:t>
            </a:r>
            <a:r>
              <a:rPr lang="en-US" dirty="0" smtClean="0"/>
              <a:t>, 1222–1230 (2011).</a:t>
            </a:r>
            <a:endParaRPr lang="fr-FR" dirty="0" smtClean="0"/>
          </a:p>
        </p:txBody>
      </p:sp>
      <p:sp>
        <p:nvSpPr>
          <p:cNvPr id="4" name="Espace réservé du numéro de diapositive 3"/>
          <p:cNvSpPr>
            <a:spLocks noGrp="1"/>
          </p:cNvSpPr>
          <p:nvPr>
            <p:ph type="sldNum" sz="quarter" idx="10"/>
          </p:nvPr>
        </p:nvSpPr>
        <p:spPr/>
        <p:txBody>
          <a:bodyPr/>
          <a:lstStyle/>
          <a:p>
            <a:fld id="{A5489F7D-9802-412B-82B7-BB9D20C7D7E9}" type="slidenum">
              <a:rPr lang="fr-FR" smtClean="0"/>
              <a:pPr/>
              <a:t>30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A309A6D-C09C-4548-B29A-6CF363A7E532}" type="datetimeFigureOut">
              <a:rPr lang="fr-FR" smtClean="0"/>
              <a:pPr/>
              <a:t>14/03/2017</a:t>
            </a:fld>
            <a:endParaRPr lang="fr-BE"/>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BE"/>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AA309A6D-C09C-4548-B29A-6CF363A7E532}" type="datetimeFigureOut">
              <a:rPr lang="fr-FR" smtClean="0"/>
              <a:pPr/>
              <a:t>14/03/2017</a:t>
            </a:fld>
            <a:endParaRPr lang="fr-BE"/>
          </a:p>
        </p:txBody>
      </p:sp>
      <p:sp>
        <p:nvSpPr>
          <p:cNvPr id="5" name="Espace réservé du pied de page 4"/>
          <p:cNvSpPr>
            <a:spLocks noGrp="1"/>
          </p:cNvSpPr>
          <p:nvPr>
            <p:ph type="ftr" sz="quarter" idx="11"/>
          </p:nvPr>
        </p:nvSpPr>
        <p:spPr>
          <a:xfrm>
            <a:off x="457201" y="6248207"/>
            <a:ext cx="5573483" cy="365125"/>
          </a:xfrm>
        </p:spPr>
        <p:txBody>
          <a:bodyPr/>
          <a:lstStyle/>
          <a:p>
            <a:endParaRPr lang="fr-BE"/>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8013" cy="1143000"/>
          </a:xfrm>
        </p:spPr>
        <p:txBody>
          <a:bodyPr/>
          <a:lstStyle/>
          <a:p>
            <a:r>
              <a:rPr lang="fr-FR" smtClean="0"/>
              <a:t>Cliquez pour modifier le style du titre</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AA309A6D-C09C-4548-B29A-6CF363A7E532}" type="datetimeFigureOut">
              <a:rPr lang="fr-FR" smtClean="0"/>
              <a:pPr/>
              <a:t>14/03/2017</a:t>
            </a:fld>
            <a:endParaRPr lang="fr-BE"/>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F4668DC-857F-487D-BFFA-8C0CA5037977}" type="slidenum">
              <a:rPr lang="fr-BE" smtClean="0"/>
              <a:pPr/>
              <a:t>‹N°›</a:t>
            </a:fld>
            <a:endParaRPr lang="fr-BE"/>
          </a:p>
        </p:txBody>
      </p:sp>
      <p:sp>
        <p:nvSpPr>
          <p:cNvPr id="14" name="Espace réservé du pied de page 13"/>
          <p:cNvSpPr>
            <a:spLocks noGrp="1"/>
          </p:cNvSpPr>
          <p:nvPr>
            <p:ph type="ftr" sz="quarter" idx="12"/>
          </p:nvPr>
        </p:nvSpPr>
        <p:spPr/>
        <p:txBody>
          <a:bodyPr/>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AA309A6D-C09C-4548-B29A-6CF363A7E532}" type="datetimeFigureOut">
              <a:rPr lang="fr-FR" smtClean="0"/>
              <a:pPr/>
              <a:t>14/03/2017</a:t>
            </a:fld>
            <a:endParaRPr lang="fr-BE"/>
          </a:p>
        </p:txBody>
      </p:sp>
      <p:sp>
        <p:nvSpPr>
          <p:cNvPr id="10" name="Espace réservé du numéro de diapositive 9"/>
          <p:cNvSpPr>
            <a:spLocks noGrp="1"/>
          </p:cNvSpPr>
          <p:nvPr>
            <p:ph type="sldNum" sz="quarter" idx="16"/>
          </p:nvPr>
        </p:nvSpPr>
        <p:spPr/>
        <p:txBody>
          <a:bodyPr rtlCol="0"/>
          <a:lstStyle/>
          <a:p>
            <a:fld id="{CF4668DC-857F-487D-BFFA-8C0CA5037977}" type="slidenum">
              <a:rPr lang="fr-BE" smtClean="0"/>
              <a:pPr/>
              <a:t>‹N°›</a:t>
            </a:fld>
            <a:endParaRPr lang="fr-BE"/>
          </a:p>
        </p:txBody>
      </p:sp>
      <p:sp>
        <p:nvSpPr>
          <p:cNvPr id="12" name="Espace réservé du pied de page 11"/>
          <p:cNvSpPr>
            <a:spLocks noGrp="1"/>
          </p:cNvSpPr>
          <p:nvPr>
            <p:ph type="ftr" sz="quarter" idx="17"/>
          </p:nvPr>
        </p:nvSpPr>
        <p:spPr/>
        <p:txBody>
          <a:bodyPr rtlCol="0"/>
          <a:lstStyle/>
          <a:p>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AA309A6D-C09C-4548-B29A-6CF363A7E532}" type="datetimeFigureOut">
              <a:rPr lang="fr-FR" smtClean="0"/>
              <a:pPr/>
              <a:t>14/03/2017</a:t>
            </a:fld>
            <a:endParaRPr lang="fr-BE"/>
          </a:p>
        </p:txBody>
      </p:sp>
      <p:sp>
        <p:nvSpPr>
          <p:cNvPr id="12" name="Espace réservé du numéro de diapositive 11"/>
          <p:cNvSpPr>
            <a:spLocks noGrp="1"/>
          </p:cNvSpPr>
          <p:nvPr>
            <p:ph type="sldNum" sz="quarter" idx="16"/>
          </p:nvPr>
        </p:nvSpPr>
        <p:spPr/>
        <p:txBody>
          <a:bodyPr rtlCol="0"/>
          <a:lstStyle/>
          <a:p>
            <a:fld id="{CF4668DC-857F-487D-BFFA-8C0CA5037977}" type="slidenum">
              <a:rPr lang="fr-BE" smtClean="0"/>
              <a:pPr/>
              <a:t>‹N°›</a:t>
            </a:fld>
            <a:endParaRPr lang="fr-BE"/>
          </a:p>
        </p:txBody>
      </p:sp>
      <p:sp>
        <p:nvSpPr>
          <p:cNvPr id="14" name="Espace réservé du pied de page 13"/>
          <p:cNvSpPr>
            <a:spLocks noGrp="1"/>
          </p:cNvSpPr>
          <p:nvPr>
            <p:ph type="ftr" sz="quarter" idx="17"/>
          </p:nvPr>
        </p:nvSpPr>
        <p:spPr/>
        <p:txBody>
          <a:bodyPr rtlCol="0"/>
          <a:lstStyle/>
          <a:p>
            <a:endParaRPr lang="fr-BE"/>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14/03/2017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14/03/2017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14/03/2017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AA309A6D-C09C-4548-B29A-6CF363A7E532}" type="datetimeFigureOut">
              <a:rPr lang="fr-FR" smtClean="0"/>
              <a:pPr/>
              <a:t>14/03/2017</a:t>
            </a:fld>
            <a:endParaRPr lang="fr-BE"/>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CF4668DC-857F-487D-BFFA-8C0CA5037977}" type="slidenum">
              <a:rPr lang="fr-BE" smtClean="0"/>
              <a:pPr/>
              <a:t>‹N°›</a:t>
            </a:fld>
            <a:endParaRPr lang="fr-BE"/>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BE"/>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A309A6D-C09C-4548-B29A-6CF363A7E532}" type="datetimeFigureOut">
              <a:rPr lang="fr-FR" smtClean="0"/>
              <a:pPr/>
              <a:t>14/03/2017</a:t>
            </a:fld>
            <a:endParaRPr lang="fr-BE"/>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BE"/>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Feuille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Feuille_Microsoft_Office_Excel_97-20032.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Feuille_Microsoft_Office_Excel_97-20033.xls"/><Relationship Id="rId2" Type="http://schemas.openxmlformats.org/officeDocument/2006/relationships/slideLayout" Target="../slideLayouts/slideLayout4.xml"/><Relationship Id="rId1" Type="http://schemas.openxmlformats.org/officeDocument/2006/relationships/vmlDrawing" Target="../drawings/vmlDrawing6.vml"/></Relationships>
</file>

<file path=ppt/slides/_rels/slide26.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Feuille_Microsoft_Office_Excel_97-20034.xls"/></Relationships>
</file>

<file path=ppt/slides/_rels/slide28.xml.rels><?xml version="1.0" encoding="UTF-8" standalone="yes"?>
<Relationships xmlns="http://schemas.openxmlformats.org/package/2006/relationships"><Relationship Id="rId3" Type="http://schemas.openxmlformats.org/officeDocument/2006/relationships/oleObject" Target="../embeddings/Feuille_Microsoft_Office_Excel_97-20035.xl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hyperlink" Target="http://www.elsevier.com/termsandconditions"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hyperlink" Target="http://www.nephro-maroc.org/"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ephro-maroc.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868" y="3143248"/>
            <a:ext cx="4981580" cy="747722"/>
          </a:xfrm>
        </p:spPr>
        <p:txBody>
          <a:bodyPr>
            <a:noAutofit/>
          </a:bodyPr>
          <a:lstStyle/>
          <a:p>
            <a:pPr algn="ctr"/>
            <a:r>
              <a:rPr lang="fr-FR" dirty="0" smtClean="0"/>
              <a:t>Dialyse </a:t>
            </a:r>
            <a:br>
              <a:rPr lang="fr-FR" dirty="0" smtClean="0"/>
            </a:br>
            <a:r>
              <a:rPr lang="fr-FR" dirty="0" smtClean="0"/>
              <a:t>au cours de l’IRA</a:t>
            </a:r>
            <a:endParaRPr lang="fr-FR" dirty="0"/>
          </a:p>
        </p:txBody>
      </p:sp>
      <p:sp>
        <p:nvSpPr>
          <p:cNvPr id="3" name="Sous-titre 2"/>
          <p:cNvSpPr>
            <a:spLocks noGrp="1"/>
          </p:cNvSpPr>
          <p:nvPr>
            <p:ph type="subTitle" idx="1"/>
          </p:nvPr>
        </p:nvSpPr>
        <p:spPr>
          <a:xfrm>
            <a:off x="2786050" y="3786190"/>
            <a:ext cx="6705600" cy="685800"/>
          </a:xfrm>
        </p:spPr>
        <p:txBody>
          <a:bodyPr/>
          <a:lstStyle/>
          <a:p>
            <a:pPr algn="ctr"/>
            <a:r>
              <a:rPr lang="fr-FR" dirty="0" smtClean="0"/>
              <a:t>Tarik SQALLI – Fès – Maroc </a:t>
            </a:r>
            <a:endParaRPr lang="fr-FR" dirty="0"/>
          </a:p>
        </p:txBody>
      </p:sp>
      <p:sp>
        <p:nvSpPr>
          <p:cNvPr id="4" name="Rectangle 3"/>
          <p:cNvSpPr/>
          <p:nvPr/>
        </p:nvSpPr>
        <p:spPr>
          <a:xfrm>
            <a:off x="357158" y="285728"/>
            <a:ext cx="8786842" cy="1200329"/>
          </a:xfrm>
          <a:prstGeom prst="rect">
            <a:avLst/>
          </a:prstGeom>
        </p:spPr>
        <p:txBody>
          <a:bodyPr wrap="square">
            <a:spAutoFit/>
          </a:bodyPr>
          <a:lstStyle/>
          <a:p>
            <a:pPr algn="ctr">
              <a:lnSpc>
                <a:spcPct val="150000"/>
              </a:lnSpc>
            </a:pPr>
            <a:r>
              <a:rPr lang="en-US" sz="2400" b="1" dirty="0" smtClean="0"/>
              <a:t>French CNE course organized with AFRAN/SFNDT 	</a:t>
            </a:r>
          </a:p>
          <a:p>
            <a:pPr algn="ctr">
              <a:lnSpc>
                <a:spcPct val="150000"/>
              </a:lnSpc>
            </a:pPr>
            <a:r>
              <a:rPr lang="fr-FR" sz="2400" b="1" dirty="0" smtClean="0"/>
              <a:t>FMC Francophone en Néphrologie organisée par AFRAN/SFNDT 	</a:t>
            </a:r>
          </a:p>
        </p:txBody>
      </p:sp>
      <p:sp>
        <p:nvSpPr>
          <p:cNvPr id="5" name="Rectangle 4"/>
          <p:cNvSpPr/>
          <p:nvPr/>
        </p:nvSpPr>
        <p:spPr>
          <a:xfrm>
            <a:off x="5000628" y="6143644"/>
            <a:ext cx="3929090" cy="461665"/>
          </a:xfrm>
          <a:prstGeom prst="rect">
            <a:avLst/>
          </a:prstGeom>
        </p:spPr>
        <p:txBody>
          <a:bodyPr wrap="square">
            <a:spAutoFit/>
          </a:bodyPr>
          <a:lstStyle/>
          <a:p>
            <a:pPr algn="ctr"/>
            <a:r>
              <a:rPr lang="fr-FR" sz="2400" b="1" dirty="0" smtClean="0"/>
              <a:t>Yaoundé, 14 MARS 2017</a:t>
            </a:r>
          </a:p>
        </p:txBody>
      </p:sp>
      <p:pic>
        <p:nvPicPr>
          <p:cNvPr id="6" name="Picture 2" descr="http://www.afran2017.org/wp-content/uploads/2016/07/l3.png"/>
          <p:cNvPicPr>
            <a:picLocks noChangeAspect="1" noChangeArrowheads="1"/>
          </p:cNvPicPr>
          <p:nvPr/>
        </p:nvPicPr>
        <p:blipFill>
          <a:blip r:embed="rId3"/>
          <a:srcRect/>
          <a:stretch>
            <a:fillRect/>
          </a:stretch>
        </p:blipFill>
        <p:spPr bwMode="auto">
          <a:xfrm>
            <a:off x="500034" y="2071678"/>
            <a:ext cx="3143272" cy="3143272"/>
          </a:xfrm>
          <a:prstGeom prst="rect">
            <a:avLst/>
          </a:prstGeom>
          <a:noFill/>
        </p:spPr>
      </p:pic>
      <p:sp>
        <p:nvSpPr>
          <p:cNvPr id="7" name="Rectangle 6"/>
          <p:cNvSpPr/>
          <p:nvPr/>
        </p:nvSpPr>
        <p:spPr>
          <a:xfrm>
            <a:off x="0" y="6143644"/>
            <a:ext cx="2214546" cy="461665"/>
          </a:xfrm>
          <a:prstGeom prst="rect">
            <a:avLst/>
          </a:prstGeom>
        </p:spPr>
        <p:txBody>
          <a:bodyPr wrap="square">
            <a:spAutoFit/>
          </a:bodyPr>
          <a:lstStyle/>
          <a:p>
            <a:pPr algn="ctr"/>
            <a:r>
              <a:rPr lang="fr-FR" sz="2400" b="1" dirty="0" smtClean="0"/>
              <a:t>AFRAN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contenu 2"/>
          <p:cNvSpPr>
            <a:spLocks noGrp="1"/>
          </p:cNvSpPr>
          <p:nvPr>
            <p:ph idx="1"/>
          </p:nvPr>
        </p:nvSpPr>
        <p:spPr>
          <a:xfrm>
            <a:off x="457200" y="1417638"/>
            <a:ext cx="8229600" cy="5226072"/>
          </a:xfrm>
        </p:spPr>
        <p:txBody>
          <a:bodyPr>
            <a:normAutofit/>
          </a:bodyPr>
          <a:lstStyle/>
          <a:p>
            <a:r>
              <a:rPr lang="fr-FR" dirty="0" smtClean="0"/>
              <a:t>Survenue en 1 à 7 jours et persistance ≥ 24h, du (ou des) élément(s) suivant(s) :  </a:t>
            </a:r>
          </a:p>
          <a:p>
            <a:pPr lvl="1"/>
            <a:r>
              <a:rPr lang="fr-FR" dirty="0" smtClean="0"/>
              <a:t>    </a:t>
            </a:r>
            <a:r>
              <a:rPr lang="fr-FR" dirty="0" err="1" smtClean="0"/>
              <a:t>créatininémie</a:t>
            </a:r>
            <a:r>
              <a:rPr lang="fr-FR" dirty="0" smtClean="0"/>
              <a:t> ≥ 3 mg/l /valeur initiale</a:t>
            </a:r>
          </a:p>
          <a:p>
            <a:pPr lvl="1"/>
            <a:r>
              <a:rPr lang="fr-FR" dirty="0" smtClean="0"/>
              <a:t>    </a:t>
            </a:r>
            <a:r>
              <a:rPr lang="fr-FR" dirty="0" err="1" smtClean="0"/>
              <a:t>créatininémie</a:t>
            </a:r>
            <a:r>
              <a:rPr lang="fr-FR" dirty="0" smtClean="0"/>
              <a:t> ≥ 50% /valeur initiale;</a:t>
            </a:r>
          </a:p>
          <a:p>
            <a:pPr lvl="1"/>
            <a:r>
              <a:rPr lang="fr-FR" dirty="0" smtClean="0"/>
              <a:t>     ≥ 25% du DFG /valeur initiale;</a:t>
            </a:r>
          </a:p>
          <a:p>
            <a:pPr lvl="1"/>
            <a:r>
              <a:rPr lang="fr-FR" dirty="0" smtClean="0"/>
              <a:t>Diurèse &lt; 0.5 ml/kg/h pendant plus de 6h ;</a:t>
            </a:r>
          </a:p>
          <a:p>
            <a:pPr lvl="1"/>
            <a:r>
              <a:rPr lang="fr-FR" dirty="0" smtClean="0"/>
              <a:t>Apparition de complications avec dialyse nécessaire.</a:t>
            </a:r>
          </a:p>
          <a:p>
            <a:pPr lvl="1"/>
            <a:r>
              <a:rPr lang="fr-FR" dirty="0" smtClean="0"/>
              <a:t>    </a:t>
            </a:r>
            <a:r>
              <a:rPr lang="fr-FR" dirty="0" err="1" smtClean="0"/>
              <a:t>créatininémie</a:t>
            </a:r>
            <a:r>
              <a:rPr lang="fr-FR" dirty="0" smtClean="0"/>
              <a:t> ou     DFG avec valeur initiale inconnue et éléments en faveur du caractère aigu (contexte favorable de survenue, reins normaux à l’échographie);</a:t>
            </a:r>
          </a:p>
        </p:txBody>
      </p:sp>
      <p:sp>
        <p:nvSpPr>
          <p:cNvPr id="30723" name="ZoneTexte 2"/>
          <p:cNvSpPr txBox="1">
            <a:spLocks noChangeArrowheads="1"/>
          </p:cNvSpPr>
          <p:nvPr/>
        </p:nvSpPr>
        <p:spPr bwMode="auto">
          <a:xfrm>
            <a:off x="1571604" y="357166"/>
            <a:ext cx="6667528" cy="769441"/>
          </a:xfrm>
          <a:prstGeom prst="rect">
            <a:avLst/>
          </a:prstGeom>
          <a:noFill/>
          <a:ln w="9525">
            <a:noFill/>
            <a:miter lim="800000"/>
            <a:headEnd/>
            <a:tailEnd/>
          </a:ln>
        </p:spPr>
        <p:txBody>
          <a:bodyPr wrap="square">
            <a:spAutoFit/>
          </a:bodyPr>
          <a:lstStyle/>
          <a:p>
            <a:pPr algn="ctr"/>
            <a:r>
              <a:rPr lang="fr-FR" sz="4400" dirty="0" smtClean="0">
                <a:solidFill>
                  <a:schemeClr val="tx2"/>
                </a:solidFill>
                <a:latin typeface="+mj-lt"/>
                <a:ea typeface="+mj-ea"/>
                <a:cs typeface="+mj-cs"/>
              </a:rPr>
              <a:t>Diagnostic positif de l’IRA</a:t>
            </a:r>
          </a:p>
        </p:txBody>
      </p:sp>
      <p:sp>
        <p:nvSpPr>
          <p:cNvPr id="4" name="Flèche vers le haut 3"/>
          <p:cNvSpPr/>
          <p:nvPr/>
        </p:nvSpPr>
        <p:spPr>
          <a:xfrm>
            <a:off x="1214414" y="2428868"/>
            <a:ext cx="214314"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vers le haut 4"/>
          <p:cNvSpPr/>
          <p:nvPr/>
        </p:nvSpPr>
        <p:spPr>
          <a:xfrm>
            <a:off x="1214414" y="2928934"/>
            <a:ext cx="214314"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e haut 5"/>
          <p:cNvSpPr/>
          <p:nvPr/>
        </p:nvSpPr>
        <p:spPr>
          <a:xfrm flipV="1">
            <a:off x="1366814" y="3438524"/>
            <a:ext cx="204790" cy="3476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haut 6"/>
          <p:cNvSpPr/>
          <p:nvPr/>
        </p:nvSpPr>
        <p:spPr>
          <a:xfrm>
            <a:off x="1214414" y="4786322"/>
            <a:ext cx="214314"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haut 7"/>
          <p:cNvSpPr/>
          <p:nvPr/>
        </p:nvSpPr>
        <p:spPr>
          <a:xfrm flipV="1">
            <a:off x="3795706" y="4795846"/>
            <a:ext cx="204790" cy="3476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 3"/>
          <p:cNvPicPr>
            <a:picLocks noChangeAspect="1"/>
          </p:cNvPicPr>
          <p:nvPr/>
        </p:nvPicPr>
        <p:blipFill>
          <a:blip r:embed="rId2"/>
          <a:srcRect/>
          <a:stretch>
            <a:fillRect/>
          </a:stretch>
        </p:blipFill>
        <p:spPr bwMode="auto">
          <a:xfrm>
            <a:off x="357158" y="1714488"/>
            <a:ext cx="8404225" cy="4768850"/>
          </a:xfrm>
          <a:prstGeom prst="rect">
            <a:avLst/>
          </a:prstGeom>
          <a:noFill/>
          <a:ln w="9525">
            <a:noFill/>
            <a:miter lim="800000"/>
            <a:headEnd/>
            <a:tailEnd/>
          </a:ln>
        </p:spPr>
      </p:pic>
      <p:sp>
        <p:nvSpPr>
          <p:cNvPr id="3" name="ZoneTexte 2"/>
          <p:cNvSpPr txBox="1">
            <a:spLocks noChangeArrowheads="1"/>
          </p:cNvSpPr>
          <p:nvPr/>
        </p:nvSpPr>
        <p:spPr bwMode="auto">
          <a:xfrm>
            <a:off x="0" y="357166"/>
            <a:ext cx="9144000" cy="769441"/>
          </a:xfrm>
          <a:prstGeom prst="rect">
            <a:avLst/>
          </a:prstGeom>
          <a:noFill/>
          <a:ln w="9525">
            <a:noFill/>
            <a:miter lim="800000"/>
            <a:headEnd/>
            <a:tailEnd/>
          </a:ln>
        </p:spPr>
        <p:txBody>
          <a:bodyPr wrap="square">
            <a:spAutoFit/>
          </a:bodyPr>
          <a:lstStyle/>
          <a:p>
            <a:pPr algn="ctr"/>
            <a:r>
              <a:rPr lang="fr-FR" sz="4400" dirty="0" smtClean="0">
                <a:solidFill>
                  <a:schemeClr val="tx2"/>
                </a:solidFill>
                <a:latin typeface="+mj-lt"/>
                <a:ea typeface="+mj-ea"/>
                <a:cs typeface="+mj-cs"/>
              </a:rPr>
              <a:t>Recueil de données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 3"/>
          <p:cNvPicPr>
            <a:picLocks noChangeAspect="1"/>
          </p:cNvPicPr>
          <p:nvPr/>
        </p:nvPicPr>
        <p:blipFill>
          <a:blip r:embed="rId2"/>
          <a:srcRect t="8254"/>
          <a:stretch>
            <a:fillRect/>
          </a:stretch>
        </p:blipFill>
        <p:spPr bwMode="auto">
          <a:xfrm>
            <a:off x="285720" y="1785926"/>
            <a:ext cx="8715486" cy="4714908"/>
          </a:xfrm>
          <a:prstGeom prst="rect">
            <a:avLst/>
          </a:prstGeom>
          <a:noFill/>
          <a:ln w="9525">
            <a:noFill/>
            <a:miter lim="800000"/>
            <a:headEnd/>
            <a:tailEnd/>
          </a:ln>
        </p:spPr>
      </p:pic>
      <p:sp>
        <p:nvSpPr>
          <p:cNvPr id="4" name="ZoneTexte 3"/>
          <p:cNvSpPr txBox="1">
            <a:spLocks noChangeArrowheads="1"/>
          </p:cNvSpPr>
          <p:nvPr/>
        </p:nvSpPr>
        <p:spPr bwMode="auto">
          <a:xfrm>
            <a:off x="0" y="357166"/>
            <a:ext cx="9144000" cy="769441"/>
          </a:xfrm>
          <a:prstGeom prst="rect">
            <a:avLst/>
          </a:prstGeom>
          <a:noFill/>
          <a:ln w="9525">
            <a:noFill/>
            <a:miter lim="800000"/>
            <a:headEnd/>
            <a:tailEnd/>
          </a:ln>
        </p:spPr>
        <p:txBody>
          <a:bodyPr wrap="square">
            <a:spAutoFit/>
          </a:bodyPr>
          <a:lstStyle/>
          <a:p>
            <a:pPr algn="ctr"/>
            <a:r>
              <a:rPr lang="fr-FR" sz="4400" dirty="0" smtClean="0">
                <a:solidFill>
                  <a:schemeClr val="tx2"/>
                </a:solidFill>
                <a:latin typeface="+mj-lt"/>
                <a:ea typeface="+mj-ea"/>
                <a:cs typeface="+mj-cs"/>
              </a:rPr>
              <a:t>Recueil de données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0" y="357166"/>
            <a:ext cx="9144000" cy="769441"/>
          </a:xfrm>
          <a:prstGeom prst="rect">
            <a:avLst/>
          </a:prstGeom>
          <a:noFill/>
          <a:ln w="9525">
            <a:noFill/>
            <a:miter lim="800000"/>
            <a:headEnd/>
            <a:tailEnd/>
          </a:ln>
        </p:spPr>
        <p:txBody>
          <a:bodyPr wrap="square">
            <a:spAutoFit/>
          </a:bodyPr>
          <a:lstStyle/>
          <a:p>
            <a:pPr algn="ctr"/>
            <a:r>
              <a:rPr lang="fr-FR" sz="4400" dirty="0" smtClean="0">
                <a:solidFill>
                  <a:schemeClr val="tx2"/>
                </a:solidFill>
                <a:latin typeface="+mj-lt"/>
                <a:ea typeface="+mj-ea"/>
                <a:cs typeface="+mj-cs"/>
              </a:rPr>
              <a:t>Recueil de données</a:t>
            </a:r>
          </a:p>
        </p:txBody>
      </p:sp>
      <p:pic>
        <p:nvPicPr>
          <p:cNvPr id="5" name="Image 3"/>
          <p:cNvPicPr>
            <a:picLocks noChangeAspect="1"/>
          </p:cNvPicPr>
          <p:nvPr/>
        </p:nvPicPr>
        <p:blipFill>
          <a:blip r:embed="rId2"/>
          <a:srcRect b="41358"/>
          <a:stretch>
            <a:fillRect/>
          </a:stretch>
        </p:blipFill>
        <p:spPr bwMode="auto">
          <a:xfrm>
            <a:off x="357158" y="1785926"/>
            <a:ext cx="8541882" cy="3905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0" y="357166"/>
            <a:ext cx="9144000" cy="769441"/>
          </a:xfrm>
          <a:prstGeom prst="rect">
            <a:avLst/>
          </a:prstGeom>
          <a:noFill/>
          <a:ln w="9525">
            <a:noFill/>
            <a:miter lim="800000"/>
            <a:headEnd/>
            <a:tailEnd/>
          </a:ln>
        </p:spPr>
        <p:txBody>
          <a:bodyPr wrap="square">
            <a:spAutoFit/>
          </a:bodyPr>
          <a:lstStyle/>
          <a:p>
            <a:pPr algn="ctr"/>
            <a:r>
              <a:rPr lang="fr-FR" sz="4400" dirty="0" smtClean="0">
                <a:solidFill>
                  <a:schemeClr val="tx2"/>
                </a:solidFill>
                <a:latin typeface="+mj-lt"/>
                <a:ea typeface="+mj-ea"/>
                <a:cs typeface="+mj-cs"/>
              </a:rPr>
              <a:t>Recueil de données</a:t>
            </a:r>
          </a:p>
        </p:txBody>
      </p:sp>
      <p:pic>
        <p:nvPicPr>
          <p:cNvPr id="3" name="Image 3"/>
          <p:cNvPicPr>
            <a:picLocks noChangeAspect="1"/>
          </p:cNvPicPr>
          <p:nvPr/>
        </p:nvPicPr>
        <p:blipFill>
          <a:blip r:embed="rId2"/>
          <a:srcRect t="58333"/>
          <a:stretch>
            <a:fillRect/>
          </a:stretch>
        </p:blipFill>
        <p:spPr bwMode="auto">
          <a:xfrm>
            <a:off x="571472" y="2000240"/>
            <a:ext cx="7916863" cy="2571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Quand commencer la dialyse?</a:t>
            </a:r>
            <a:endParaRPr lang="fr-FR" dirty="0"/>
          </a:p>
        </p:txBody>
      </p:sp>
      <p:pic>
        <p:nvPicPr>
          <p:cNvPr id="54275" name="Picture 3"/>
          <p:cNvPicPr>
            <a:picLocks noChangeAspect="1" noChangeArrowheads="1"/>
          </p:cNvPicPr>
          <p:nvPr/>
        </p:nvPicPr>
        <p:blipFill>
          <a:blip r:embed="rId3"/>
          <a:srcRect l="22822" t="29492" r="15410" b="17773"/>
          <a:stretch>
            <a:fillRect/>
          </a:stretch>
        </p:blipFill>
        <p:spPr bwMode="auto">
          <a:xfrm>
            <a:off x="285720" y="1643050"/>
            <a:ext cx="8632092" cy="4143404"/>
          </a:xfrm>
          <a:prstGeom prst="rect">
            <a:avLst/>
          </a:prstGeom>
          <a:noFill/>
          <a:ln w="9525">
            <a:noFill/>
            <a:miter lim="800000"/>
            <a:headEnd/>
            <a:tailEnd/>
          </a:ln>
          <a:effectLst/>
        </p:spPr>
      </p:pic>
      <p:sp>
        <p:nvSpPr>
          <p:cNvPr id="7" name="ZoneTexte 6"/>
          <p:cNvSpPr txBox="1"/>
          <p:nvPr/>
        </p:nvSpPr>
        <p:spPr>
          <a:xfrm>
            <a:off x="7643802" y="6488668"/>
            <a:ext cx="1500198" cy="369332"/>
          </a:xfrm>
          <a:prstGeom prst="rect">
            <a:avLst/>
          </a:prstGeom>
          <a:noFill/>
        </p:spPr>
        <p:txBody>
          <a:bodyPr wrap="square" rtlCol="0">
            <a:spAutoFit/>
          </a:bodyPr>
          <a:lstStyle/>
          <a:p>
            <a:r>
              <a:rPr lang="fr-FR" dirty="0" smtClean="0"/>
              <a:t>RBPM, ALD 17</a:t>
            </a:r>
            <a:endParaRPr lang="fr-FR" dirty="0"/>
          </a:p>
        </p:txBody>
      </p:sp>
      <p:sp>
        <p:nvSpPr>
          <p:cNvPr id="8" name="Rectangle 7"/>
          <p:cNvSpPr/>
          <p:nvPr/>
        </p:nvSpPr>
        <p:spPr>
          <a:xfrm>
            <a:off x="428596" y="5741275"/>
            <a:ext cx="8572528" cy="830997"/>
          </a:xfrm>
          <a:prstGeom prst="rect">
            <a:avLst/>
          </a:prstGeom>
        </p:spPr>
        <p:txBody>
          <a:bodyPr wrap="square">
            <a:spAutoFit/>
          </a:bodyPr>
          <a:lstStyle/>
          <a:p>
            <a:r>
              <a:rPr lang="fr-FR" sz="2400" dirty="0" smtClean="0"/>
              <a:t>Mais aussi comme un mode de support thérapeutique multi-organes (</a:t>
            </a:r>
            <a:r>
              <a:rPr lang="fr-FR" sz="2400" i="1" dirty="0" err="1" smtClean="0"/>
              <a:t>Multiorgan</a:t>
            </a:r>
            <a:r>
              <a:rPr lang="fr-FR" sz="2400" i="1" dirty="0" smtClean="0"/>
              <a:t> support </a:t>
            </a:r>
            <a:r>
              <a:rPr lang="fr-FR" sz="2400" i="1" dirty="0" err="1" smtClean="0"/>
              <a:t>therapy</a:t>
            </a:r>
            <a:r>
              <a:rPr lang="fr-FR" sz="2400" i="1" dirty="0" smtClean="0"/>
              <a:t>, MOST)</a:t>
            </a:r>
            <a:endParaRPr lang="fr-F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Quelle technique pour quel patient?</a:t>
            </a:r>
            <a:endParaRPr lang="fr-FR" dirty="0"/>
          </a:p>
        </p:txBody>
      </p:sp>
      <p:pic>
        <p:nvPicPr>
          <p:cNvPr id="58370" name="Picture 2"/>
          <p:cNvPicPr>
            <a:picLocks noChangeAspect="1" noChangeArrowheads="1"/>
          </p:cNvPicPr>
          <p:nvPr/>
        </p:nvPicPr>
        <p:blipFill>
          <a:blip r:embed="rId2"/>
          <a:srcRect l="13762" t="19238" r="8203" b="10449"/>
          <a:stretch>
            <a:fillRect/>
          </a:stretch>
        </p:blipFill>
        <p:spPr bwMode="auto">
          <a:xfrm>
            <a:off x="71406" y="1714488"/>
            <a:ext cx="9024968" cy="4572032"/>
          </a:xfrm>
          <a:prstGeom prst="rect">
            <a:avLst/>
          </a:prstGeom>
          <a:noFill/>
          <a:ln w="9525">
            <a:noFill/>
            <a:miter lim="800000"/>
            <a:headEnd/>
            <a:tailEnd/>
          </a:ln>
          <a:effectLst/>
        </p:spPr>
      </p:pic>
      <p:sp>
        <p:nvSpPr>
          <p:cNvPr id="5" name="ZoneTexte 4"/>
          <p:cNvSpPr txBox="1"/>
          <p:nvPr/>
        </p:nvSpPr>
        <p:spPr>
          <a:xfrm>
            <a:off x="7643802" y="6488668"/>
            <a:ext cx="1500198" cy="369332"/>
          </a:xfrm>
          <a:prstGeom prst="rect">
            <a:avLst/>
          </a:prstGeom>
          <a:noFill/>
        </p:spPr>
        <p:txBody>
          <a:bodyPr wrap="square" rtlCol="0">
            <a:spAutoFit/>
          </a:bodyPr>
          <a:lstStyle/>
          <a:p>
            <a:r>
              <a:rPr lang="fr-FR" dirty="0" smtClean="0"/>
              <a:t>RBPM, ALD 17</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531352" cy="990600"/>
          </a:xfrm>
        </p:spPr>
        <p:txBody>
          <a:bodyPr>
            <a:normAutofit fontScale="90000"/>
          </a:bodyPr>
          <a:lstStyle/>
          <a:p>
            <a:r>
              <a:rPr lang="fr-FR" dirty="0" smtClean="0"/>
              <a:t>Comparaison des techniques de dialyse</a:t>
            </a:r>
            <a:endParaRPr lang="fr-FR" dirty="0"/>
          </a:p>
        </p:txBody>
      </p:sp>
      <p:pic>
        <p:nvPicPr>
          <p:cNvPr id="55300" name="Picture 4"/>
          <p:cNvPicPr>
            <a:picLocks noChangeAspect="1" noChangeArrowheads="1"/>
          </p:cNvPicPr>
          <p:nvPr/>
        </p:nvPicPr>
        <p:blipFill>
          <a:blip r:embed="rId2"/>
          <a:srcRect l="17295" t="25293" r="10230" b="20507"/>
          <a:stretch>
            <a:fillRect/>
          </a:stretch>
        </p:blipFill>
        <p:spPr bwMode="auto">
          <a:xfrm>
            <a:off x="0" y="1870380"/>
            <a:ext cx="9144000" cy="4344702"/>
          </a:xfrm>
          <a:prstGeom prst="rect">
            <a:avLst/>
          </a:prstGeom>
          <a:noFill/>
          <a:ln w="9525">
            <a:noFill/>
            <a:miter lim="800000"/>
            <a:headEnd/>
            <a:tailEnd/>
          </a:ln>
          <a:effectLst/>
        </p:spPr>
      </p:pic>
      <p:sp>
        <p:nvSpPr>
          <p:cNvPr id="8" name="ZoneTexte 7"/>
          <p:cNvSpPr txBox="1"/>
          <p:nvPr/>
        </p:nvSpPr>
        <p:spPr>
          <a:xfrm>
            <a:off x="7643802" y="6488668"/>
            <a:ext cx="1500198" cy="369332"/>
          </a:xfrm>
          <a:prstGeom prst="rect">
            <a:avLst/>
          </a:prstGeom>
          <a:noFill/>
        </p:spPr>
        <p:txBody>
          <a:bodyPr wrap="square" rtlCol="0">
            <a:spAutoFit/>
          </a:bodyPr>
          <a:lstStyle/>
          <a:p>
            <a:r>
              <a:rPr lang="fr-FR" dirty="0" smtClean="0"/>
              <a:t>RBPM, ALD 17</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Fréquence et dose de dialyse</a:t>
            </a:r>
            <a:endParaRPr lang="fr-FR" dirty="0"/>
          </a:p>
        </p:txBody>
      </p:sp>
      <p:pic>
        <p:nvPicPr>
          <p:cNvPr id="4" name="Picture 2"/>
          <p:cNvPicPr>
            <a:picLocks noChangeAspect="1" noChangeArrowheads="1"/>
          </p:cNvPicPr>
          <p:nvPr/>
        </p:nvPicPr>
        <p:blipFill>
          <a:blip r:embed="rId2"/>
          <a:srcRect l="35176" t="11914" r="33528" b="16308"/>
          <a:stretch>
            <a:fillRect/>
          </a:stretch>
        </p:blipFill>
        <p:spPr bwMode="auto">
          <a:xfrm>
            <a:off x="9858412" y="2857496"/>
            <a:ext cx="1994414" cy="2571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6322" name="Picture 2"/>
          <p:cNvPicPr>
            <a:picLocks noChangeAspect="1" noChangeArrowheads="1"/>
          </p:cNvPicPr>
          <p:nvPr/>
        </p:nvPicPr>
        <p:blipFill>
          <a:blip r:embed="rId3"/>
          <a:srcRect l="11877" t="41016" r="8235" b="15038"/>
          <a:stretch>
            <a:fillRect/>
          </a:stretch>
        </p:blipFill>
        <p:spPr bwMode="auto">
          <a:xfrm>
            <a:off x="0" y="2000240"/>
            <a:ext cx="9077222" cy="4000528"/>
          </a:xfrm>
          <a:prstGeom prst="rect">
            <a:avLst/>
          </a:prstGeom>
          <a:noFill/>
          <a:ln w="9525">
            <a:noFill/>
            <a:miter lim="800000"/>
            <a:headEnd/>
            <a:tailEnd/>
          </a:ln>
          <a:effectLst/>
        </p:spPr>
      </p:pic>
      <p:sp>
        <p:nvSpPr>
          <p:cNvPr id="6" name="ZoneTexte 5"/>
          <p:cNvSpPr txBox="1"/>
          <p:nvPr/>
        </p:nvSpPr>
        <p:spPr>
          <a:xfrm>
            <a:off x="7643802" y="6488668"/>
            <a:ext cx="1500198" cy="369332"/>
          </a:xfrm>
          <a:prstGeom prst="rect">
            <a:avLst/>
          </a:prstGeom>
          <a:noFill/>
        </p:spPr>
        <p:txBody>
          <a:bodyPr wrap="square" rtlCol="0">
            <a:spAutoFit/>
          </a:bodyPr>
          <a:lstStyle/>
          <a:p>
            <a:r>
              <a:rPr lang="fr-FR" dirty="0" smtClean="0"/>
              <a:t>RBPM, ALD 17</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a:spLocks noChangeArrowheads="1"/>
          </p:cNvSpPr>
          <p:nvPr/>
        </p:nvSpPr>
        <p:spPr bwMode="auto">
          <a:xfrm>
            <a:off x="762000" y="1606577"/>
            <a:ext cx="1752600" cy="1752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fr-FR" sz="1800">
              <a:solidFill>
                <a:srgbClr val="FFFFFF"/>
              </a:solidFill>
              <a:latin typeface="Calibri" charset="0"/>
              <a:ea typeface="ＭＳ Ｐゴシック" charset="-128"/>
            </a:endParaRPr>
          </a:p>
        </p:txBody>
      </p:sp>
      <p:sp>
        <p:nvSpPr>
          <p:cNvPr id="5" name="Ellipse 4"/>
          <p:cNvSpPr>
            <a:spLocks noChangeArrowheads="1"/>
          </p:cNvSpPr>
          <p:nvPr/>
        </p:nvSpPr>
        <p:spPr bwMode="auto">
          <a:xfrm>
            <a:off x="6477000" y="1606577"/>
            <a:ext cx="1828800" cy="17526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fr-FR" sz="1800">
              <a:solidFill>
                <a:srgbClr val="FFFFFF"/>
              </a:solidFill>
              <a:latin typeface="Calibri" charset="0"/>
              <a:ea typeface="ＭＳ Ｐゴシック" charset="-128"/>
            </a:endParaRPr>
          </a:p>
        </p:txBody>
      </p:sp>
      <p:sp>
        <p:nvSpPr>
          <p:cNvPr id="38916" name="ZoneTexte 5"/>
          <p:cNvSpPr txBox="1">
            <a:spLocks noChangeArrowheads="1"/>
          </p:cNvSpPr>
          <p:nvPr/>
        </p:nvSpPr>
        <p:spPr bwMode="auto">
          <a:xfrm>
            <a:off x="1666876" y="1857364"/>
            <a:ext cx="3048000" cy="954107"/>
          </a:xfrm>
          <a:prstGeom prst="rect">
            <a:avLst/>
          </a:prstGeom>
          <a:noFill/>
          <a:ln w="9525">
            <a:noFill/>
            <a:miter lim="800000"/>
            <a:headEnd/>
            <a:tailEnd/>
          </a:ln>
        </p:spPr>
        <p:txBody>
          <a:bodyPr>
            <a:spAutoFit/>
          </a:bodyPr>
          <a:lstStyle/>
          <a:p>
            <a:pPr algn="ctr"/>
            <a:r>
              <a:rPr lang="fr-FR" sz="2800" b="1" dirty="0">
                <a:latin typeface="Britannic Bold" pitchFamily="34" charset="0"/>
              </a:rPr>
              <a:t>Centres </a:t>
            </a:r>
            <a:endParaRPr lang="fr-FR" sz="2800" b="1" dirty="0" smtClean="0">
              <a:latin typeface="Britannic Bold" pitchFamily="34" charset="0"/>
            </a:endParaRPr>
          </a:p>
          <a:p>
            <a:pPr algn="ctr"/>
            <a:r>
              <a:rPr lang="fr-FR" sz="2800" b="1" dirty="0" smtClean="0">
                <a:latin typeface="Britannic Bold" pitchFamily="34" charset="0"/>
              </a:rPr>
              <a:t>privés</a:t>
            </a:r>
            <a:endParaRPr lang="fr-FR" sz="2800" b="1" dirty="0">
              <a:latin typeface="Britannic Bold" pitchFamily="34" charset="0"/>
            </a:endParaRPr>
          </a:p>
        </p:txBody>
      </p:sp>
      <p:sp>
        <p:nvSpPr>
          <p:cNvPr id="38917" name="ZoneTexte 6"/>
          <p:cNvSpPr txBox="1">
            <a:spLocks noChangeArrowheads="1"/>
          </p:cNvSpPr>
          <p:nvPr/>
        </p:nvSpPr>
        <p:spPr bwMode="auto">
          <a:xfrm>
            <a:off x="4071934" y="1857364"/>
            <a:ext cx="3352800" cy="954107"/>
          </a:xfrm>
          <a:prstGeom prst="rect">
            <a:avLst/>
          </a:prstGeom>
          <a:noFill/>
          <a:ln w="9525">
            <a:noFill/>
            <a:miter lim="800000"/>
            <a:headEnd/>
            <a:tailEnd/>
          </a:ln>
        </p:spPr>
        <p:txBody>
          <a:bodyPr>
            <a:spAutoFit/>
          </a:bodyPr>
          <a:lstStyle/>
          <a:p>
            <a:pPr algn="ctr"/>
            <a:r>
              <a:rPr lang="fr-FR" sz="2800" b="1" dirty="0">
                <a:latin typeface="Britannic Bold" pitchFamily="34" charset="0"/>
              </a:rPr>
              <a:t>Centres </a:t>
            </a:r>
            <a:endParaRPr lang="fr-FR" sz="2800" b="1" dirty="0" smtClean="0">
              <a:latin typeface="Britannic Bold" pitchFamily="34" charset="0"/>
            </a:endParaRPr>
          </a:p>
          <a:p>
            <a:pPr algn="ctr"/>
            <a:r>
              <a:rPr lang="fr-FR" sz="2800" b="1" dirty="0" smtClean="0">
                <a:latin typeface="Britannic Bold" pitchFamily="34" charset="0"/>
              </a:rPr>
              <a:t>publics</a:t>
            </a:r>
            <a:endParaRPr lang="fr-FR" sz="2800" b="1" dirty="0">
              <a:latin typeface="Britannic Bold" pitchFamily="34" charset="0"/>
            </a:endParaRPr>
          </a:p>
        </p:txBody>
      </p:sp>
      <p:sp>
        <p:nvSpPr>
          <p:cNvPr id="38918" name="ZoneTexte 7"/>
          <p:cNvSpPr txBox="1">
            <a:spLocks noChangeArrowheads="1"/>
          </p:cNvSpPr>
          <p:nvPr/>
        </p:nvSpPr>
        <p:spPr bwMode="auto">
          <a:xfrm>
            <a:off x="1143000" y="2225702"/>
            <a:ext cx="990600" cy="523875"/>
          </a:xfrm>
          <a:prstGeom prst="rect">
            <a:avLst/>
          </a:prstGeom>
          <a:noFill/>
          <a:ln w="9525">
            <a:noFill/>
            <a:miter lim="800000"/>
            <a:headEnd/>
            <a:tailEnd/>
          </a:ln>
        </p:spPr>
        <p:txBody>
          <a:bodyPr>
            <a:spAutoFit/>
          </a:bodyPr>
          <a:lstStyle/>
          <a:p>
            <a:r>
              <a:rPr lang="fr-FR" sz="2800" b="1" dirty="0">
                <a:solidFill>
                  <a:schemeClr val="bg1"/>
                </a:solidFill>
              </a:rPr>
              <a:t> </a:t>
            </a:r>
            <a:r>
              <a:rPr lang="fr-FR" sz="2800" b="1" dirty="0">
                <a:solidFill>
                  <a:schemeClr val="bg1"/>
                </a:solidFill>
                <a:latin typeface="Britannic Bold" pitchFamily="34" charset="0"/>
              </a:rPr>
              <a:t>105</a:t>
            </a:r>
          </a:p>
        </p:txBody>
      </p:sp>
      <p:sp>
        <p:nvSpPr>
          <p:cNvPr id="38919" name="ZoneTexte 8"/>
          <p:cNvSpPr txBox="1">
            <a:spLocks noChangeArrowheads="1"/>
          </p:cNvSpPr>
          <p:nvPr/>
        </p:nvSpPr>
        <p:spPr bwMode="auto">
          <a:xfrm>
            <a:off x="6934200" y="2139977"/>
            <a:ext cx="990600" cy="523875"/>
          </a:xfrm>
          <a:prstGeom prst="rect">
            <a:avLst/>
          </a:prstGeom>
          <a:noFill/>
          <a:ln w="9525">
            <a:noFill/>
            <a:miter lim="800000"/>
            <a:headEnd/>
            <a:tailEnd/>
          </a:ln>
        </p:spPr>
        <p:txBody>
          <a:bodyPr>
            <a:spAutoFit/>
          </a:bodyPr>
          <a:lstStyle/>
          <a:p>
            <a:r>
              <a:rPr lang="fr-FR" sz="2800" b="1" dirty="0">
                <a:solidFill>
                  <a:schemeClr val="bg1"/>
                </a:solidFill>
              </a:rPr>
              <a:t> </a:t>
            </a:r>
            <a:r>
              <a:rPr lang="fr-FR" sz="2800" b="1" dirty="0">
                <a:solidFill>
                  <a:schemeClr val="bg1"/>
                </a:solidFill>
                <a:latin typeface="Britannic Bold" pitchFamily="34" charset="0"/>
              </a:rPr>
              <a:t>113</a:t>
            </a:r>
          </a:p>
        </p:txBody>
      </p:sp>
      <p:sp>
        <p:nvSpPr>
          <p:cNvPr id="10" name="Flèche vers le bas 9"/>
          <p:cNvSpPr>
            <a:spLocks noChangeArrowheads="1"/>
          </p:cNvSpPr>
          <p:nvPr/>
        </p:nvSpPr>
        <p:spPr bwMode="auto">
          <a:xfrm>
            <a:off x="1219200" y="3511577"/>
            <a:ext cx="762000" cy="914400"/>
          </a:xfrm>
          <a:prstGeom prst="downArrow">
            <a:avLst>
              <a:gd name="adj1" fmla="val 50000"/>
              <a:gd name="adj2" fmla="val 50000"/>
            </a:avLst>
          </a:prstGeom>
          <a:solidFill>
            <a:srgbClr val="E3191E"/>
          </a:solidFill>
          <a:ln w="9525">
            <a:noFill/>
            <a:miter lim="800000"/>
            <a:headEnd/>
            <a:tailEnd/>
          </a:ln>
          <a:effectLst>
            <a:outerShdw dist="23000" dir="5400000" rotWithShape="0">
              <a:srgbClr val="808080">
                <a:alpha val="34999"/>
              </a:srgbClr>
            </a:outerShdw>
          </a:effectLst>
        </p:spPr>
        <p:txBody>
          <a:bodyPr anchor="ctr"/>
          <a:lstStyle/>
          <a:p>
            <a:pPr algn="ctr">
              <a:defRPr/>
            </a:pPr>
            <a:endParaRPr lang="fr-FR" sz="1800">
              <a:solidFill>
                <a:srgbClr val="FFFFFF"/>
              </a:solidFill>
              <a:latin typeface="Calibri" charset="0"/>
              <a:ea typeface="ＭＳ Ｐゴシック" charset="-128"/>
            </a:endParaRPr>
          </a:p>
        </p:txBody>
      </p:sp>
      <p:sp>
        <p:nvSpPr>
          <p:cNvPr id="11" name="Flèche vers le bas 10"/>
          <p:cNvSpPr>
            <a:spLocks noChangeArrowheads="1"/>
          </p:cNvSpPr>
          <p:nvPr/>
        </p:nvSpPr>
        <p:spPr bwMode="auto">
          <a:xfrm>
            <a:off x="7010400" y="3511577"/>
            <a:ext cx="762000" cy="914400"/>
          </a:xfrm>
          <a:prstGeom prst="downArrow">
            <a:avLst>
              <a:gd name="adj1" fmla="val 50000"/>
              <a:gd name="adj2" fmla="val 50000"/>
            </a:avLst>
          </a:prstGeom>
          <a:solidFill>
            <a:srgbClr val="E3191E"/>
          </a:solidFill>
          <a:ln w="9525">
            <a:noFill/>
            <a:miter lim="800000"/>
            <a:headEnd/>
            <a:tailEnd/>
          </a:ln>
          <a:effectLst>
            <a:outerShdw dist="23000" dir="5400000" rotWithShape="0">
              <a:srgbClr val="808080">
                <a:alpha val="34999"/>
              </a:srgbClr>
            </a:outerShdw>
          </a:effectLst>
        </p:spPr>
        <p:txBody>
          <a:bodyPr anchor="ctr"/>
          <a:lstStyle/>
          <a:p>
            <a:pPr algn="ctr">
              <a:defRPr/>
            </a:pPr>
            <a:endParaRPr lang="fr-FR" sz="1800">
              <a:solidFill>
                <a:srgbClr val="FFFFFF"/>
              </a:solidFill>
              <a:latin typeface="Calibri" charset="0"/>
              <a:ea typeface="ＭＳ Ｐゴシック" charset="-128"/>
            </a:endParaRPr>
          </a:p>
        </p:txBody>
      </p:sp>
      <p:sp>
        <p:nvSpPr>
          <p:cNvPr id="12" name="Rectangle 11"/>
          <p:cNvSpPr>
            <a:spLocks noChangeArrowheads="1"/>
          </p:cNvSpPr>
          <p:nvPr/>
        </p:nvSpPr>
        <p:spPr bwMode="auto">
          <a:xfrm>
            <a:off x="762000" y="4502177"/>
            <a:ext cx="1752600" cy="1066800"/>
          </a:xfrm>
          <a:prstGeom prst="rect">
            <a:avLst/>
          </a:prstGeom>
          <a:solidFill>
            <a:srgbClr val="32FF34"/>
          </a:solidFill>
          <a:ln w="9525">
            <a:noFill/>
            <a:miter lim="800000"/>
            <a:headEnd/>
            <a:tailEnd/>
          </a:ln>
          <a:effectLst>
            <a:outerShdw dist="23000" dir="5400000" rotWithShape="0">
              <a:srgbClr val="808080">
                <a:alpha val="34999"/>
              </a:srgbClr>
            </a:outerShdw>
          </a:effectLst>
        </p:spPr>
        <p:txBody>
          <a:bodyPr anchor="ctr"/>
          <a:lstStyle/>
          <a:p>
            <a:pPr algn="ctr">
              <a:defRPr/>
            </a:pPr>
            <a:endParaRPr lang="fr-FR" sz="1800">
              <a:solidFill>
                <a:srgbClr val="FFFFFF"/>
              </a:solidFill>
              <a:latin typeface="Calibri" charset="0"/>
              <a:ea typeface="ＭＳ Ｐゴシック" charset="-128"/>
            </a:endParaRPr>
          </a:p>
        </p:txBody>
      </p:sp>
      <p:sp>
        <p:nvSpPr>
          <p:cNvPr id="38923" name="ZoneTexte 12"/>
          <p:cNvSpPr txBox="1">
            <a:spLocks noChangeArrowheads="1"/>
          </p:cNvSpPr>
          <p:nvPr/>
        </p:nvSpPr>
        <p:spPr bwMode="auto">
          <a:xfrm>
            <a:off x="762000" y="4578377"/>
            <a:ext cx="1600200" cy="954088"/>
          </a:xfrm>
          <a:prstGeom prst="rect">
            <a:avLst/>
          </a:prstGeom>
          <a:noFill/>
          <a:ln w="9525">
            <a:noFill/>
            <a:miter lim="800000"/>
            <a:headEnd/>
            <a:tailEnd/>
          </a:ln>
        </p:spPr>
        <p:txBody>
          <a:bodyPr>
            <a:spAutoFit/>
          </a:bodyPr>
          <a:lstStyle/>
          <a:p>
            <a:pPr algn="ctr"/>
            <a:r>
              <a:rPr lang="fr-FR" sz="2800" b="1">
                <a:latin typeface="Britannic Bold" pitchFamily="34" charset="0"/>
              </a:rPr>
              <a:t>14   </a:t>
            </a:r>
          </a:p>
          <a:p>
            <a:pPr algn="ctr"/>
            <a:r>
              <a:rPr lang="fr-FR" sz="2800" b="1">
                <a:solidFill>
                  <a:srgbClr val="E3191E"/>
                </a:solidFill>
                <a:latin typeface="Britannic Bold" pitchFamily="34" charset="0"/>
              </a:rPr>
              <a:t>(13%)</a:t>
            </a:r>
          </a:p>
        </p:txBody>
      </p:sp>
      <p:sp>
        <p:nvSpPr>
          <p:cNvPr id="15" name="Rectangle 14"/>
          <p:cNvSpPr>
            <a:spLocks noChangeArrowheads="1"/>
          </p:cNvSpPr>
          <p:nvPr/>
        </p:nvSpPr>
        <p:spPr bwMode="auto">
          <a:xfrm>
            <a:off x="6553200" y="4502177"/>
            <a:ext cx="1752600" cy="1066800"/>
          </a:xfrm>
          <a:prstGeom prst="rect">
            <a:avLst/>
          </a:prstGeom>
          <a:solidFill>
            <a:srgbClr val="32FF34"/>
          </a:solidFill>
          <a:ln w="9525">
            <a:noFill/>
            <a:miter lim="800000"/>
            <a:headEnd/>
            <a:tailEnd/>
          </a:ln>
          <a:effectLst>
            <a:outerShdw dist="23000" dir="5400000" rotWithShape="0">
              <a:srgbClr val="808080">
                <a:alpha val="34999"/>
              </a:srgbClr>
            </a:outerShdw>
          </a:effectLst>
        </p:spPr>
        <p:txBody>
          <a:bodyPr anchor="ctr"/>
          <a:lstStyle/>
          <a:p>
            <a:pPr algn="ctr">
              <a:defRPr/>
            </a:pPr>
            <a:endParaRPr lang="fr-FR" sz="1800">
              <a:solidFill>
                <a:srgbClr val="FFFFFF"/>
              </a:solidFill>
              <a:latin typeface="Calibri" charset="0"/>
              <a:ea typeface="ＭＳ Ｐゴシック" charset="-128"/>
            </a:endParaRPr>
          </a:p>
        </p:txBody>
      </p:sp>
      <p:sp>
        <p:nvSpPr>
          <p:cNvPr id="38925" name="ZoneTexte 16"/>
          <p:cNvSpPr txBox="1">
            <a:spLocks noChangeArrowheads="1"/>
          </p:cNvSpPr>
          <p:nvPr/>
        </p:nvSpPr>
        <p:spPr bwMode="auto">
          <a:xfrm>
            <a:off x="6629400" y="4578377"/>
            <a:ext cx="1600200" cy="954088"/>
          </a:xfrm>
          <a:prstGeom prst="rect">
            <a:avLst/>
          </a:prstGeom>
          <a:noFill/>
          <a:ln w="9525">
            <a:noFill/>
            <a:miter lim="800000"/>
            <a:headEnd/>
            <a:tailEnd/>
          </a:ln>
        </p:spPr>
        <p:txBody>
          <a:bodyPr>
            <a:spAutoFit/>
          </a:bodyPr>
          <a:lstStyle/>
          <a:p>
            <a:pPr algn="ctr"/>
            <a:r>
              <a:rPr lang="fr-FR" sz="2800" b="1" dirty="0" smtClean="0">
                <a:latin typeface="Britannic Bold" pitchFamily="34" charset="0"/>
              </a:rPr>
              <a:t>16   </a:t>
            </a:r>
            <a:endParaRPr lang="fr-FR" sz="2800" b="1" dirty="0">
              <a:latin typeface="Britannic Bold" pitchFamily="34" charset="0"/>
            </a:endParaRPr>
          </a:p>
          <a:p>
            <a:pPr algn="ctr"/>
            <a:r>
              <a:rPr lang="fr-FR" sz="2800" b="1" dirty="0">
                <a:solidFill>
                  <a:srgbClr val="E3191E"/>
                </a:solidFill>
                <a:latin typeface="Britannic Bold" pitchFamily="34" charset="0"/>
              </a:rPr>
              <a:t>(14%)</a:t>
            </a:r>
          </a:p>
        </p:txBody>
      </p:sp>
      <p:sp>
        <p:nvSpPr>
          <p:cNvPr id="18" name="Rectangle 17"/>
          <p:cNvSpPr>
            <a:spLocks noChangeArrowheads="1"/>
          </p:cNvSpPr>
          <p:nvPr/>
        </p:nvSpPr>
        <p:spPr bwMode="auto">
          <a:xfrm>
            <a:off x="3124200" y="5568977"/>
            <a:ext cx="2895600" cy="838200"/>
          </a:xfrm>
          <a:prstGeom prst="rect">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fr-FR" sz="1800">
              <a:solidFill>
                <a:srgbClr val="FFFFFF"/>
              </a:solidFill>
              <a:latin typeface="Calibri" charset="0"/>
              <a:ea typeface="ＭＳ Ｐゴシック" charset="-128"/>
            </a:endParaRPr>
          </a:p>
        </p:txBody>
      </p:sp>
      <p:cxnSp>
        <p:nvCxnSpPr>
          <p:cNvPr id="20" name="Connecteur droit avec flèche 19"/>
          <p:cNvCxnSpPr>
            <a:cxnSpLocks noChangeShapeType="1"/>
            <a:endCxn id="18" idx="3"/>
          </p:cNvCxnSpPr>
          <p:nvPr/>
        </p:nvCxnSpPr>
        <p:spPr bwMode="auto">
          <a:xfrm rot="10800000" flipV="1">
            <a:off x="6019800" y="5568977"/>
            <a:ext cx="533400" cy="419100"/>
          </a:xfrm>
          <a:prstGeom prst="straightConnector1">
            <a:avLst/>
          </a:prstGeom>
          <a:noFill/>
          <a:ln w="63500">
            <a:solidFill>
              <a:srgbClr val="FF0000"/>
            </a:solidFill>
            <a:round/>
            <a:headEnd/>
            <a:tailEnd type="arrow" w="med" len="med"/>
          </a:ln>
          <a:effectLst>
            <a:outerShdw dist="20000" dir="5400000" rotWithShape="0">
              <a:srgbClr val="808080">
                <a:alpha val="37999"/>
              </a:srgbClr>
            </a:outerShdw>
          </a:effectLst>
        </p:spPr>
      </p:cxnSp>
      <p:cxnSp>
        <p:nvCxnSpPr>
          <p:cNvPr id="22" name="Connecteur droit avec flèche 21"/>
          <p:cNvCxnSpPr>
            <a:cxnSpLocks noChangeShapeType="1"/>
            <a:endCxn id="18" idx="1"/>
          </p:cNvCxnSpPr>
          <p:nvPr/>
        </p:nvCxnSpPr>
        <p:spPr bwMode="auto">
          <a:xfrm>
            <a:off x="2514600" y="5568977"/>
            <a:ext cx="609600" cy="419100"/>
          </a:xfrm>
          <a:prstGeom prst="straightConnector1">
            <a:avLst/>
          </a:prstGeom>
          <a:noFill/>
          <a:ln w="63500">
            <a:solidFill>
              <a:srgbClr val="FF0000"/>
            </a:solidFill>
            <a:round/>
            <a:headEnd/>
            <a:tailEnd type="arrow" w="med" len="med"/>
          </a:ln>
          <a:effectLst>
            <a:outerShdw dist="20000" dir="5400000" rotWithShape="0">
              <a:srgbClr val="808080">
                <a:alpha val="37999"/>
              </a:srgbClr>
            </a:outerShdw>
          </a:effectLst>
        </p:spPr>
      </p:cxnSp>
      <p:sp>
        <p:nvSpPr>
          <p:cNvPr id="38929" name="ZoneTexte 23"/>
          <p:cNvSpPr txBox="1">
            <a:spLocks noChangeArrowheads="1"/>
          </p:cNvSpPr>
          <p:nvPr/>
        </p:nvSpPr>
        <p:spPr bwMode="auto">
          <a:xfrm>
            <a:off x="3505200" y="5670577"/>
            <a:ext cx="2209800" cy="584200"/>
          </a:xfrm>
          <a:prstGeom prst="rect">
            <a:avLst/>
          </a:prstGeom>
          <a:noFill/>
          <a:ln w="9525">
            <a:noFill/>
            <a:miter lim="800000"/>
            <a:headEnd/>
            <a:tailEnd/>
          </a:ln>
        </p:spPr>
        <p:txBody>
          <a:bodyPr>
            <a:spAutoFit/>
          </a:bodyPr>
          <a:lstStyle/>
          <a:p>
            <a:pPr algn="ctr"/>
            <a:r>
              <a:rPr lang="fr-FR" sz="3200" b="1">
                <a:latin typeface="Britannic Bold" pitchFamily="34" charset="0"/>
              </a:rPr>
              <a:t>30 unités</a:t>
            </a:r>
          </a:p>
          <a:p>
            <a:pPr algn="ctr"/>
            <a:endParaRPr lang="fr-FR" sz="3200" b="1">
              <a:solidFill>
                <a:srgbClr val="E3191E"/>
              </a:solidFill>
            </a:endParaRPr>
          </a:p>
        </p:txBody>
      </p:sp>
      <p:sp>
        <p:nvSpPr>
          <p:cNvPr id="38930" name="ZoneTexte 26"/>
          <p:cNvSpPr txBox="1">
            <a:spLocks noChangeArrowheads="1"/>
          </p:cNvSpPr>
          <p:nvPr/>
        </p:nvSpPr>
        <p:spPr bwMode="auto">
          <a:xfrm>
            <a:off x="3428992" y="4786322"/>
            <a:ext cx="2209800" cy="646113"/>
          </a:xfrm>
          <a:prstGeom prst="rect">
            <a:avLst/>
          </a:prstGeom>
          <a:noFill/>
          <a:ln w="9525">
            <a:noFill/>
            <a:miter lim="800000"/>
            <a:headEnd/>
            <a:tailEnd/>
          </a:ln>
        </p:spPr>
        <p:txBody>
          <a:bodyPr>
            <a:spAutoFit/>
          </a:bodyPr>
          <a:lstStyle/>
          <a:p>
            <a:pPr algn="ctr"/>
            <a:r>
              <a:rPr lang="fr-FR" sz="3600" b="1" dirty="0">
                <a:solidFill>
                  <a:srgbClr val="E3191E"/>
                </a:solidFill>
                <a:latin typeface="Britannic Bold" pitchFamily="34" charset="0"/>
              </a:rPr>
              <a:t>541 cas</a:t>
            </a:r>
          </a:p>
        </p:txBody>
      </p:sp>
      <p:sp>
        <p:nvSpPr>
          <p:cNvPr id="19" name="Titre 6"/>
          <p:cNvSpPr>
            <a:spLocks noGrp="1"/>
          </p:cNvSpPr>
          <p:nvPr>
            <p:ph type="title"/>
          </p:nvPr>
        </p:nvSpPr>
        <p:spPr>
          <a:xfrm>
            <a:off x="612648" y="228600"/>
            <a:ext cx="8153400" cy="990600"/>
          </a:xfrm>
        </p:spPr>
        <p:txBody>
          <a:bodyPr>
            <a:normAutofit fontScale="90000"/>
          </a:bodyPr>
          <a:lstStyle/>
          <a:p>
            <a:pPr algn="ctr"/>
            <a:r>
              <a:rPr lang="fr-FR" sz="4900" dirty="0" smtClean="0"/>
              <a:t>«L’IRA vue par les Néphrologues » </a:t>
            </a:r>
            <a:br>
              <a:rPr lang="fr-FR" sz="4900" dirty="0" smtClean="0"/>
            </a:br>
            <a:r>
              <a:rPr lang="fr-FR" sz="3600" dirty="0" smtClean="0">
                <a:solidFill>
                  <a:srgbClr val="FF0000"/>
                </a:solidFill>
                <a:latin typeface="Britannic Bold" pitchFamily="34" charset="0"/>
              </a:rPr>
              <a:t>Enquête nationale - Maroc 2013</a:t>
            </a:r>
            <a:endParaRPr lang="fr-FR" sz="3600" dirty="0" smtClean="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Programme</a:t>
            </a:r>
            <a:endParaRPr lang="fr-FR" dirty="0"/>
          </a:p>
        </p:txBody>
      </p:sp>
      <p:pic>
        <p:nvPicPr>
          <p:cNvPr id="5" name="Image 4"/>
          <p:cNvPicPr/>
          <p:nvPr/>
        </p:nvPicPr>
        <p:blipFill>
          <a:blip r:embed="rId2"/>
          <a:srcRect l="10143" t="34124" r="27674" b="31165"/>
          <a:stretch>
            <a:fillRect/>
          </a:stretch>
        </p:blipFill>
        <p:spPr bwMode="auto">
          <a:xfrm>
            <a:off x="500034" y="1857364"/>
            <a:ext cx="8358246" cy="3929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714348" y="1571612"/>
          <a:ext cx="3820645" cy="3357562"/>
        </p:xfrm>
        <a:graphic>
          <a:graphicData uri="http://schemas.openxmlformats.org/presentationml/2006/ole">
            <p:oleObj spid="_x0000_s9218" name="Document" r:id="rId3" imgW="11622122" imgH="10212225" progId="Word.Document.12">
              <p:link updateAutomatic="1"/>
            </p:oleObj>
          </a:graphicData>
        </a:graphic>
      </p:graphicFrame>
      <p:graphicFrame>
        <p:nvGraphicFramePr>
          <p:cNvPr id="3" name="Object 3"/>
          <p:cNvGraphicFramePr>
            <a:graphicFrameLocks noChangeAspect="1"/>
          </p:cNvGraphicFramePr>
          <p:nvPr/>
        </p:nvGraphicFramePr>
        <p:xfrm>
          <a:off x="5643570" y="2500306"/>
          <a:ext cx="2357454" cy="3222518"/>
        </p:xfrm>
        <a:graphic>
          <a:graphicData uri="http://schemas.openxmlformats.org/presentationml/2006/ole">
            <p:oleObj spid="_x0000_s9219" name="Document" r:id="rId3" imgW="9145277" imgH="12498545" progId="Word.Document.12">
              <p:link updateAutomatic="1"/>
            </p:oleObj>
          </a:graphicData>
        </a:graphic>
      </p:graphicFrame>
      <p:sp>
        <p:nvSpPr>
          <p:cNvPr id="4" name="ZoneTexte 5"/>
          <p:cNvSpPr txBox="1">
            <a:spLocks noChangeArrowheads="1"/>
          </p:cNvSpPr>
          <p:nvPr/>
        </p:nvSpPr>
        <p:spPr bwMode="auto">
          <a:xfrm>
            <a:off x="5500694" y="1546218"/>
            <a:ext cx="3124200" cy="954088"/>
          </a:xfrm>
          <a:prstGeom prst="rect">
            <a:avLst/>
          </a:prstGeom>
          <a:noFill/>
          <a:ln w="9525">
            <a:noFill/>
            <a:miter lim="800000"/>
            <a:headEnd/>
            <a:tailEnd/>
          </a:ln>
        </p:spPr>
        <p:txBody>
          <a:bodyPr>
            <a:spAutoFit/>
          </a:bodyPr>
          <a:lstStyle/>
          <a:p>
            <a:pPr algn="ctr"/>
            <a:r>
              <a:rPr lang="fr-FR" sz="2800" dirty="0">
                <a:solidFill>
                  <a:srgbClr val="D21530"/>
                </a:solidFill>
                <a:latin typeface="Britannic Bold" pitchFamily="34" charset="0"/>
              </a:rPr>
              <a:t>Médiane d’âge</a:t>
            </a:r>
          </a:p>
          <a:p>
            <a:pPr algn="ctr"/>
            <a:r>
              <a:rPr lang="fr-FR" sz="2800" dirty="0">
                <a:solidFill>
                  <a:srgbClr val="000000"/>
                </a:solidFill>
                <a:latin typeface="Britannic Bold" pitchFamily="34" charset="0"/>
              </a:rPr>
              <a:t>57 ans</a:t>
            </a:r>
          </a:p>
        </p:txBody>
      </p:sp>
      <p:sp>
        <p:nvSpPr>
          <p:cNvPr id="5" name="ZoneTexte 7"/>
          <p:cNvSpPr txBox="1">
            <a:spLocks noChangeArrowheads="1"/>
          </p:cNvSpPr>
          <p:nvPr/>
        </p:nvSpPr>
        <p:spPr bwMode="auto">
          <a:xfrm>
            <a:off x="5000628" y="5715016"/>
            <a:ext cx="3505200" cy="954107"/>
          </a:xfrm>
          <a:prstGeom prst="rect">
            <a:avLst/>
          </a:prstGeom>
          <a:noFill/>
          <a:ln w="9525">
            <a:noFill/>
            <a:miter lim="800000"/>
            <a:headEnd/>
            <a:tailEnd/>
          </a:ln>
        </p:spPr>
        <p:txBody>
          <a:bodyPr wrap="square">
            <a:spAutoFit/>
          </a:bodyPr>
          <a:lstStyle/>
          <a:p>
            <a:pPr algn="ctr"/>
            <a:r>
              <a:rPr lang="fr-FR" sz="2800" dirty="0">
                <a:solidFill>
                  <a:srgbClr val="D21530"/>
                </a:solidFill>
                <a:latin typeface="Britannic Bold" pitchFamily="34" charset="0"/>
              </a:rPr>
              <a:t>Sexe</a:t>
            </a:r>
          </a:p>
          <a:p>
            <a:pPr algn="ctr"/>
            <a:r>
              <a:rPr lang="en-US" sz="2800" dirty="0">
                <a:solidFill>
                  <a:srgbClr val="000000"/>
                </a:solidFill>
                <a:latin typeface="Britannic Bold" pitchFamily="34" charset="0"/>
              </a:rPr>
              <a:t>Sex-ratio H/F: </a:t>
            </a:r>
            <a:r>
              <a:rPr lang="en-US" sz="2800" dirty="0" smtClean="0">
                <a:solidFill>
                  <a:srgbClr val="000000"/>
                </a:solidFill>
                <a:latin typeface="Britannic Bold" pitchFamily="34" charset="0"/>
              </a:rPr>
              <a:t>1.14</a:t>
            </a:r>
            <a:endParaRPr lang="fr-FR" sz="2800" dirty="0">
              <a:solidFill>
                <a:srgbClr val="D21530"/>
              </a:solidFill>
              <a:latin typeface="Britannic Bold" pitchFamily="34" charset="0"/>
            </a:endParaRPr>
          </a:p>
        </p:txBody>
      </p:sp>
      <p:sp>
        <p:nvSpPr>
          <p:cNvPr id="6" name="ZoneTexte 5"/>
          <p:cNvSpPr txBox="1">
            <a:spLocks noChangeArrowheads="1"/>
          </p:cNvSpPr>
          <p:nvPr/>
        </p:nvSpPr>
        <p:spPr bwMode="auto">
          <a:xfrm>
            <a:off x="0" y="357166"/>
            <a:ext cx="9144000" cy="769441"/>
          </a:xfrm>
          <a:prstGeom prst="rect">
            <a:avLst/>
          </a:prstGeom>
          <a:noFill/>
          <a:ln w="9525">
            <a:noFill/>
            <a:miter lim="800000"/>
            <a:headEnd/>
            <a:tailEnd/>
          </a:ln>
        </p:spPr>
        <p:txBody>
          <a:bodyPr wrap="square">
            <a:spAutoFit/>
          </a:bodyPr>
          <a:lstStyle/>
          <a:p>
            <a:pPr algn="ctr"/>
            <a:r>
              <a:rPr lang="fr-FR" sz="4400" dirty="0" smtClean="0">
                <a:solidFill>
                  <a:schemeClr val="tx2"/>
                </a:solidFill>
                <a:latin typeface="+mj-lt"/>
                <a:ea typeface="+mj-ea"/>
                <a:cs typeface="+mj-cs"/>
              </a:rPr>
              <a:t>Résultats: présentation clinique</a:t>
            </a:r>
          </a:p>
        </p:txBody>
      </p:sp>
      <p:graphicFrame>
        <p:nvGraphicFramePr>
          <p:cNvPr id="7" name="Espace réservé du contenu 5"/>
          <p:cNvGraphicFramePr>
            <a:graphicFrameLocks/>
          </p:cNvGraphicFramePr>
          <p:nvPr/>
        </p:nvGraphicFramePr>
        <p:xfrm>
          <a:off x="642910" y="3857628"/>
          <a:ext cx="3629028" cy="3810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ZoneTexte 4"/>
          <p:cNvSpPr txBox="1">
            <a:spLocks noChangeArrowheads="1"/>
          </p:cNvSpPr>
          <p:nvPr/>
        </p:nvSpPr>
        <p:spPr bwMode="auto">
          <a:xfrm>
            <a:off x="785786" y="219654"/>
            <a:ext cx="7391400" cy="923330"/>
          </a:xfrm>
          <a:prstGeom prst="rect">
            <a:avLst/>
          </a:prstGeom>
          <a:noFill/>
          <a:ln w="9525">
            <a:noFill/>
            <a:miter lim="800000"/>
            <a:headEnd/>
            <a:tailEnd/>
          </a:ln>
        </p:spPr>
        <p:txBody>
          <a:bodyPr>
            <a:spAutoFit/>
          </a:bodyPr>
          <a:lstStyle/>
          <a:p>
            <a:pPr algn="ctr"/>
            <a:r>
              <a:rPr lang="fr-FR" sz="3600" dirty="0">
                <a:solidFill>
                  <a:schemeClr val="tx2"/>
                </a:solidFill>
                <a:latin typeface="+mj-lt"/>
                <a:ea typeface="+mj-ea"/>
                <a:cs typeface="+mj-cs"/>
              </a:rPr>
              <a:t>IRA communautaire # hospitalière</a:t>
            </a:r>
          </a:p>
          <a:p>
            <a:endParaRPr lang="fr-FR" sz="1800" dirty="0"/>
          </a:p>
        </p:txBody>
      </p:sp>
      <p:graphicFrame>
        <p:nvGraphicFramePr>
          <p:cNvPr id="3074" name="Object 2"/>
          <p:cNvGraphicFramePr>
            <a:graphicFrameLocks noChangeAspect="1"/>
          </p:cNvGraphicFramePr>
          <p:nvPr/>
        </p:nvGraphicFramePr>
        <p:xfrm>
          <a:off x="-32" y="1000108"/>
          <a:ext cx="10858576" cy="6096000"/>
        </p:xfrm>
        <a:graphic>
          <a:graphicData uri="http://schemas.openxmlformats.org/presentationml/2006/ole">
            <p:oleObj spid="_x0000_s11266" name="Document" r:id="rId3" imgW="18404869" imgH="11202964" progId="Word.Document.12">
              <p:link updateAutomatic="1"/>
            </p:oleObj>
          </a:graphicData>
        </a:graphic>
      </p:graphicFrame>
      <p:sp>
        <p:nvSpPr>
          <p:cNvPr id="4" name="Rectangle 3"/>
          <p:cNvSpPr/>
          <p:nvPr/>
        </p:nvSpPr>
        <p:spPr>
          <a:xfrm>
            <a:off x="0" y="6000768"/>
            <a:ext cx="9144000" cy="28575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Espace réservé du contenu 6"/>
          <p:cNvGraphicFramePr>
            <a:graphicFrameLocks noGrp="1"/>
          </p:cNvGraphicFramePr>
          <p:nvPr/>
        </p:nvGraphicFramePr>
        <p:xfrm>
          <a:off x="3500430" y="2143116"/>
          <a:ext cx="5643570" cy="2928934"/>
        </p:xfrm>
        <a:graphic>
          <a:graphicData uri="http://schemas.openxmlformats.org/presentationml/2006/ole">
            <p:oleObj spid="_x0000_s13314" r:id="rId3" imgW="4492381" imgH="2511344" progId="Excel.Sheet.8">
              <p:embed/>
            </p:oleObj>
          </a:graphicData>
        </a:graphic>
      </p:graphicFrame>
      <p:sp>
        <p:nvSpPr>
          <p:cNvPr id="5123" name="ZoneTexte 4"/>
          <p:cNvSpPr txBox="1">
            <a:spLocks noChangeArrowheads="1"/>
          </p:cNvSpPr>
          <p:nvPr/>
        </p:nvSpPr>
        <p:spPr bwMode="auto">
          <a:xfrm>
            <a:off x="914400" y="381000"/>
            <a:ext cx="7391400" cy="923330"/>
          </a:xfrm>
          <a:prstGeom prst="rect">
            <a:avLst/>
          </a:prstGeom>
          <a:noFill/>
          <a:ln w="9525">
            <a:noFill/>
            <a:miter lim="800000"/>
            <a:headEnd/>
            <a:tailEnd/>
          </a:ln>
        </p:spPr>
        <p:txBody>
          <a:bodyPr>
            <a:spAutoFit/>
          </a:bodyPr>
          <a:lstStyle/>
          <a:p>
            <a:pPr algn="ctr"/>
            <a:r>
              <a:rPr lang="fr-FR" sz="3600" dirty="0">
                <a:solidFill>
                  <a:schemeClr val="tx2"/>
                </a:solidFill>
                <a:latin typeface="+mj-lt"/>
                <a:ea typeface="+mj-ea"/>
                <a:cs typeface="+mj-cs"/>
              </a:rPr>
              <a:t>IRA selon </a:t>
            </a:r>
            <a:r>
              <a:rPr lang="fr-FR" sz="3600" dirty="0" smtClean="0">
                <a:solidFill>
                  <a:schemeClr val="tx2"/>
                </a:solidFill>
                <a:latin typeface="+mj-lt"/>
                <a:ea typeface="+mj-ea"/>
                <a:cs typeface="+mj-cs"/>
              </a:rPr>
              <a:t>la classification </a:t>
            </a:r>
            <a:r>
              <a:rPr lang="fr-FR" sz="3600" dirty="0">
                <a:solidFill>
                  <a:schemeClr val="tx2"/>
                </a:solidFill>
                <a:latin typeface="+mj-lt"/>
                <a:ea typeface="+mj-ea"/>
                <a:cs typeface="+mj-cs"/>
              </a:rPr>
              <a:t>AKIN</a:t>
            </a:r>
          </a:p>
          <a:p>
            <a:endParaRPr lang="fr-FR" sz="1800" dirty="0"/>
          </a:p>
        </p:txBody>
      </p:sp>
      <p:graphicFrame>
        <p:nvGraphicFramePr>
          <p:cNvPr id="4" name="Graphique 3"/>
          <p:cNvGraphicFramePr/>
          <p:nvPr/>
        </p:nvGraphicFramePr>
        <p:xfrm>
          <a:off x="0" y="1500174"/>
          <a:ext cx="5214974" cy="535782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re 1"/>
          <p:cNvSpPr>
            <a:spLocks noGrp="1"/>
          </p:cNvSpPr>
          <p:nvPr>
            <p:ph type="title"/>
          </p:nvPr>
        </p:nvSpPr>
        <p:spPr/>
        <p:txBody>
          <a:bodyPr/>
          <a:lstStyle/>
          <a:p>
            <a:pPr algn="ctr"/>
            <a:r>
              <a:rPr lang="fr-FR" sz="3600" dirty="0" smtClean="0"/>
              <a:t>Causes IRA Maroc: Top 10</a:t>
            </a:r>
          </a:p>
        </p:txBody>
      </p:sp>
      <p:graphicFrame>
        <p:nvGraphicFramePr>
          <p:cNvPr id="12290" name="Espace réservé du contenu 3"/>
          <p:cNvGraphicFramePr>
            <a:graphicFrameLocks noGrp="1"/>
          </p:cNvGraphicFramePr>
          <p:nvPr>
            <p:ph idx="1"/>
          </p:nvPr>
        </p:nvGraphicFramePr>
        <p:xfrm>
          <a:off x="457200" y="1831995"/>
          <a:ext cx="8229600" cy="4525963"/>
        </p:xfrm>
        <a:graphic>
          <a:graphicData uri="http://schemas.openxmlformats.org/presentationml/2006/ole">
            <p:oleObj spid="_x0000_s20482" name="Graphique" r:id="rId3" imgW="8228920" imgH="4522858" progId="Excel.Sheet.8">
              <p:embed/>
            </p:oleObj>
          </a:graphicData>
        </a:graphic>
      </p:graphicFrame>
      <p:sp>
        <p:nvSpPr>
          <p:cNvPr id="5" name="Rectangle 4"/>
          <p:cNvSpPr/>
          <p:nvPr/>
        </p:nvSpPr>
        <p:spPr>
          <a:xfrm>
            <a:off x="785786" y="5000636"/>
            <a:ext cx="7643866" cy="1285884"/>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6"/>
          <p:cNvGraphicFramePr>
            <a:graphicFrameLocks noChangeAspect="1"/>
          </p:cNvGraphicFramePr>
          <p:nvPr>
            <p:ph idx="1"/>
          </p:nvPr>
        </p:nvGraphicFramePr>
        <p:xfrm>
          <a:off x="77788" y="2039963"/>
          <a:ext cx="7639050" cy="4727575"/>
        </p:xfrm>
        <a:graphic>
          <a:graphicData uri="http://schemas.openxmlformats.org/presentationml/2006/ole">
            <p:oleObj spid="_x0000_s19458" name="Graphique" r:id="rId4" imgW="8229525" imgH="5090084" progId="MSGraph.Chart.8">
              <p:embed followColorScheme="full"/>
            </p:oleObj>
          </a:graphicData>
        </a:graphic>
      </p:graphicFrame>
      <p:sp>
        <p:nvSpPr>
          <p:cNvPr id="11267" name="Rectangle 7"/>
          <p:cNvSpPr>
            <a:spLocks noChangeArrowheads="1"/>
          </p:cNvSpPr>
          <p:nvPr/>
        </p:nvSpPr>
        <p:spPr bwMode="auto">
          <a:xfrm>
            <a:off x="357158" y="6643710"/>
            <a:ext cx="8715404" cy="184666"/>
          </a:xfrm>
          <a:prstGeom prst="rect">
            <a:avLst/>
          </a:prstGeom>
          <a:solidFill>
            <a:srgbClr val="FFFFFF"/>
          </a:solidFill>
          <a:ln w="9525">
            <a:noFill/>
            <a:miter lim="800000"/>
            <a:headEnd/>
            <a:tailEnd/>
          </a:ln>
        </p:spPr>
        <p:txBody>
          <a:bodyPr wrap="square" lIns="0" tIns="0" rIns="0" bIns="0" anchor="ctr">
            <a:spAutoFit/>
          </a:bodyPr>
          <a:lstStyle/>
          <a:p>
            <a:pPr algn="r" eaLnBrk="0" hangingPunct="0"/>
            <a:r>
              <a:rPr lang="fr-FR" sz="1200" dirty="0" err="1" smtClean="0"/>
              <a:t>Seifu</a:t>
            </a:r>
            <a:r>
              <a:rPr lang="fr-FR" sz="1200" dirty="0" smtClean="0"/>
              <a:t> L. AFRAN </a:t>
            </a:r>
            <a:r>
              <a:rPr lang="fr-FR" sz="1200" dirty="0" err="1" smtClean="0"/>
              <a:t>Congress</a:t>
            </a:r>
            <a:r>
              <a:rPr lang="fr-FR" sz="1200" dirty="0" smtClean="0"/>
              <a:t>, Agadir, </a:t>
            </a:r>
            <a:r>
              <a:rPr lang="fr-FR" sz="1200" dirty="0" err="1" smtClean="0"/>
              <a:t>Morocco</a:t>
            </a:r>
            <a:r>
              <a:rPr lang="fr-FR" sz="1200" dirty="0" smtClean="0"/>
              <a:t>, 2004 ; </a:t>
            </a:r>
            <a:r>
              <a:rPr lang="fr-FR" sz="1200" dirty="0" err="1" smtClean="0"/>
              <a:t>Lengani</a:t>
            </a:r>
            <a:r>
              <a:rPr lang="fr-FR" sz="1200" dirty="0" smtClean="0"/>
              <a:t> </a:t>
            </a:r>
            <a:r>
              <a:rPr lang="fr-FR" sz="1200" dirty="0"/>
              <a:t>A et al. </a:t>
            </a:r>
            <a:r>
              <a:rPr lang="fr-FR" sz="1200" dirty="0" err="1"/>
              <a:t>Nephrol</a:t>
            </a:r>
            <a:r>
              <a:rPr lang="fr-FR" sz="1200" dirty="0"/>
              <a:t> </a:t>
            </a:r>
            <a:r>
              <a:rPr lang="fr-FR" sz="1200" dirty="0" err="1"/>
              <a:t>Ther</a:t>
            </a:r>
            <a:r>
              <a:rPr lang="fr-FR" sz="1200" dirty="0"/>
              <a:t>. 2010 </a:t>
            </a:r>
            <a:r>
              <a:rPr lang="fr-FR" sz="1200" dirty="0" err="1"/>
              <a:t>Feb</a:t>
            </a:r>
            <a:r>
              <a:rPr lang="fr-FR" sz="1200" dirty="0"/>
              <a:t>;6(1):</a:t>
            </a:r>
            <a:r>
              <a:rPr lang="fr-FR" sz="1200" dirty="0" smtClean="0"/>
              <a:t>28-34</a:t>
            </a:r>
            <a:endParaRPr lang="fr-FR" sz="1200" dirty="0"/>
          </a:p>
        </p:txBody>
      </p:sp>
      <p:pic>
        <p:nvPicPr>
          <p:cNvPr id="11268" name="Picture 10" descr="Image1"/>
          <p:cNvPicPr>
            <a:picLocks noChangeAspect="1" noChangeArrowheads="1"/>
          </p:cNvPicPr>
          <p:nvPr/>
        </p:nvPicPr>
        <p:blipFill>
          <a:blip r:embed="rId5"/>
          <a:srcRect/>
          <a:stretch>
            <a:fillRect/>
          </a:stretch>
        </p:blipFill>
        <p:spPr bwMode="auto">
          <a:xfrm>
            <a:off x="7596188" y="2563838"/>
            <a:ext cx="1528762" cy="2160588"/>
          </a:xfrm>
          <a:prstGeom prst="rect">
            <a:avLst/>
          </a:prstGeom>
          <a:noFill/>
          <a:ln w="9525">
            <a:noFill/>
            <a:miter lim="800000"/>
            <a:headEnd/>
            <a:tailEnd/>
          </a:ln>
        </p:spPr>
      </p:pic>
      <p:sp>
        <p:nvSpPr>
          <p:cNvPr id="9" name="Moins 8"/>
          <p:cNvSpPr>
            <a:spLocks noChangeArrowheads="1"/>
          </p:cNvSpPr>
          <p:nvPr/>
        </p:nvSpPr>
        <p:spPr bwMode="auto">
          <a:xfrm>
            <a:off x="714348" y="1506563"/>
            <a:ext cx="3657600" cy="381000"/>
          </a:xfrm>
          <a:custGeom>
            <a:avLst/>
            <a:gdLst>
              <a:gd name="T0" fmla="*/ 3172785 w 3657600"/>
              <a:gd name="T1" fmla="*/ 190500 h 381000"/>
              <a:gd name="T2" fmla="*/ 1828800 w 3657600"/>
              <a:gd name="T3" fmla="*/ 235306 h 381000"/>
              <a:gd name="T4" fmla="*/ 484815 w 3657600"/>
              <a:gd name="T5" fmla="*/ 190500 h 381000"/>
              <a:gd name="T6" fmla="*/ 1828800 w 3657600"/>
              <a:gd name="T7" fmla="*/ 145694 h 381000"/>
              <a:gd name="T8" fmla="*/ 0 60000 65536"/>
              <a:gd name="T9" fmla="*/ 1 60000 65536"/>
              <a:gd name="T10" fmla="*/ 2 60000 65536"/>
              <a:gd name="T11" fmla="*/ 3 60000 65536"/>
              <a:gd name="T12" fmla="*/ 484815 w 3657600"/>
              <a:gd name="T13" fmla="*/ 145694 h 381000"/>
              <a:gd name="T14" fmla="*/ 3172785 w 3657600"/>
              <a:gd name="T15" fmla="*/ 235306 h 381000"/>
            </a:gdLst>
            <a:ahLst/>
            <a:cxnLst>
              <a:cxn ang="T8">
                <a:pos x="T0" y="T1"/>
              </a:cxn>
              <a:cxn ang="T9">
                <a:pos x="T2" y="T3"/>
              </a:cxn>
              <a:cxn ang="T10">
                <a:pos x="T4" y="T5"/>
              </a:cxn>
              <a:cxn ang="T11">
                <a:pos x="T6" y="T7"/>
              </a:cxn>
            </a:cxnLst>
            <a:rect l="T12" t="T13" r="T14" b="T15"/>
            <a:pathLst>
              <a:path w="3657600" h="381000">
                <a:moveTo>
                  <a:pt x="484815" y="145694"/>
                </a:moveTo>
                <a:lnTo>
                  <a:pt x="3172785" y="145694"/>
                </a:lnTo>
                <a:lnTo>
                  <a:pt x="3172785" y="235306"/>
                </a:lnTo>
                <a:lnTo>
                  <a:pt x="484815" y="235306"/>
                </a:lnTo>
                <a:close/>
              </a:path>
            </a:pathLst>
          </a:custGeom>
          <a:solidFill>
            <a:srgbClr val="E3191E"/>
          </a:solidFill>
          <a:ln w="9525">
            <a:noFill/>
            <a:miter lim="800000"/>
            <a:headEnd/>
            <a:tailEnd/>
          </a:ln>
          <a:effectLst>
            <a:outerShdw dist="23000" dir="5400000" rotWithShape="0">
              <a:srgbClr val="808080">
                <a:alpha val="34999"/>
              </a:srgbClr>
            </a:outerShdw>
          </a:effectLst>
        </p:spPr>
        <p:txBody>
          <a:bodyPr anchor="ctr"/>
          <a:lstStyle/>
          <a:p>
            <a:pPr algn="ctr">
              <a:defRPr/>
            </a:pPr>
            <a:endParaRPr lang="fr-FR">
              <a:solidFill>
                <a:srgbClr val="FFFFFF"/>
              </a:solidFill>
              <a:latin typeface="Calibri" charset="0"/>
              <a:ea typeface="ＭＳ Ｐゴシック" charset="-128"/>
            </a:endParaRPr>
          </a:p>
        </p:txBody>
      </p:sp>
      <p:sp>
        <p:nvSpPr>
          <p:cNvPr id="10" name="Moins 9"/>
          <p:cNvSpPr>
            <a:spLocks noChangeArrowheads="1"/>
          </p:cNvSpPr>
          <p:nvPr/>
        </p:nvSpPr>
        <p:spPr bwMode="auto">
          <a:xfrm>
            <a:off x="885772" y="1658963"/>
            <a:ext cx="2514600" cy="304800"/>
          </a:xfrm>
          <a:custGeom>
            <a:avLst/>
            <a:gdLst>
              <a:gd name="T0" fmla="*/ 2181290 w 2514600"/>
              <a:gd name="T1" fmla="*/ 152400 h 304800"/>
              <a:gd name="T2" fmla="*/ 1257300 w 2514600"/>
              <a:gd name="T3" fmla="*/ 188244 h 304800"/>
              <a:gd name="T4" fmla="*/ 333310 w 2514600"/>
              <a:gd name="T5" fmla="*/ 152400 h 304800"/>
              <a:gd name="T6" fmla="*/ 1257300 w 2514600"/>
              <a:gd name="T7" fmla="*/ 116556 h 304800"/>
              <a:gd name="T8" fmla="*/ 0 60000 65536"/>
              <a:gd name="T9" fmla="*/ 1 60000 65536"/>
              <a:gd name="T10" fmla="*/ 2 60000 65536"/>
              <a:gd name="T11" fmla="*/ 3 60000 65536"/>
              <a:gd name="T12" fmla="*/ 333310 w 2514600"/>
              <a:gd name="T13" fmla="*/ 116556 h 304800"/>
              <a:gd name="T14" fmla="*/ 2181290 w 2514600"/>
              <a:gd name="T15" fmla="*/ 188244 h 304800"/>
            </a:gdLst>
            <a:ahLst/>
            <a:cxnLst>
              <a:cxn ang="T8">
                <a:pos x="T0" y="T1"/>
              </a:cxn>
              <a:cxn ang="T9">
                <a:pos x="T2" y="T3"/>
              </a:cxn>
              <a:cxn ang="T10">
                <a:pos x="T4" y="T5"/>
              </a:cxn>
              <a:cxn ang="T11">
                <a:pos x="T6" y="T7"/>
              </a:cxn>
            </a:cxnLst>
            <a:rect l="T12" t="T13" r="T14" b="T15"/>
            <a:pathLst>
              <a:path w="2514600" h="304800">
                <a:moveTo>
                  <a:pt x="333310" y="116556"/>
                </a:moveTo>
                <a:lnTo>
                  <a:pt x="2181290" y="116556"/>
                </a:lnTo>
                <a:lnTo>
                  <a:pt x="2181290" y="188244"/>
                </a:lnTo>
                <a:lnTo>
                  <a:pt x="333310" y="188244"/>
                </a:lnTo>
                <a:close/>
              </a:path>
            </a:pathLst>
          </a:custGeom>
          <a:solidFill>
            <a:srgbClr val="FFFF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fr-FR">
              <a:solidFill>
                <a:srgbClr val="FFFFFF"/>
              </a:solidFill>
              <a:latin typeface="Calibri" charset="0"/>
              <a:ea typeface="ＭＳ Ｐゴシック" charset="-128"/>
            </a:endParaRPr>
          </a:p>
        </p:txBody>
      </p:sp>
      <p:sp>
        <p:nvSpPr>
          <p:cNvPr id="11" name="Moins 10"/>
          <p:cNvSpPr>
            <a:spLocks noChangeArrowheads="1"/>
          </p:cNvSpPr>
          <p:nvPr/>
        </p:nvSpPr>
        <p:spPr bwMode="auto">
          <a:xfrm>
            <a:off x="942948" y="1735163"/>
            <a:ext cx="2057400" cy="304800"/>
          </a:xfrm>
          <a:custGeom>
            <a:avLst/>
            <a:gdLst>
              <a:gd name="T0" fmla="*/ 1784692 w 2057400"/>
              <a:gd name="T1" fmla="*/ 152400 h 304800"/>
              <a:gd name="T2" fmla="*/ 1028700 w 2057400"/>
              <a:gd name="T3" fmla="*/ 188244 h 304800"/>
              <a:gd name="T4" fmla="*/ 272708 w 2057400"/>
              <a:gd name="T5" fmla="*/ 152400 h 304800"/>
              <a:gd name="T6" fmla="*/ 1028700 w 2057400"/>
              <a:gd name="T7" fmla="*/ 116556 h 304800"/>
              <a:gd name="T8" fmla="*/ 0 60000 65536"/>
              <a:gd name="T9" fmla="*/ 1 60000 65536"/>
              <a:gd name="T10" fmla="*/ 2 60000 65536"/>
              <a:gd name="T11" fmla="*/ 3 60000 65536"/>
              <a:gd name="T12" fmla="*/ 272708 w 2057400"/>
              <a:gd name="T13" fmla="*/ 116556 h 304800"/>
              <a:gd name="T14" fmla="*/ 1784692 w 2057400"/>
              <a:gd name="T15" fmla="*/ 188244 h 304800"/>
            </a:gdLst>
            <a:ahLst/>
            <a:cxnLst>
              <a:cxn ang="T8">
                <a:pos x="T0" y="T1"/>
              </a:cxn>
              <a:cxn ang="T9">
                <a:pos x="T2" y="T3"/>
              </a:cxn>
              <a:cxn ang="T10">
                <a:pos x="T4" y="T5"/>
              </a:cxn>
              <a:cxn ang="T11">
                <a:pos x="T6" y="T7"/>
              </a:cxn>
            </a:cxnLst>
            <a:rect l="T12" t="T13" r="T14" b="T15"/>
            <a:pathLst>
              <a:path w="2057400" h="304800">
                <a:moveTo>
                  <a:pt x="272708" y="116556"/>
                </a:moveTo>
                <a:lnTo>
                  <a:pt x="1784692" y="116556"/>
                </a:lnTo>
                <a:lnTo>
                  <a:pt x="1784692" y="188244"/>
                </a:lnTo>
                <a:lnTo>
                  <a:pt x="272708" y="188244"/>
                </a:lnTo>
                <a:close/>
              </a:path>
            </a:pathLst>
          </a:custGeom>
          <a:solidFill>
            <a:schemeClr val="tx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fr-FR">
              <a:solidFill>
                <a:srgbClr val="FFFFFF"/>
              </a:solidFill>
              <a:latin typeface="Calibri" charset="0"/>
              <a:ea typeface="ＭＳ Ｐゴシック" charset="-128"/>
            </a:endParaRPr>
          </a:p>
        </p:txBody>
      </p:sp>
      <p:sp>
        <p:nvSpPr>
          <p:cNvPr id="75785" name="ZoneTexte 11"/>
          <p:cNvSpPr txBox="1">
            <a:spLocks noChangeArrowheads="1"/>
          </p:cNvSpPr>
          <p:nvPr/>
        </p:nvSpPr>
        <p:spPr bwMode="auto">
          <a:xfrm>
            <a:off x="419080" y="1538277"/>
            <a:ext cx="1295400" cy="461963"/>
          </a:xfrm>
          <a:prstGeom prst="rect">
            <a:avLst/>
          </a:prstGeom>
          <a:noFill/>
          <a:ln w="9525">
            <a:noFill/>
            <a:miter lim="800000"/>
            <a:headEnd/>
            <a:tailEnd/>
          </a:ln>
        </p:spPr>
        <p:txBody>
          <a:bodyPr>
            <a:spAutoFit/>
          </a:bodyPr>
          <a:lstStyle/>
          <a:p>
            <a:r>
              <a:rPr lang="fr-FR" dirty="0"/>
              <a:t>Maroc</a:t>
            </a:r>
          </a:p>
        </p:txBody>
      </p:sp>
      <p:sp>
        <p:nvSpPr>
          <p:cNvPr id="11274" name="Titre 1"/>
          <p:cNvSpPr>
            <a:spLocks noGrp="1"/>
          </p:cNvSpPr>
          <p:nvPr>
            <p:ph type="title"/>
          </p:nvPr>
        </p:nvSpPr>
        <p:spPr>
          <a:xfrm>
            <a:off x="612648" y="285728"/>
            <a:ext cx="8153400" cy="990600"/>
          </a:xfrm>
        </p:spPr>
        <p:txBody>
          <a:bodyPr/>
          <a:lstStyle/>
          <a:p>
            <a:r>
              <a:rPr lang="fr-FR" sz="3600" dirty="0" smtClean="0"/>
              <a:t>IRA Afrique : 3 premières causes par pays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7578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Espace réservé du contenu 9"/>
          <p:cNvGraphicFramePr>
            <a:graphicFrameLocks noGrp="1"/>
          </p:cNvGraphicFramePr>
          <p:nvPr>
            <p:ph sz="half" idx="1"/>
          </p:nvPr>
        </p:nvGraphicFramePr>
        <p:xfrm>
          <a:off x="228600" y="685800"/>
          <a:ext cx="5715000" cy="6172200"/>
        </p:xfrm>
        <a:graphic>
          <a:graphicData uri="http://schemas.openxmlformats.org/presentationml/2006/ole">
            <p:oleObj spid="_x0000_s22530" name="Worksheet" r:id="rId3" imgW="4876397" imgH="5364037" progId="Excel.Sheet.8">
              <p:embed/>
            </p:oleObj>
          </a:graphicData>
        </a:graphic>
      </p:graphicFrame>
      <p:sp>
        <p:nvSpPr>
          <p:cNvPr id="8" name="ZoneTexte 7"/>
          <p:cNvSpPr txBox="1">
            <a:spLocks noChangeArrowheads="1"/>
          </p:cNvSpPr>
          <p:nvPr/>
        </p:nvSpPr>
        <p:spPr bwMode="auto">
          <a:xfrm>
            <a:off x="4648200" y="3362325"/>
            <a:ext cx="4038600" cy="523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2800" b="1" dirty="0">
                <a:solidFill>
                  <a:srgbClr val="000000"/>
                </a:solidFill>
                <a:latin typeface="Calibri" pitchFamily="34" charset="0"/>
              </a:rPr>
              <a:t>4 ± 7,42 séances</a:t>
            </a:r>
          </a:p>
          <a:p>
            <a:pPr>
              <a:defRPr/>
            </a:pPr>
            <a:endParaRPr lang="fr-FR" dirty="0">
              <a:solidFill>
                <a:srgbClr val="000000"/>
              </a:solidFill>
              <a:latin typeface="Calibri" pitchFamily="34" charset="0"/>
            </a:endParaRPr>
          </a:p>
        </p:txBody>
      </p:sp>
      <p:sp>
        <p:nvSpPr>
          <p:cNvPr id="9" name="ZoneTexte 8"/>
          <p:cNvSpPr txBox="1">
            <a:spLocks noChangeArrowheads="1"/>
          </p:cNvSpPr>
          <p:nvPr/>
        </p:nvSpPr>
        <p:spPr bwMode="auto">
          <a:xfrm>
            <a:off x="4648200" y="4352925"/>
            <a:ext cx="4038600" cy="523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2800" b="1">
                <a:solidFill>
                  <a:srgbClr val="000000"/>
                </a:solidFill>
                <a:latin typeface="Calibri" pitchFamily="34" charset="0"/>
              </a:rPr>
              <a:t>6,32 ± 12,52 jours  </a:t>
            </a:r>
          </a:p>
          <a:p>
            <a:pPr>
              <a:defRPr/>
            </a:pPr>
            <a:endParaRPr lang="fr-FR">
              <a:solidFill>
                <a:srgbClr val="000000"/>
              </a:solidFill>
              <a:latin typeface="Calibri" pitchFamily="34" charset="0"/>
            </a:endParaRPr>
          </a:p>
        </p:txBody>
      </p:sp>
      <p:sp>
        <p:nvSpPr>
          <p:cNvPr id="14341" name="Titre 1"/>
          <p:cNvSpPr>
            <a:spLocks noGrp="1"/>
          </p:cNvSpPr>
          <p:nvPr>
            <p:ph type="title"/>
          </p:nvPr>
        </p:nvSpPr>
        <p:spPr>
          <a:xfrm>
            <a:off x="457200" y="71422"/>
            <a:ext cx="8229600" cy="1143000"/>
          </a:xfrm>
        </p:spPr>
        <p:txBody>
          <a:bodyPr>
            <a:normAutofit/>
          </a:bodyPr>
          <a:lstStyle/>
          <a:p>
            <a:pPr algn="ctr"/>
            <a:r>
              <a:rPr lang="fr-FR" sz="3600" dirty="0" smtClean="0"/>
              <a:t>Traitement dialytique</a:t>
            </a:r>
          </a:p>
        </p:txBody>
      </p:sp>
      <p:sp>
        <p:nvSpPr>
          <p:cNvPr id="11" name="ZoneTexte 10"/>
          <p:cNvSpPr txBox="1">
            <a:spLocks noChangeArrowheads="1"/>
          </p:cNvSpPr>
          <p:nvPr/>
        </p:nvSpPr>
        <p:spPr bwMode="auto">
          <a:xfrm>
            <a:off x="4648200" y="2362200"/>
            <a:ext cx="4038600" cy="523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2800" b="1" dirty="0">
                <a:solidFill>
                  <a:srgbClr val="000000"/>
                </a:solidFill>
                <a:latin typeface="Calibri" charset="0"/>
                <a:ea typeface="ＭＳ Ｐゴシック" charset="-128"/>
              </a:rPr>
              <a:t>Hémodialyse:  </a:t>
            </a:r>
            <a:r>
              <a:rPr lang="fr-FR" sz="2800" b="1" dirty="0">
                <a:solidFill>
                  <a:srgbClr val="FF0000"/>
                </a:solidFill>
                <a:latin typeface="Calibri" charset="0"/>
                <a:ea typeface="ＭＳ Ｐゴシック" charset="-128"/>
              </a:rPr>
              <a:t>96%</a:t>
            </a:r>
          </a:p>
          <a:p>
            <a:pPr>
              <a:defRPr/>
            </a:pPr>
            <a:endParaRPr lang="fr-FR" dirty="0">
              <a:solidFill>
                <a:srgbClr val="000000"/>
              </a:solidFill>
              <a:latin typeface="Calibri" charset="0"/>
              <a:ea typeface="ＭＳ Ｐゴシック"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304800" y="1676400"/>
          <a:ext cx="11099800" cy="5181600"/>
        </p:xfrm>
        <a:graphic>
          <a:graphicData uri="http://schemas.openxmlformats.org/presentationml/2006/ole">
            <p:oleObj spid="_x0000_s23554" name="Document" r:id="rId3" imgW="18366764" imgH="8573697" progId="Word.Document.12">
              <p:link updateAutomatic="1"/>
            </p:oleObj>
          </a:graphicData>
        </a:graphic>
      </p:graphicFrame>
      <p:sp>
        <p:nvSpPr>
          <p:cNvPr id="15363" name="Titre 1"/>
          <p:cNvSpPr>
            <a:spLocks noGrp="1"/>
          </p:cNvSpPr>
          <p:nvPr>
            <p:ph type="title"/>
          </p:nvPr>
        </p:nvSpPr>
        <p:spPr>
          <a:xfrm>
            <a:off x="457200" y="0"/>
            <a:ext cx="8229600" cy="1143000"/>
          </a:xfrm>
        </p:spPr>
        <p:txBody>
          <a:bodyPr>
            <a:noAutofit/>
          </a:bodyPr>
          <a:lstStyle/>
          <a:p>
            <a:pPr algn="ctr"/>
            <a:r>
              <a:rPr lang="fr-FR" sz="4000" dirty="0" smtClean="0"/>
              <a:t>Facteurs de risque de dialyse</a:t>
            </a:r>
            <a:r>
              <a:rPr lang="fr-FR" sz="3600" dirty="0" smtClean="0">
                <a:solidFill>
                  <a:srgbClr val="D21530"/>
                </a:solidFill>
                <a:latin typeface="Britannic Bold" pitchFamily="34" charset="0"/>
              </a:rPr>
              <a:t/>
            </a:r>
            <a:br>
              <a:rPr lang="fr-FR" sz="3600" dirty="0" smtClean="0">
                <a:solidFill>
                  <a:srgbClr val="D21530"/>
                </a:solidFill>
                <a:latin typeface="Britannic Bold" pitchFamily="34" charset="0"/>
              </a:rPr>
            </a:br>
            <a:r>
              <a:rPr lang="fr-FR" sz="3600" dirty="0" smtClean="0"/>
              <a:t>Etude </a:t>
            </a:r>
            <a:r>
              <a:rPr lang="fr-FR" sz="3600" dirty="0" err="1" smtClean="0">
                <a:solidFill>
                  <a:srgbClr val="00B050"/>
                </a:solidFill>
              </a:rPr>
              <a:t>univariée</a:t>
            </a:r>
            <a:r>
              <a:rPr lang="fr-FR" sz="3600" dirty="0" smtClean="0"/>
              <a:t> / </a:t>
            </a:r>
            <a:r>
              <a:rPr lang="fr-FR" sz="3600" dirty="0" err="1" smtClean="0">
                <a:solidFill>
                  <a:srgbClr val="C00000"/>
                </a:solidFill>
              </a:rPr>
              <a:t>multivariée</a:t>
            </a:r>
            <a:endParaRPr lang="fr-FR" sz="4000" dirty="0" smtClean="0">
              <a:solidFill>
                <a:srgbClr val="C00000"/>
              </a:solidFill>
            </a:endParaRPr>
          </a:p>
        </p:txBody>
      </p:sp>
      <p:sp>
        <p:nvSpPr>
          <p:cNvPr id="10" name="Ellipse 9"/>
          <p:cNvSpPr>
            <a:spLocks noChangeArrowheads="1"/>
          </p:cNvSpPr>
          <p:nvPr/>
        </p:nvSpPr>
        <p:spPr bwMode="auto">
          <a:xfrm>
            <a:off x="8305800" y="2057400"/>
            <a:ext cx="228600" cy="152400"/>
          </a:xfrm>
          <a:prstGeom prst="ellipse">
            <a:avLst/>
          </a:prstGeom>
          <a:solidFill>
            <a:srgbClr val="008000"/>
          </a:solidFill>
          <a:ln w="9525">
            <a:noFill/>
            <a:round/>
            <a:headEnd/>
            <a:tailEnd/>
          </a:ln>
          <a:effectLst>
            <a:outerShdw dist="23000" dir="5400000" rotWithShape="0">
              <a:srgbClr val="808080">
                <a:alpha val="34999"/>
              </a:srgbClr>
            </a:outerShdw>
          </a:effectLst>
        </p:spPr>
        <p:txBody>
          <a:bodyPr anchor="ctr"/>
          <a:lstStyle/>
          <a:p>
            <a:pPr algn="ctr">
              <a:defRPr/>
            </a:pPr>
            <a:endParaRPr lang="fr-FR">
              <a:solidFill>
                <a:srgbClr val="FFFFFF"/>
              </a:solidFill>
              <a:latin typeface="Calibri" charset="0"/>
              <a:ea typeface="ＭＳ Ｐゴシック" charset="-128"/>
            </a:endParaRPr>
          </a:p>
        </p:txBody>
      </p:sp>
      <p:sp>
        <p:nvSpPr>
          <p:cNvPr id="11" name="Ellipse 10"/>
          <p:cNvSpPr>
            <a:spLocks noChangeArrowheads="1"/>
          </p:cNvSpPr>
          <p:nvPr/>
        </p:nvSpPr>
        <p:spPr bwMode="auto">
          <a:xfrm>
            <a:off x="8305800" y="2362200"/>
            <a:ext cx="228600" cy="152400"/>
          </a:xfrm>
          <a:prstGeom prst="ellipse">
            <a:avLst/>
          </a:prstGeom>
          <a:solidFill>
            <a:srgbClr val="008000"/>
          </a:solidFill>
          <a:ln w="9525">
            <a:noFill/>
            <a:round/>
            <a:headEnd/>
            <a:tailEnd/>
          </a:ln>
          <a:effectLst>
            <a:outerShdw dist="23000" dir="5400000" rotWithShape="0">
              <a:srgbClr val="808080">
                <a:alpha val="34999"/>
              </a:srgbClr>
            </a:outerShdw>
          </a:effectLst>
        </p:spPr>
        <p:txBody>
          <a:bodyPr anchor="ctr"/>
          <a:lstStyle/>
          <a:p>
            <a:pPr algn="ctr">
              <a:defRPr/>
            </a:pPr>
            <a:endParaRPr lang="fr-FR">
              <a:solidFill>
                <a:srgbClr val="FFFFFF"/>
              </a:solidFill>
              <a:latin typeface="Calibri" charset="0"/>
              <a:ea typeface="ＭＳ Ｐゴシック" charset="-128"/>
            </a:endParaRPr>
          </a:p>
        </p:txBody>
      </p:sp>
      <p:sp>
        <p:nvSpPr>
          <p:cNvPr id="12" name="Ellipse 11"/>
          <p:cNvSpPr>
            <a:spLocks noChangeArrowheads="1"/>
          </p:cNvSpPr>
          <p:nvPr/>
        </p:nvSpPr>
        <p:spPr bwMode="auto">
          <a:xfrm>
            <a:off x="8305800" y="3581400"/>
            <a:ext cx="228600" cy="152400"/>
          </a:xfrm>
          <a:prstGeom prst="ellipse">
            <a:avLst/>
          </a:prstGeom>
          <a:solidFill>
            <a:srgbClr val="008000"/>
          </a:solidFill>
          <a:ln w="9525">
            <a:noFill/>
            <a:round/>
            <a:headEnd/>
            <a:tailEnd/>
          </a:ln>
          <a:effectLst>
            <a:outerShdw dist="23000" dir="5400000" rotWithShape="0">
              <a:srgbClr val="808080">
                <a:alpha val="34999"/>
              </a:srgbClr>
            </a:outerShdw>
          </a:effectLst>
        </p:spPr>
        <p:txBody>
          <a:bodyPr anchor="ctr"/>
          <a:lstStyle/>
          <a:p>
            <a:pPr algn="ctr">
              <a:defRPr/>
            </a:pPr>
            <a:endParaRPr lang="fr-FR">
              <a:solidFill>
                <a:srgbClr val="FFFFFF"/>
              </a:solidFill>
              <a:latin typeface="Calibri" charset="0"/>
              <a:ea typeface="ＭＳ Ｐゴシック" charset="-128"/>
            </a:endParaRPr>
          </a:p>
        </p:txBody>
      </p:sp>
      <p:sp>
        <p:nvSpPr>
          <p:cNvPr id="13" name="Ellipse 12"/>
          <p:cNvSpPr>
            <a:spLocks noChangeArrowheads="1"/>
          </p:cNvSpPr>
          <p:nvPr/>
        </p:nvSpPr>
        <p:spPr bwMode="auto">
          <a:xfrm>
            <a:off x="8305800" y="5410200"/>
            <a:ext cx="228600" cy="152400"/>
          </a:xfrm>
          <a:prstGeom prst="ellipse">
            <a:avLst/>
          </a:prstGeom>
          <a:solidFill>
            <a:srgbClr val="008000"/>
          </a:solidFill>
          <a:ln w="9525">
            <a:noFill/>
            <a:round/>
            <a:headEnd/>
            <a:tailEnd/>
          </a:ln>
          <a:effectLst>
            <a:outerShdw dist="23000" dir="5400000" rotWithShape="0">
              <a:srgbClr val="808080">
                <a:alpha val="34999"/>
              </a:srgbClr>
            </a:outerShdw>
          </a:effectLst>
        </p:spPr>
        <p:txBody>
          <a:bodyPr anchor="ctr"/>
          <a:lstStyle/>
          <a:p>
            <a:pPr algn="ctr">
              <a:defRPr/>
            </a:pPr>
            <a:endParaRPr lang="fr-FR">
              <a:solidFill>
                <a:srgbClr val="FFFFFF"/>
              </a:solidFill>
              <a:latin typeface="Calibri" charset="0"/>
              <a:ea typeface="ＭＳ Ｐゴシック" charset="-128"/>
            </a:endParaRPr>
          </a:p>
        </p:txBody>
      </p:sp>
      <p:sp>
        <p:nvSpPr>
          <p:cNvPr id="14" name="Ellipse 13"/>
          <p:cNvSpPr>
            <a:spLocks noChangeArrowheads="1"/>
          </p:cNvSpPr>
          <p:nvPr/>
        </p:nvSpPr>
        <p:spPr bwMode="auto">
          <a:xfrm>
            <a:off x="8305800" y="5715000"/>
            <a:ext cx="228600" cy="152400"/>
          </a:xfrm>
          <a:prstGeom prst="ellipse">
            <a:avLst/>
          </a:prstGeom>
          <a:solidFill>
            <a:srgbClr val="008000"/>
          </a:solidFill>
          <a:ln w="9525">
            <a:noFill/>
            <a:round/>
            <a:headEnd/>
            <a:tailEnd/>
          </a:ln>
          <a:effectLst>
            <a:outerShdw dist="23000" dir="5400000" rotWithShape="0">
              <a:srgbClr val="808080">
                <a:alpha val="34999"/>
              </a:srgbClr>
            </a:outerShdw>
          </a:effectLst>
        </p:spPr>
        <p:txBody>
          <a:bodyPr anchor="ctr"/>
          <a:lstStyle/>
          <a:p>
            <a:pPr algn="ctr">
              <a:defRPr/>
            </a:pPr>
            <a:endParaRPr lang="fr-FR">
              <a:solidFill>
                <a:srgbClr val="FFFFFF"/>
              </a:solidFill>
              <a:latin typeface="Calibri" charset="0"/>
              <a:ea typeface="ＭＳ Ｐゴシック" charset="-128"/>
            </a:endParaRPr>
          </a:p>
        </p:txBody>
      </p:sp>
      <p:sp>
        <p:nvSpPr>
          <p:cNvPr id="15" name="Ellipse 14"/>
          <p:cNvSpPr>
            <a:spLocks noChangeArrowheads="1"/>
          </p:cNvSpPr>
          <p:nvPr/>
        </p:nvSpPr>
        <p:spPr bwMode="auto">
          <a:xfrm>
            <a:off x="3429000" y="2362200"/>
            <a:ext cx="228600" cy="152400"/>
          </a:xfrm>
          <a:prstGeom prst="ellipse">
            <a:avLst/>
          </a:prstGeom>
          <a:solidFill>
            <a:srgbClr val="C0504D"/>
          </a:solidFill>
          <a:ln w="9525">
            <a:noFill/>
            <a:round/>
            <a:headEnd/>
            <a:tailEnd/>
          </a:ln>
          <a:effectLst>
            <a:outerShdw dist="23000" dir="5400000" rotWithShape="0">
              <a:srgbClr val="808080">
                <a:alpha val="34999"/>
              </a:srgbClr>
            </a:outerShdw>
          </a:effectLst>
        </p:spPr>
        <p:txBody>
          <a:bodyPr anchor="ctr"/>
          <a:lstStyle/>
          <a:p>
            <a:pPr algn="ctr">
              <a:defRPr/>
            </a:pPr>
            <a:endParaRPr lang="fr-FR">
              <a:solidFill>
                <a:srgbClr val="FFFFFF"/>
              </a:solidFill>
              <a:latin typeface="Calibri" charset="0"/>
              <a:ea typeface="ＭＳ Ｐゴシック" charset="-128"/>
            </a:endParaRPr>
          </a:p>
        </p:txBody>
      </p:sp>
      <p:sp>
        <p:nvSpPr>
          <p:cNvPr id="16" name="Ellipse 15"/>
          <p:cNvSpPr>
            <a:spLocks noChangeArrowheads="1"/>
          </p:cNvSpPr>
          <p:nvPr/>
        </p:nvSpPr>
        <p:spPr bwMode="auto">
          <a:xfrm>
            <a:off x="3429000" y="3581400"/>
            <a:ext cx="228600" cy="152400"/>
          </a:xfrm>
          <a:prstGeom prst="ellipse">
            <a:avLst/>
          </a:prstGeom>
          <a:solidFill>
            <a:srgbClr val="C0504D"/>
          </a:solidFill>
          <a:ln w="9525">
            <a:noFill/>
            <a:round/>
            <a:headEnd/>
            <a:tailEnd/>
          </a:ln>
          <a:effectLst>
            <a:outerShdw dist="23000" dir="5400000" rotWithShape="0">
              <a:srgbClr val="808080">
                <a:alpha val="34999"/>
              </a:srgbClr>
            </a:outerShdw>
          </a:effectLst>
        </p:spPr>
        <p:txBody>
          <a:bodyPr anchor="ctr"/>
          <a:lstStyle/>
          <a:p>
            <a:pPr algn="ctr">
              <a:defRPr/>
            </a:pPr>
            <a:endParaRPr lang="fr-FR">
              <a:solidFill>
                <a:srgbClr val="FFFFFF"/>
              </a:solidFill>
              <a:latin typeface="Calibri" charset="0"/>
              <a:ea typeface="ＭＳ Ｐゴシック" charset="-128"/>
            </a:endParaRPr>
          </a:p>
        </p:txBody>
      </p:sp>
      <p:sp>
        <p:nvSpPr>
          <p:cNvPr id="17" name="Ellipse 16"/>
          <p:cNvSpPr>
            <a:spLocks noChangeArrowheads="1"/>
          </p:cNvSpPr>
          <p:nvPr/>
        </p:nvSpPr>
        <p:spPr bwMode="auto">
          <a:xfrm>
            <a:off x="3429000" y="5410200"/>
            <a:ext cx="228600" cy="152400"/>
          </a:xfrm>
          <a:prstGeom prst="ellipse">
            <a:avLst/>
          </a:prstGeom>
          <a:solidFill>
            <a:srgbClr val="C0504D"/>
          </a:solidFill>
          <a:ln w="9525">
            <a:noFill/>
            <a:round/>
            <a:headEnd/>
            <a:tailEnd/>
          </a:ln>
          <a:effectLst>
            <a:outerShdw dist="23000" dir="5400000" rotWithShape="0">
              <a:srgbClr val="808080">
                <a:alpha val="34999"/>
              </a:srgbClr>
            </a:outerShdw>
          </a:effectLst>
        </p:spPr>
        <p:txBody>
          <a:bodyPr anchor="ctr"/>
          <a:lstStyle/>
          <a:p>
            <a:pPr algn="ctr">
              <a:defRPr/>
            </a:pPr>
            <a:endParaRPr lang="fr-FR">
              <a:solidFill>
                <a:srgbClr val="FFFFFF"/>
              </a:solidFill>
              <a:latin typeface="Calibri" charset="0"/>
              <a:ea typeface="ＭＳ Ｐゴシック" charset="-128"/>
            </a:endParaRPr>
          </a:p>
        </p:txBody>
      </p:sp>
      <p:sp>
        <p:nvSpPr>
          <p:cNvPr id="19" name="ZoneTexte 18"/>
          <p:cNvSpPr txBox="1"/>
          <p:nvPr/>
        </p:nvSpPr>
        <p:spPr>
          <a:xfrm>
            <a:off x="2786050" y="3786190"/>
            <a:ext cx="428628" cy="461665"/>
          </a:xfrm>
          <a:prstGeom prst="rect">
            <a:avLst/>
          </a:prstGeom>
          <a:noFill/>
        </p:spPr>
        <p:txBody>
          <a:bodyPr wrap="square" rtlCol="0">
            <a:spAutoFit/>
          </a:bodyPr>
          <a:lstStyle/>
          <a:p>
            <a:r>
              <a:rPr lang="fr-FR" sz="2400" dirty="0" smtClean="0"/>
              <a:t>s</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Espace réservé du contenu 6"/>
          <p:cNvGraphicFramePr>
            <a:graphicFrameLocks noGrp="1"/>
          </p:cNvGraphicFramePr>
          <p:nvPr>
            <p:ph idx="1"/>
          </p:nvPr>
        </p:nvGraphicFramePr>
        <p:xfrm>
          <a:off x="457200" y="1600200"/>
          <a:ext cx="8229600" cy="4525963"/>
        </p:xfrm>
        <a:graphic>
          <a:graphicData uri="http://schemas.openxmlformats.org/presentationml/2006/ole">
            <p:oleObj spid="_x0000_s24578" r:id="rId4" imgW="8228920" imgH="4522858" progId="Excel.Sheet.8">
              <p:embed/>
            </p:oleObj>
          </a:graphicData>
        </a:graphic>
      </p:graphicFrame>
      <p:sp>
        <p:nvSpPr>
          <p:cNvPr id="16387" name="Rectangle 2"/>
          <p:cNvSpPr txBox="1">
            <a:spLocks/>
          </p:cNvSpPr>
          <p:nvPr/>
        </p:nvSpPr>
        <p:spPr bwMode="auto">
          <a:xfrm>
            <a:off x="1143000" y="214298"/>
            <a:ext cx="8229600" cy="1143000"/>
          </a:xfrm>
          <a:prstGeom prst="rect">
            <a:avLst/>
          </a:prstGeom>
          <a:noFill/>
          <a:ln w="9525">
            <a:noFill/>
            <a:miter lim="800000"/>
            <a:headEnd/>
            <a:tailEnd/>
          </a:ln>
        </p:spPr>
        <p:txBody>
          <a:bodyPr anchor="ctr"/>
          <a:lstStyle/>
          <a:p>
            <a:pPr eaLnBrk="0" hangingPunct="0"/>
            <a:r>
              <a:rPr lang="fr-FR" sz="4000" dirty="0">
                <a:solidFill>
                  <a:schemeClr val="tx2"/>
                </a:solidFill>
                <a:latin typeface="+mj-lt"/>
                <a:ea typeface="+mj-ea"/>
                <a:cs typeface="+mj-cs"/>
              </a:rPr>
              <a:t>Evolution: Sortie de l’hôpital </a:t>
            </a:r>
            <a:endParaRPr lang="en-US" sz="4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Espace réservé du contenu 3"/>
          <p:cNvGraphicFramePr>
            <a:graphicFrameLocks noGrp="1"/>
          </p:cNvGraphicFramePr>
          <p:nvPr>
            <p:ph idx="1"/>
          </p:nvPr>
        </p:nvGraphicFramePr>
        <p:xfrm>
          <a:off x="914400" y="1676400"/>
          <a:ext cx="8229600" cy="4724400"/>
        </p:xfrm>
        <a:graphic>
          <a:graphicData uri="http://schemas.openxmlformats.org/presentationml/2006/ole">
            <p:oleObj spid="_x0000_s25602" r:id="rId3" imgW="8228920" imgH="4724009" progId="Excel.Sheet.8">
              <p:embed/>
            </p:oleObj>
          </a:graphicData>
        </a:graphic>
      </p:graphicFrame>
      <p:sp>
        <p:nvSpPr>
          <p:cNvPr id="17411" name="Rectangle 2"/>
          <p:cNvSpPr txBox="1">
            <a:spLocks/>
          </p:cNvSpPr>
          <p:nvPr/>
        </p:nvSpPr>
        <p:spPr bwMode="auto">
          <a:xfrm>
            <a:off x="214282" y="571480"/>
            <a:ext cx="8229600" cy="428628"/>
          </a:xfrm>
          <a:prstGeom prst="rect">
            <a:avLst/>
          </a:prstGeom>
          <a:noFill/>
          <a:ln w="9525">
            <a:noFill/>
            <a:miter lim="800000"/>
            <a:headEnd/>
            <a:tailEnd/>
          </a:ln>
        </p:spPr>
        <p:txBody>
          <a:bodyPr anchor="ctr"/>
          <a:lstStyle/>
          <a:p>
            <a:pPr algn="ctr" eaLnBrk="0" hangingPunct="0"/>
            <a:r>
              <a:rPr lang="fr-FR" sz="4000" dirty="0">
                <a:solidFill>
                  <a:schemeClr val="tx2"/>
                </a:solidFill>
                <a:latin typeface="+mj-lt"/>
                <a:ea typeface="+mj-ea"/>
                <a:cs typeface="+mj-cs"/>
              </a:rPr>
              <a:t>Evolution: </a:t>
            </a:r>
            <a:r>
              <a:rPr lang="en-US" sz="4000" dirty="0">
                <a:solidFill>
                  <a:schemeClr val="tx2"/>
                </a:solidFill>
                <a:latin typeface="+mj-lt"/>
                <a:ea typeface="+mj-ea"/>
                <a:cs typeface="+mj-cs"/>
              </a:rPr>
              <a:t>Causes de </a:t>
            </a:r>
            <a:r>
              <a:rPr lang="en-US" sz="4000" dirty="0" err="1" smtClean="0">
                <a:solidFill>
                  <a:schemeClr val="tx2"/>
                </a:solidFill>
                <a:latin typeface="+mj-lt"/>
                <a:ea typeface="+mj-ea"/>
                <a:cs typeface="+mj-cs"/>
              </a:rPr>
              <a:t>décès</a:t>
            </a:r>
            <a:endParaRPr lang="en-US" sz="3600" dirty="0">
              <a:solidFill>
                <a:srgbClr val="D21530"/>
              </a:solidFill>
              <a:latin typeface="Britannic Bold" pitchFamily="34" charset="0"/>
            </a:endParaRPr>
          </a:p>
        </p:txBody>
      </p:sp>
      <p:sp>
        <p:nvSpPr>
          <p:cNvPr id="17412" name="ZoneTexte 6"/>
          <p:cNvSpPr txBox="1">
            <a:spLocks noChangeArrowheads="1"/>
          </p:cNvSpPr>
          <p:nvPr/>
        </p:nvSpPr>
        <p:spPr bwMode="auto">
          <a:xfrm>
            <a:off x="533400" y="5938838"/>
            <a:ext cx="2895600" cy="369332"/>
          </a:xfrm>
          <a:prstGeom prst="rect">
            <a:avLst/>
          </a:prstGeom>
          <a:noFill/>
          <a:ln w="9525">
            <a:noFill/>
            <a:miter lim="800000"/>
            <a:headEnd/>
            <a:tailEnd/>
          </a:ln>
        </p:spPr>
        <p:txBody>
          <a:bodyPr>
            <a:spAutoFit/>
          </a:bodyPr>
          <a:lstStyle/>
          <a:p>
            <a:r>
              <a:rPr lang="fr-FR" dirty="0">
                <a:latin typeface="Britannic Bold" pitchFamily="34" charset="0"/>
              </a:rPr>
              <a:t>Délai: 8,1 j± 12,9 j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6"/>
          <p:cNvSpPr txBox="1">
            <a:spLocks noChangeArrowheads="1"/>
          </p:cNvSpPr>
          <p:nvPr/>
        </p:nvSpPr>
        <p:spPr bwMode="auto">
          <a:xfrm>
            <a:off x="2643174" y="6488668"/>
            <a:ext cx="6541406" cy="369332"/>
          </a:xfrm>
          <a:prstGeom prst="rect">
            <a:avLst/>
          </a:prstGeom>
          <a:noFill/>
          <a:ln w="9525">
            <a:noFill/>
            <a:miter lim="800000"/>
            <a:headEnd/>
            <a:tailEnd/>
          </a:ln>
        </p:spPr>
        <p:txBody>
          <a:bodyPr wrap="none">
            <a:spAutoFit/>
          </a:bodyPr>
          <a:lstStyle/>
          <a:p>
            <a:r>
              <a:rPr lang="en-US"/>
              <a:t>Wang H. E. et al. </a:t>
            </a:r>
            <a:r>
              <a:rPr lang="fr-FR"/>
              <a:t>Nephrol Dial Transplant. 2013 Jun;28(6):1447-54 </a:t>
            </a:r>
            <a:r>
              <a:rPr lang="en-US"/>
              <a:t>.</a:t>
            </a:r>
          </a:p>
        </p:txBody>
      </p:sp>
      <p:pic>
        <p:nvPicPr>
          <p:cNvPr id="55299" name="Picture 37" descr="nrneph"/>
          <p:cNvPicPr>
            <a:picLocks noChangeAspect="1" noChangeArrowheads="1"/>
          </p:cNvPicPr>
          <p:nvPr/>
        </p:nvPicPr>
        <p:blipFill>
          <a:blip r:embed="rId3"/>
          <a:srcRect/>
          <a:stretch>
            <a:fillRect/>
          </a:stretch>
        </p:blipFill>
        <p:spPr bwMode="auto">
          <a:xfrm>
            <a:off x="1571604" y="1714488"/>
            <a:ext cx="5951537" cy="4667250"/>
          </a:xfrm>
          <a:prstGeom prst="rect">
            <a:avLst/>
          </a:prstGeom>
          <a:noFill/>
          <a:ln w="9525">
            <a:noFill/>
            <a:miter lim="800000"/>
            <a:headEnd/>
            <a:tailEnd/>
          </a:ln>
        </p:spPr>
      </p:pic>
      <p:sp>
        <p:nvSpPr>
          <p:cNvPr id="55300" name="Title 1"/>
          <p:cNvSpPr>
            <a:spLocks noGrp="1"/>
          </p:cNvSpPr>
          <p:nvPr>
            <p:ph type="title"/>
          </p:nvPr>
        </p:nvSpPr>
        <p:spPr>
          <a:xfrm>
            <a:off x="128588" y="142875"/>
            <a:ext cx="8229600" cy="1143000"/>
          </a:xfrm>
        </p:spPr>
        <p:txBody>
          <a:bodyPr/>
          <a:lstStyle/>
          <a:p>
            <a:pPr algn="l"/>
            <a:r>
              <a:rPr lang="fr-FR" sz="3600" dirty="0" smtClean="0">
                <a:solidFill>
                  <a:srgbClr val="D21530"/>
                </a:solidFill>
                <a:latin typeface="Britannic Bold" pitchFamily="34" charset="0"/>
              </a:rPr>
              <a:t>        </a:t>
            </a:r>
            <a:r>
              <a:rPr lang="fr-FR" sz="4000" dirty="0" smtClean="0"/>
              <a:t>Survie hospitalière et stade d’IRA</a:t>
            </a:r>
            <a:endParaRPr lang="en-US" sz="4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700118" y="142852"/>
            <a:ext cx="8229600" cy="1143000"/>
          </a:xfrm>
        </p:spPr>
        <p:txBody>
          <a:bodyPr/>
          <a:lstStyle/>
          <a:p>
            <a:r>
              <a:rPr lang="fr-FR" dirty="0" smtClean="0"/>
              <a:t>L’Insuffisance Rénale Aiguë tue!!</a:t>
            </a:r>
          </a:p>
        </p:txBody>
      </p:sp>
      <p:pic>
        <p:nvPicPr>
          <p:cNvPr id="16387" name="Image 3"/>
          <p:cNvPicPr>
            <a:picLocks noChangeAspect="1"/>
          </p:cNvPicPr>
          <p:nvPr/>
        </p:nvPicPr>
        <p:blipFill>
          <a:blip r:embed="rId3"/>
          <a:srcRect/>
          <a:stretch>
            <a:fillRect/>
          </a:stretch>
        </p:blipFill>
        <p:spPr bwMode="auto">
          <a:xfrm>
            <a:off x="609600" y="1817718"/>
            <a:ext cx="4476750" cy="4614863"/>
          </a:xfrm>
          <a:prstGeom prst="rect">
            <a:avLst/>
          </a:prstGeom>
          <a:noFill/>
          <a:ln w="9525">
            <a:noFill/>
            <a:miter lim="800000"/>
            <a:headEnd/>
            <a:tailEnd/>
          </a:ln>
        </p:spPr>
      </p:pic>
      <p:sp>
        <p:nvSpPr>
          <p:cNvPr id="5" name="Rectangle 4"/>
          <p:cNvSpPr>
            <a:spLocks noChangeArrowheads="1"/>
          </p:cNvSpPr>
          <p:nvPr/>
        </p:nvSpPr>
        <p:spPr bwMode="auto">
          <a:xfrm>
            <a:off x="3200400" y="3798918"/>
            <a:ext cx="1905000" cy="2133600"/>
          </a:xfrm>
          <a:prstGeom prst="rect">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fr-FR" sz="1800">
              <a:solidFill>
                <a:srgbClr val="FFFFFF"/>
              </a:solidFill>
              <a:latin typeface="Calibri" charset="0"/>
              <a:ea typeface="ＭＳ Ｐゴシック" charset="-128"/>
            </a:endParaRPr>
          </a:p>
        </p:txBody>
      </p:sp>
      <p:sp>
        <p:nvSpPr>
          <p:cNvPr id="19461" name="ZoneTexte 5"/>
          <p:cNvSpPr txBox="1">
            <a:spLocks noChangeArrowheads="1"/>
          </p:cNvSpPr>
          <p:nvPr/>
        </p:nvSpPr>
        <p:spPr bwMode="auto">
          <a:xfrm>
            <a:off x="5715000" y="4660931"/>
            <a:ext cx="1752600" cy="738187"/>
          </a:xfrm>
          <a:prstGeom prst="rect">
            <a:avLst/>
          </a:prstGeom>
          <a:noFill/>
          <a:ln w="9525">
            <a:noFill/>
            <a:miter lim="800000"/>
            <a:headEnd/>
            <a:tailEnd/>
          </a:ln>
        </p:spPr>
        <p:txBody>
          <a:bodyPr>
            <a:spAutoFit/>
          </a:bodyPr>
          <a:lstStyle/>
          <a:p>
            <a:r>
              <a:rPr lang="fr-FR" b="1">
                <a:latin typeface="Britannic Bold" pitchFamily="34" charset="0"/>
              </a:rPr>
              <a:t>M3: </a:t>
            </a:r>
            <a:r>
              <a:rPr lang="fr-FR" b="1">
                <a:solidFill>
                  <a:srgbClr val="FF0000"/>
                </a:solidFill>
                <a:latin typeface="Britannic Bold" pitchFamily="34" charset="0"/>
              </a:rPr>
              <a:t>56%</a:t>
            </a:r>
            <a:r>
              <a:rPr lang="fr-FR" b="1">
                <a:latin typeface="Britannic Bold" pitchFamily="34" charset="0"/>
              </a:rPr>
              <a:t> </a:t>
            </a:r>
          </a:p>
          <a:p>
            <a:r>
              <a:rPr lang="fr-FR" sz="1800"/>
              <a:t>  </a:t>
            </a:r>
          </a:p>
        </p:txBody>
      </p:sp>
      <p:sp>
        <p:nvSpPr>
          <p:cNvPr id="7" name="Flèche vers la droite 6"/>
          <p:cNvSpPr>
            <a:spLocks noChangeArrowheads="1"/>
          </p:cNvSpPr>
          <p:nvPr/>
        </p:nvSpPr>
        <p:spPr bwMode="auto">
          <a:xfrm>
            <a:off x="5105400" y="4027518"/>
            <a:ext cx="457200" cy="76200"/>
          </a:xfrm>
          <a:prstGeom prst="rightArrow">
            <a:avLst>
              <a:gd name="adj1" fmla="val 50000"/>
              <a:gd name="adj2" fmla="val 50000"/>
            </a:avLst>
          </a:prstGeom>
          <a:solidFill>
            <a:srgbClr val="E3191E"/>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fr-FR" sz="1800">
              <a:solidFill>
                <a:srgbClr val="FFFFFF"/>
              </a:solidFill>
              <a:latin typeface="Calibri" charset="0"/>
              <a:ea typeface="ＭＳ Ｐゴシック" charset="-128"/>
            </a:endParaRPr>
          </a:p>
        </p:txBody>
      </p:sp>
      <p:sp>
        <p:nvSpPr>
          <p:cNvPr id="8" name="Flèche vers la droite 7"/>
          <p:cNvSpPr>
            <a:spLocks noChangeArrowheads="1"/>
          </p:cNvSpPr>
          <p:nvPr/>
        </p:nvSpPr>
        <p:spPr bwMode="auto">
          <a:xfrm>
            <a:off x="5105400" y="5703918"/>
            <a:ext cx="457200" cy="76200"/>
          </a:xfrm>
          <a:prstGeom prst="rightArrow">
            <a:avLst>
              <a:gd name="adj1" fmla="val 50000"/>
              <a:gd name="adj2" fmla="val 50000"/>
            </a:avLst>
          </a:prstGeom>
          <a:solidFill>
            <a:srgbClr val="E3191E"/>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fr-FR" sz="1800">
              <a:solidFill>
                <a:srgbClr val="FFFFFF"/>
              </a:solidFill>
              <a:latin typeface="Calibri" charset="0"/>
              <a:ea typeface="ＭＳ Ｐゴシック" charset="-128"/>
            </a:endParaRPr>
          </a:p>
        </p:txBody>
      </p:sp>
      <p:sp>
        <p:nvSpPr>
          <p:cNvPr id="9" name="Flèche vers la droite 8"/>
          <p:cNvSpPr>
            <a:spLocks noChangeArrowheads="1"/>
          </p:cNvSpPr>
          <p:nvPr/>
        </p:nvSpPr>
        <p:spPr bwMode="auto">
          <a:xfrm>
            <a:off x="5105400" y="4865718"/>
            <a:ext cx="457200" cy="76200"/>
          </a:xfrm>
          <a:prstGeom prst="rightArrow">
            <a:avLst>
              <a:gd name="adj1" fmla="val 50000"/>
              <a:gd name="adj2" fmla="val 50000"/>
            </a:avLst>
          </a:prstGeom>
          <a:solidFill>
            <a:srgbClr val="E3191E"/>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fr-FR" sz="1800">
              <a:solidFill>
                <a:srgbClr val="FFFFFF"/>
              </a:solidFill>
              <a:latin typeface="Calibri" charset="0"/>
              <a:ea typeface="ＭＳ Ｐゴシック" charset="-128"/>
            </a:endParaRPr>
          </a:p>
        </p:txBody>
      </p:sp>
      <p:sp>
        <p:nvSpPr>
          <p:cNvPr id="19465" name="ZoneTexte 9"/>
          <p:cNvSpPr txBox="1">
            <a:spLocks noChangeArrowheads="1"/>
          </p:cNvSpPr>
          <p:nvPr/>
        </p:nvSpPr>
        <p:spPr bwMode="auto">
          <a:xfrm>
            <a:off x="5715000" y="3798918"/>
            <a:ext cx="2057400" cy="461963"/>
          </a:xfrm>
          <a:prstGeom prst="rect">
            <a:avLst/>
          </a:prstGeom>
          <a:noFill/>
          <a:ln w="9525">
            <a:noFill/>
            <a:miter lim="800000"/>
            <a:headEnd/>
            <a:tailEnd/>
          </a:ln>
        </p:spPr>
        <p:txBody>
          <a:bodyPr>
            <a:spAutoFit/>
          </a:bodyPr>
          <a:lstStyle/>
          <a:p>
            <a:r>
              <a:rPr lang="fr-FR" b="1">
                <a:latin typeface="Britannic Bold" pitchFamily="34" charset="0"/>
              </a:rPr>
              <a:t>J28: </a:t>
            </a:r>
            <a:r>
              <a:rPr lang="fr-FR" b="1">
                <a:solidFill>
                  <a:srgbClr val="FF0000"/>
                </a:solidFill>
                <a:latin typeface="Britannic Bold" pitchFamily="34" charset="0"/>
              </a:rPr>
              <a:t>45%</a:t>
            </a:r>
          </a:p>
        </p:txBody>
      </p:sp>
      <p:sp>
        <p:nvSpPr>
          <p:cNvPr id="19466" name="ZoneTexte 10"/>
          <p:cNvSpPr txBox="1">
            <a:spLocks noChangeArrowheads="1"/>
          </p:cNvSpPr>
          <p:nvPr/>
        </p:nvSpPr>
        <p:spPr bwMode="auto">
          <a:xfrm>
            <a:off x="5715000" y="5475318"/>
            <a:ext cx="1524000" cy="461963"/>
          </a:xfrm>
          <a:prstGeom prst="rect">
            <a:avLst/>
          </a:prstGeom>
          <a:noFill/>
          <a:ln w="9525">
            <a:noFill/>
            <a:miter lim="800000"/>
            <a:headEnd/>
            <a:tailEnd/>
          </a:ln>
        </p:spPr>
        <p:txBody>
          <a:bodyPr>
            <a:spAutoFit/>
          </a:bodyPr>
          <a:lstStyle/>
          <a:p>
            <a:r>
              <a:rPr lang="fr-FR" b="1">
                <a:latin typeface="Britannic Bold" pitchFamily="34" charset="0"/>
              </a:rPr>
              <a:t>M6: </a:t>
            </a:r>
            <a:r>
              <a:rPr lang="fr-FR" b="1">
                <a:solidFill>
                  <a:srgbClr val="FF0000"/>
                </a:solidFill>
                <a:latin typeface="Britannic Bold" pitchFamily="34" charset="0"/>
              </a:rPr>
              <a:t>62%</a:t>
            </a:r>
          </a:p>
        </p:txBody>
      </p:sp>
      <p:sp>
        <p:nvSpPr>
          <p:cNvPr id="16395" name="ZoneTexte 11"/>
          <p:cNvSpPr txBox="1">
            <a:spLocks noChangeArrowheads="1"/>
          </p:cNvSpPr>
          <p:nvPr/>
        </p:nvSpPr>
        <p:spPr bwMode="auto">
          <a:xfrm>
            <a:off x="5486400" y="2960718"/>
            <a:ext cx="3200400" cy="523875"/>
          </a:xfrm>
          <a:prstGeom prst="rect">
            <a:avLst/>
          </a:prstGeom>
          <a:noFill/>
          <a:ln w="9525">
            <a:noFill/>
            <a:miter lim="800000"/>
            <a:headEnd/>
            <a:tailEnd/>
          </a:ln>
        </p:spPr>
        <p:txBody>
          <a:bodyPr>
            <a:spAutoFit/>
          </a:bodyPr>
          <a:lstStyle/>
          <a:p>
            <a:r>
              <a:rPr lang="fr-FR" sz="2800" b="1">
                <a:solidFill>
                  <a:srgbClr val="FF0000"/>
                </a:solidFill>
                <a:latin typeface="Britannic Bold" pitchFamily="34" charset="0"/>
              </a:rPr>
              <a:t>Mortalité cumulée</a:t>
            </a:r>
          </a:p>
        </p:txBody>
      </p:sp>
      <p:sp>
        <p:nvSpPr>
          <p:cNvPr id="13" name="Flèche vers la droite 12"/>
          <p:cNvSpPr>
            <a:spLocks noChangeArrowheads="1"/>
          </p:cNvSpPr>
          <p:nvPr/>
        </p:nvSpPr>
        <p:spPr bwMode="auto">
          <a:xfrm>
            <a:off x="2667000" y="6084918"/>
            <a:ext cx="914400" cy="152400"/>
          </a:xfrm>
          <a:prstGeom prst="rightArrow">
            <a:avLst>
              <a:gd name="adj1" fmla="val 50000"/>
              <a:gd name="adj2" fmla="val 50000"/>
            </a:avLst>
          </a:prstGeom>
          <a:solidFill>
            <a:srgbClr val="00009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fr-FR" sz="1800">
              <a:solidFill>
                <a:srgbClr val="FFFFFF"/>
              </a:solidFill>
              <a:latin typeface="Calibri" charset="0"/>
              <a:ea typeface="ＭＳ Ｐゴシック" charset="-128"/>
            </a:endParaRPr>
          </a:p>
        </p:txBody>
      </p:sp>
      <p:sp>
        <p:nvSpPr>
          <p:cNvPr id="16397" name="ZoneTexte 13"/>
          <p:cNvSpPr txBox="1">
            <a:spLocks noChangeArrowheads="1"/>
          </p:cNvSpPr>
          <p:nvPr/>
        </p:nvSpPr>
        <p:spPr bwMode="auto">
          <a:xfrm>
            <a:off x="3505200" y="5932518"/>
            <a:ext cx="5486400" cy="400050"/>
          </a:xfrm>
          <a:prstGeom prst="rect">
            <a:avLst/>
          </a:prstGeom>
          <a:noFill/>
          <a:ln w="9525">
            <a:noFill/>
            <a:miter lim="800000"/>
            <a:headEnd/>
            <a:tailEnd/>
          </a:ln>
        </p:spPr>
        <p:txBody>
          <a:bodyPr>
            <a:spAutoFit/>
          </a:bodyPr>
          <a:lstStyle/>
          <a:p>
            <a:r>
              <a:rPr lang="fr-FR" sz="2000">
                <a:solidFill>
                  <a:srgbClr val="000090"/>
                </a:solidFill>
                <a:latin typeface="Britannic Bold" pitchFamily="34" charset="0"/>
              </a:rPr>
              <a:t>Qualité de vie altérée chez les survivants</a:t>
            </a:r>
          </a:p>
        </p:txBody>
      </p:sp>
      <p:sp>
        <p:nvSpPr>
          <p:cNvPr id="19470" name="ZoneTexte 14"/>
          <p:cNvSpPr txBox="1">
            <a:spLocks noChangeArrowheads="1"/>
          </p:cNvSpPr>
          <p:nvPr/>
        </p:nvSpPr>
        <p:spPr bwMode="auto">
          <a:xfrm>
            <a:off x="4714876" y="6500834"/>
            <a:ext cx="4429124" cy="615553"/>
          </a:xfrm>
          <a:prstGeom prst="rect">
            <a:avLst/>
          </a:prstGeom>
          <a:noFill/>
          <a:ln w="9525">
            <a:noFill/>
            <a:miter lim="800000"/>
            <a:headEnd/>
            <a:tailEnd/>
          </a:ln>
        </p:spPr>
        <p:txBody>
          <a:bodyPr wrap="square">
            <a:spAutoFit/>
          </a:bodyPr>
          <a:lstStyle/>
          <a:p>
            <a:r>
              <a:rPr lang="fr-FR" sz="1400" dirty="0"/>
              <a:t>B. Delannoy; Intensive Care Med (2009) 35: 1907-15</a:t>
            </a:r>
          </a:p>
          <a:p>
            <a:r>
              <a:rPr lang="fr-FR" sz="2000" dirty="0">
                <a:solidFill>
                  <a:srgbClr val="000000"/>
                </a:solidFill>
                <a:latin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461" grpId="0"/>
      <p:bldP spid="7" grpId="0" animBg="1"/>
      <p:bldP spid="8" grpId="0" animBg="1"/>
      <p:bldP spid="9" grpId="0" animBg="1"/>
      <p:bldP spid="19465" grpId="0"/>
      <p:bldP spid="19466" grpId="0"/>
      <p:bldP spid="16395" grpId="0"/>
      <p:bldP spid="13" grpId="0" animBg="1"/>
      <p:bldP spid="16397" grpId="0"/>
      <p:bldP spid="194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8" descr="nrneph"/>
          <p:cNvPicPr>
            <a:picLocks noChangeAspect="1" noChangeArrowheads="1"/>
          </p:cNvPicPr>
          <p:nvPr/>
        </p:nvPicPr>
        <p:blipFill>
          <a:blip r:embed="rId3"/>
          <a:srcRect/>
          <a:stretch>
            <a:fillRect/>
          </a:stretch>
        </p:blipFill>
        <p:spPr bwMode="auto">
          <a:xfrm>
            <a:off x="91962" y="1714488"/>
            <a:ext cx="8701957" cy="4786346"/>
          </a:xfrm>
          <a:prstGeom prst="rect">
            <a:avLst/>
          </a:prstGeom>
          <a:noFill/>
          <a:ln w="9525">
            <a:noFill/>
            <a:miter lim="800000"/>
            <a:headEnd/>
            <a:tailEnd/>
          </a:ln>
        </p:spPr>
      </p:pic>
      <p:sp>
        <p:nvSpPr>
          <p:cNvPr id="5" name="Text Box 36"/>
          <p:cNvSpPr txBox="1">
            <a:spLocks noChangeArrowheads="1"/>
          </p:cNvSpPr>
          <p:nvPr/>
        </p:nvSpPr>
        <p:spPr bwMode="auto">
          <a:xfrm>
            <a:off x="4214810" y="6500834"/>
            <a:ext cx="4964821" cy="369332"/>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Wu, V. C. et al. Kidney Int. 80, 1222–1230 (2011) </a:t>
            </a:r>
          </a:p>
        </p:txBody>
      </p:sp>
      <p:sp>
        <p:nvSpPr>
          <p:cNvPr id="6" name="Title 1"/>
          <p:cNvSpPr txBox="1">
            <a:spLocks/>
          </p:cNvSpPr>
          <p:nvPr/>
        </p:nvSpPr>
        <p:spPr bwMode="auto">
          <a:xfrm>
            <a:off x="128588" y="142875"/>
            <a:ext cx="9015412" cy="1143000"/>
          </a:xfrm>
          <a:prstGeom prst="rect">
            <a:avLst/>
          </a:prstGeom>
          <a:noFill/>
          <a:ln w="9525">
            <a:noFill/>
            <a:miter lim="800000"/>
            <a:headEnd/>
            <a:tailEnd/>
          </a:ln>
        </p:spPr>
        <p:txBody>
          <a:bodyPr anchor="ctr"/>
          <a:lstStyle/>
          <a:p>
            <a:pPr algn="ctr" eaLnBrk="0" hangingPunct="0"/>
            <a:r>
              <a:rPr lang="fr-FR" sz="4000" dirty="0">
                <a:solidFill>
                  <a:schemeClr val="tx2"/>
                </a:solidFill>
                <a:latin typeface="+mj-lt"/>
                <a:ea typeface="+mj-ea"/>
                <a:cs typeface="+mj-cs"/>
              </a:rPr>
              <a:t>Survie à long terme et stade d’IRA</a:t>
            </a:r>
            <a:endParaRPr lang="en-US" sz="4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Suivi post-IRA</a:t>
            </a:r>
            <a:endParaRPr lang="fr-FR" dirty="0"/>
          </a:p>
        </p:txBody>
      </p:sp>
      <p:pic>
        <p:nvPicPr>
          <p:cNvPr id="57346" name="Picture 2"/>
          <p:cNvPicPr>
            <a:picLocks noChangeAspect="1" noChangeArrowheads="1"/>
          </p:cNvPicPr>
          <p:nvPr/>
        </p:nvPicPr>
        <p:blipFill>
          <a:blip r:embed="rId2"/>
          <a:srcRect l="12939" t="43827" r="7998" b="6790"/>
          <a:stretch>
            <a:fillRect/>
          </a:stretch>
        </p:blipFill>
        <p:spPr bwMode="auto">
          <a:xfrm>
            <a:off x="0" y="1857364"/>
            <a:ext cx="9153556" cy="4429156"/>
          </a:xfrm>
          <a:prstGeom prst="rect">
            <a:avLst/>
          </a:prstGeom>
          <a:noFill/>
          <a:ln w="9525">
            <a:noFill/>
            <a:miter lim="800000"/>
            <a:headEnd/>
            <a:tailEnd/>
          </a:ln>
          <a:effectLst/>
        </p:spPr>
      </p:pic>
      <p:sp>
        <p:nvSpPr>
          <p:cNvPr id="4" name="ZoneTexte 3"/>
          <p:cNvSpPr txBox="1"/>
          <p:nvPr/>
        </p:nvSpPr>
        <p:spPr>
          <a:xfrm>
            <a:off x="7643802" y="6488668"/>
            <a:ext cx="1500198" cy="369332"/>
          </a:xfrm>
          <a:prstGeom prst="rect">
            <a:avLst/>
          </a:prstGeom>
          <a:noFill/>
        </p:spPr>
        <p:txBody>
          <a:bodyPr wrap="square" rtlCol="0">
            <a:spAutoFit/>
          </a:bodyPr>
          <a:lstStyle/>
          <a:p>
            <a:r>
              <a:rPr lang="fr-FR" dirty="0" smtClean="0"/>
              <a:t>RBPM, ALD 17</a:t>
            </a:r>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smtClean="0"/>
              <a:t>J’ai toujours beaucoup de questions</a:t>
            </a:r>
            <a:endParaRPr lang="fr-FR" dirty="0"/>
          </a:p>
        </p:txBody>
      </p:sp>
      <p:pic>
        <p:nvPicPr>
          <p:cNvPr id="5" name="Picture 2" descr="Résultat de recherche d'images pour &quot;questions&quot;"/>
          <p:cNvPicPr>
            <a:picLocks noChangeAspect="1" noChangeArrowheads="1"/>
          </p:cNvPicPr>
          <p:nvPr/>
        </p:nvPicPr>
        <p:blipFill>
          <a:blip r:embed="rId2"/>
          <a:srcRect/>
          <a:stretch>
            <a:fillRect/>
          </a:stretch>
        </p:blipFill>
        <p:spPr bwMode="auto">
          <a:xfrm>
            <a:off x="357158" y="1714488"/>
            <a:ext cx="8645963" cy="485778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endParaRPr lang="fr-FR"/>
          </a:p>
        </p:txBody>
      </p:sp>
      <p:pic>
        <p:nvPicPr>
          <p:cNvPr id="125954" name="Picture 2" descr="Country Income Groups (World Bank Classification)"/>
          <p:cNvPicPr>
            <a:picLocks noChangeAspect="1" noChangeArrowheads="1"/>
          </p:cNvPicPr>
          <p:nvPr/>
        </p:nvPicPr>
        <p:blipFill>
          <a:blip r:embed="rId2"/>
          <a:srcRect/>
          <a:stretch>
            <a:fillRect/>
          </a:stretch>
        </p:blipFill>
        <p:spPr bwMode="auto">
          <a:xfrm>
            <a:off x="71406" y="1785926"/>
            <a:ext cx="8953500" cy="4467226"/>
          </a:xfrm>
          <a:prstGeom prst="rect">
            <a:avLst/>
          </a:prstGeom>
          <a:noFill/>
        </p:spPr>
      </p:pic>
      <p:sp>
        <p:nvSpPr>
          <p:cNvPr id="5" name="Rectangle 4"/>
          <p:cNvSpPr>
            <a:spLocks noGrp="1"/>
          </p:cNvSpPr>
          <p:nvPr>
            <p:ph type="title"/>
          </p:nvPr>
        </p:nvSpPr>
        <p:spPr/>
        <p:txBody>
          <a:bodyPr>
            <a:noAutofit/>
          </a:bodyPr>
          <a:lstStyle/>
          <a:p>
            <a:pPr algn="ctr"/>
            <a:r>
              <a:rPr lang="en-US" sz="3600" dirty="0" smtClean="0"/>
              <a:t>Pays </a:t>
            </a:r>
            <a:r>
              <a:rPr lang="en-US" sz="3600" dirty="0" err="1" smtClean="0"/>
              <a:t>développés</a:t>
            </a:r>
            <a:r>
              <a:rPr lang="en-US" sz="3600" dirty="0" smtClean="0"/>
              <a:t> Vs Pays à </a:t>
            </a:r>
            <a:r>
              <a:rPr lang="en-US" sz="3600" dirty="0" err="1" smtClean="0"/>
              <a:t>faible</a:t>
            </a:r>
            <a:r>
              <a:rPr lang="en-US" sz="3600" dirty="0" smtClean="0"/>
              <a:t> </a:t>
            </a:r>
            <a:r>
              <a:rPr lang="en-US" sz="3600" dirty="0" err="1" smtClean="0"/>
              <a:t>revenu</a:t>
            </a:r>
            <a:r>
              <a:rPr lang="en-US" sz="3600" dirty="0" smtClean="0"/>
              <a:t/>
            </a:r>
            <a:br>
              <a:rPr lang="en-US" sz="3600" dirty="0" smtClean="0"/>
            </a:br>
            <a:r>
              <a:rPr lang="en-US" sz="2400" i="1" dirty="0" smtClean="0">
                <a:solidFill>
                  <a:srgbClr val="CC0000"/>
                </a:solidFill>
              </a:rPr>
              <a:t>Classification de la </a:t>
            </a:r>
            <a:r>
              <a:rPr lang="en-US" sz="2400" i="1" dirty="0" err="1" smtClean="0">
                <a:solidFill>
                  <a:srgbClr val="CC0000"/>
                </a:solidFill>
              </a:rPr>
              <a:t>banque</a:t>
            </a:r>
            <a:r>
              <a:rPr lang="en-US" sz="2400" i="1" dirty="0" smtClean="0">
                <a:solidFill>
                  <a:srgbClr val="CC0000"/>
                </a:solidFill>
              </a:rPr>
              <a:t> </a:t>
            </a:r>
            <a:r>
              <a:rPr lang="en-US" sz="2400" i="1" dirty="0" err="1" smtClean="0">
                <a:solidFill>
                  <a:srgbClr val="CC0000"/>
                </a:solidFill>
              </a:rPr>
              <a:t>mondiale</a:t>
            </a:r>
            <a:endParaRPr lang="en-US" sz="2400" i="1" dirty="0" smtClean="0">
              <a:solidFill>
                <a:srgbClr val="CC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969963" y="1585933"/>
            <a:ext cx="7031037" cy="4772025"/>
          </a:xfrm>
          <a:prstGeom prst="rect">
            <a:avLst/>
          </a:prstGeom>
          <a:noFill/>
          <a:ln w="9525">
            <a:noFill/>
            <a:round/>
            <a:headEnd/>
            <a:tailEnd/>
          </a:ln>
        </p:spPr>
      </p:pic>
      <p:sp>
        <p:nvSpPr>
          <p:cNvPr id="5" name="Rectangle 2"/>
          <p:cNvSpPr txBox="1">
            <a:spLocks/>
          </p:cNvSpPr>
          <p:nvPr/>
        </p:nvSpPr>
        <p:spPr bwMode="auto">
          <a:xfrm>
            <a:off x="107950" y="115888"/>
            <a:ext cx="9036050" cy="1143000"/>
          </a:xfrm>
          <a:prstGeom prst="rect">
            <a:avLst/>
          </a:prstGeom>
          <a:noFill/>
          <a:ln w="9525">
            <a:noFill/>
            <a:miter lim="800000"/>
            <a:headEnd/>
            <a:tailEnd/>
          </a:ln>
        </p:spPr>
        <p:txBody>
          <a:bodyPr anchor="ctr"/>
          <a:lstStyle/>
          <a:p>
            <a:pPr algn="ctr" eaLnBrk="0" hangingPunct="0"/>
            <a:r>
              <a:rPr lang="fr-FR" sz="3600" dirty="0" smtClean="0">
                <a:solidFill>
                  <a:schemeClr val="tx2"/>
                </a:solidFill>
                <a:latin typeface="+mj-lt"/>
                <a:ea typeface="+mj-ea"/>
                <a:cs typeface="+mj-cs"/>
              </a:rPr>
              <a:t>Poids </a:t>
            </a:r>
            <a:r>
              <a:rPr lang="fr-FR" sz="3600" dirty="0">
                <a:solidFill>
                  <a:schemeClr val="tx2"/>
                </a:solidFill>
                <a:latin typeface="+mj-lt"/>
                <a:ea typeface="+mj-ea"/>
                <a:cs typeface="+mj-cs"/>
              </a:rPr>
              <a:t>de l’IRA &amp; devenir des </a:t>
            </a:r>
            <a:r>
              <a:rPr lang="fr-FR" sz="3600" dirty="0" smtClean="0">
                <a:solidFill>
                  <a:schemeClr val="tx2"/>
                </a:solidFill>
                <a:latin typeface="+mj-lt"/>
                <a:ea typeface="+mj-ea"/>
                <a:cs typeface="+mj-cs"/>
              </a:rPr>
              <a:t>survivants</a:t>
            </a:r>
          </a:p>
          <a:p>
            <a:pPr algn="ctr" eaLnBrk="0" hangingPunct="0"/>
            <a:r>
              <a:rPr lang="fr-FR" sz="3600" dirty="0" smtClean="0">
                <a:solidFill>
                  <a:srgbClr val="C00000"/>
                </a:solidFill>
                <a:latin typeface="+mj-lt"/>
                <a:ea typeface="+mj-ea"/>
                <a:cs typeface="+mj-cs"/>
              </a:rPr>
              <a:t>Pays développés</a:t>
            </a:r>
            <a:endParaRPr lang="fr-FR" sz="3600" dirty="0">
              <a:solidFill>
                <a:srgbClr val="C00000"/>
              </a:solidFill>
              <a:latin typeface="+mj-lt"/>
              <a:ea typeface="+mj-ea"/>
              <a:cs typeface="+mj-cs"/>
            </a:endParaRPr>
          </a:p>
        </p:txBody>
      </p:sp>
      <p:sp>
        <p:nvSpPr>
          <p:cNvPr id="6" name="Text Box 4"/>
          <p:cNvSpPr txBox="1">
            <a:spLocks noChangeArrowheads="1"/>
          </p:cNvSpPr>
          <p:nvPr/>
        </p:nvSpPr>
        <p:spPr bwMode="auto">
          <a:xfrm>
            <a:off x="3286116" y="6500834"/>
            <a:ext cx="5738822" cy="428605"/>
          </a:xfrm>
          <a:prstGeom prst="rect">
            <a:avLst/>
          </a:prstGeom>
          <a:noFill/>
          <a:ln w="9525">
            <a:noFill/>
            <a:round/>
            <a:headEnd/>
            <a:tailEnd/>
          </a:ln>
        </p:spPr>
        <p:txBody>
          <a:bodyPr lIns="0" tIns="0" rIns="0" bIns="0"/>
          <a:lstStyle/>
          <a:p>
            <a:pPr algn="r">
              <a:tabLst>
                <a:tab pos="655638" algn="l"/>
                <a:tab pos="1312863" algn="l"/>
                <a:tab pos="1968500" algn="l"/>
                <a:tab pos="2625725" algn="l"/>
                <a:tab pos="3282950" algn="l"/>
              </a:tabLst>
            </a:pPr>
            <a:r>
              <a:rPr lang="en-GB" sz="2000" dirty="0"/>
              <a:t>Goldstein S L et al. CJASN 2013;8:476-483</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60363" y="1693890"/>
            <a:ext cx="8640762" cy="2214563"/>
          </a:xfrm>
          <a:prstGeom prst="rect">
            <a:avLst/>
          </a:prstGeom>
          <a:noFill/>
          <a:ln w="9525" cap="flat">
            <a:noFill/>
            <a:round/>
            <a:headEnd/>
            <a:tailEnd/>
          </a:ln>
          <a:effectLst/>
        </p:spPr>
        <p:txBody>
          <a:bodyPr lIns="90000" tIns="45000" rIns="90000" bIns="45000"/>
          <a:lstStyle/>
          <a:p>
            <a:pPr algn="ctr">
              <a:spcAft>
                <a:spcPts val="3188"/>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i="1" dirty="0"/>
              <a:t>Outcomes of acute kidney injury in children and adults in sub-Saharan Africa: a systematic review</a:t>
            </a:r>
            <a:r>
              <a:rPr lang="en-US" sz="3200" dirty="0"/>
              <a:t> </a:t>
            </a:r>
          </a:p>
          <a:p>
            <a:pPr algn="ctr">
              <a:spcAft>
                <a:spcPts val="275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i="1" dirty="0"/>
              <a:t>Prof </a:t>
            </a:r>
            <a:r>
              <a:rPr lang="en-US" sz="2000" i="1" dirty="0" err="1"/>
              <a:t>Wasiu</a:t>
            </a:r>
            <a:r>
              <a:rPr lang="en-US" sz="2000" i="1" dirty="0"/>
              <a:t> A </a:t>
            </a:r>
            <a:r>
              <a:rPr lang="en-US" sz="2000" i="1" dirty="0" err="1"/>
              <a:t>Olowu</a:t>
            </a:r>
            <a:r>
              <a:rPr lang="en-US" sz="2000" i="1" dirty="0"/>
              <a:t>, MBBS, Prof </a:t>
            </a:r>
            <a:r>
              <a:rPr lang="en-US" sz="2000" i="1" dirty="0" err="1"/>
              <a:t>Abdou</a:t>
            </a:r>
            <a:r>
              <a:rPr lang="en-US" sz="2000" i="1" dirty="0"/>
              <a:t> </a:t>
            </a:r>
            <a:r>
              <a:rPr lang="en-US" sz="2000" i="1" dirty="0" err="1"/>
              <a:t>Niang</a:t>
            </a:r>
            <a:r>
              <a:rPr lang="en-US" sz="2000" i="1" dirty="0"/>
              <a:t>, MD, Charlotte </a:t>
            </a:r>
            <a:r>
              <a:rPr lang="en-US" sz="2000" i="1" dirty="0" err="1"/>
              <a:t>Osafo</a:t>
            </a:r>
            <a:r>
              <a:rPr lang="en-US" sz="2000" i="1" dirty="0"/>
              <a:t>, </a:t>
            </a:r>
            <a:r>
              <a:rPr lang="en-US" sz="2000" i="1" dirty="0" err="1"/>
              <a:t>MBChB</a:t>
            </a:r>
            <a:r>
              <a:rPr lang="en-US" sz="2000" i="1" dirty="0"/>
              <a:t>, Prof Gloria </a:t>
            </a:r>
            <a:r>
              <a:rPr lang="en-US" sz="2000" i="1" dirty="0" err="1"/>
              <a:t>Ashuntantang</a:t>
            </a:r>
            <a:r>
              <a:rPr lang="en-US" sz="2000" i="1" dirty="0"/>
              <a:t>, MD, Prof </a:t>
            </a:r>
            <a:r>
              <a:rPr lang="en-US" sz="2000" i="1" dirty="0" err="1"/>
              <a:t>Fatiu</a:t>
            </a:r>
            <a:r>
              <a:rPr lang="en-US" sz="2000" i="1" dirty="0"/>
              <a:t> A </a:t>
            </a:r>
            <a:r>
              <a:rPr lang="en-US" sz="2000" i="1" dirty="0" err="1"/>
              <a:t>Arogundade</a:t>
            </a:r>
            <a:r>
              <a:rPr lang="en-US" sz="2000" i="1" dirty="0"/>
              <a:t>, MBBS, Prof John Porter, MD, Prof </a:t>
            </a:r>
            <a:r>
              <a:rPr lang="en-US" sz="2000" i="1" dirty="0" err="1"/>
              <a:t>Saraladevi</a:t>
            </a:r>
            <a:r>
              <a:rPr lang="en-US" sz="2000" i="1" dirty="0"/>
              <a:t> </a:t>
            </a:r>
            <a:r>
              <a:rPr lang="en-US" sz="2000" i="1" dirty="0" err="1"/>
              <a:t>Naicker</a:t>
            </a:r>
            <a:r>
              <a:rPr lang="en-US" sz="2000" i="1" dirty="0"/>
              <a:t>, </a:t>
            </a:r>
            <a:r>
              <a:rPr lang="en-US" sz="2000" i="1" dirty="0" err="1"/>
              <a:t>MBChB</a:t>
            </a:r>
            <a:r>
              <a:rPr lang="en-US" sz="2000" i="1" dirty="0"/>
              <a:t>, Dr Valerie A </a:t>
            </a:r>
            <a:r>
              <a:rPr lang="en-US" sz="2000" i="1" dirty="0" err="1"/>
              <a:t>Luyckx</a:t>
            </a:r>
            <a:r>
              <a:rPr lang="en-US" sz="2000" i="1" dirty="0"/>
              <a:t>, </a:t>
            </a:r>
            <a:r>
              <a:rPr lang="en-US" sz="2000" i="1" dirty="0" err="1"/>
              <a:t>MBBCh</a:t>
            </a:r>
            <a:r>
              <a:rPr lang="en-US" sz="2000" dirty="0"/>
              <a:t> </a:t>
            </a:r>
          </a:p>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i="1" dirty="0"/>
              <a:t>The Lancet Global Health</a:t>
            </a:r>
            <a:r>
              <a:rPr lang="en-US" sz="2400" dirty="0"/>
              <a:t> </a:t>
            </a:r>
          </a:p>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t>Volume 4, Issue 4, Pages e242-e250 (April 2016) </a:t>
            </a:r>
          </a:p>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dirty="0"/>
              <a:t>DOI: 10.1016/S2214-109X(15)00322-8</a:t>
            </a:r>
          </a:p>
        </p:txBody>
      </p:sp>
      <p:sp>
        <p:nvSpPr>
          <p:cNvPr id="3074" name="Text Box 2"/>
          <p:cNvSpPr txBox="1">
            <a:spLocks noChangeArrowheads="1"/>
          </p:cNvSpPr>
          <p:nvPr/>
        </p:nvSpPr>
        <p:spPr bwMode="auto">
          <a:xfrm>
            <a:off x="952500" y="6286520"/>
            <a:ext cx="8191500" cy="500090"/>
          </a:xfrm>
          <a:prstGeom prst="rect">
            <a:avLst/>
          </a:prstGeom>
          <a:noFill/>
          <a:ln w="9525" cap="flat">
            <a:noFill/>
            <a:round/>
            <a:headEnd/>
            <a:tailEnd/>
          </a:ln>
          <a:effectLst/>
        </p:spPr>
        <p:txBody>
          <a:bodyPr lIns="90000" tIns="46800" rIns="90000" bIns="46800" anchor="ctr"/>
          <a:lstStyle/>
          <a:p>
            <a:pPr>
              <a:tabLst>
                <a:tab pos="723900" algn="l"/>
                <a:tab pos="1447800" algn="l"/>
                <a:tab pos="2171700" algn="l"/>
                <a:tab pos="2895600" algn="l"/>
                <a:tab pos="3619500" algn="l"/>
                <a:tab pos="4343400" algn="l"/>
                <a:tab pos="5067300" algn="l"/>
              </a:tabLst>
            </a:pPr>
            <a:r>
              <a:rPr lang="en-US" sz="1400" dirty="0"/>
              <a:t>Copyright © 2016 </a:t>
            </a:r>
            <a:r>
              <a:rPr lang="en-US" sz="1400" dirty="0" err="1"/>
              <a:t>Olowu</a:t>
            </a:r>
            <a:r>
              <a:rPr lang="en-US" sz="1400" dirty="0"/>
              <a:t> et al. Open Access article distributed under the terms of CC </a:t>
            </a:r>
            <a:r>
              <a:rPr lang="en-US" sz="1400" dirty="0" smtClean="0"/>
              <a:t>BY</a:t>
            </a:r>
            <a:endParaRPr lang="en-US" sz="1400" dirty="0">
              <a:hlinkClick r:id="rId3"/>
            </a:endParaRPr>
          </a:p>
        </p:txBody>
      </p:sp>
      <p:pic>
        <p:nvPicPr>
          <p:cNvPr id="3075" name="Picture 3"/>
          <p:cNvPicPr>
            <a:picLocks noChangeAspect="1" noChangeArrowheads="1"/>
          </p:cNvPicPr>
          <p:nvPr/>
        </p:nvPicPr>
        <p:blipFill>
          <a:blip r:embed="rId4"/>
          <a:srcRect/>
          <a:stretch>
            <a:fillRect/>
          </a:stretch>
        </p:blipFill>
        <p:spPr bwMode="auto">
          <a:xfrm>
            <a:off x="142844" y="5929330"/>
            <a:ext cx="708025" cy="793750"/>
          </a:xfrm>
          <a:prstGeom prst="rect">
            <a:avLst/>
          </a:prstGeom>
          <a:noFill/>
          <a:ln w="9525" cap="flat">
            <a:noFill/>
            <a:round/>
            <a:headEnd/>
            <a:tailEnd/>
          </a:ln>
          <a:effectLst/>
        </p:spPr>
      </p:pic>
      <p:sp>
        <p:nvSpPr>
          <p:cNvPr id="5" name="Rectangle 2"/>
          <p:cNvSpPr txBox="1">
            <a:spLocks/>
          </p:cNvSpPr>
          <p:nvPr/>
        </p:nvSpPr>
        <p:spPr bwMode="auto">
          <a:xfrm>
            <a:off x="107950" y="115888"/>
            <a:ext cx="9036050" cy="1143000"/>
          </a:xfrm>
          <a:prstGeom prst="rect">
            <a:avLst/>
          </a:prstGeom>
          <a:noFill/>
          <a:ln w="9525">
            <a:noFill/>
            <a:miter lim="800000"/>
            <a:headEnd/>
            <a:tailEnd/>
          </a:ln>
        </p:spPr>
        <p:txBody>
          <a:bodyPr anchor="ctr"/>
          <a:lstStyle/>
          <a:p>
            <a:pPr algn="ctr" eaLnBrk="0" hangingPunct="0"/>
            <a:r>
              <a:rPr lang="fr-FR" sz="4800" dirty="0" smtClean="0">
                <a:solidFill>
                  <a:schemeClr val="tx2"/>
                </a:solidFill>
                <a:latin typeface="+mj-lt"/>
                <a:ea typeface="+mj-ea"/>
                <a:cs typeface="+mj-cs"/>
              </a:rPr>
              <a:t>Et en Afrique?</a:t>
            </a:r>
            <a:endParaRPr lang="fr-FR" sz="4800" dirty="0">
              <a:solidFill>
                <a:srgbClr val="C00000"/>
              </a:solidFill>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4129088" y="79375"/>
            <a:ext cx="884237" cy="30638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wrap="none" lIns="90000" tIns="46800" rIns="90000" bIns="46800">
            <a:spAutoFit/>
          </a:bodyPr>
          <a:lstStyle/>
          <a:p>
            <a:pPr>
              <a:tabLst>
                <a:tab pos="723900" algn="l"/>
              </a:tabLst>
            </a:pPr>
            <a:r>
              <a:rPr lang="en-US">
                <a:solidFill>
                  <a:srgbClr val="FFFFFF"/>
                </a:solidFill>
              </a:rPr>
              <a:t>Figure 1 </a:t>
            </a:r>
          </a:p>
        </p:txBody>
      </p:sp>
      <p:pic>
        <p:nvPicPr>
          <p:cNvPr id="4098" name="Picture 2"/>
          <p:cNvPicPr>
            <a:picLocks noChangeAspect="1" noChangeArrowheads="1"/>
          </p:cNvPicPr>
          <p:nvPr/>
        </p:nvPicPr>
        <p:blipFill>
          <a:blip r:embed="rId3"/>
          <a:srcRect/>
          <a:stretch>
            <a:fillRect/>
          </a:stretch>
        </p:blipFill>
        <p:spPr bwMode="auto">
          <a:xfrm>
            <a:off x="193578" y="1071546"/>
            <a:ext cx="8593264" cy="7643866"/>
          </a:xfrm>
          <a:prstGeom prst="rect">
            <a:avLst/>
          </a:prstGeom>
          <a:noFill/>
          <a:ln w="9525" cap="flat">
            <a:noFill/>
            <a:round/>
            <a:headEnd/>
            <a:tailEnd/>
          </a:ln>
          <a:effectLst/>
        </p:spPr>
      </p:pic>
      <p:sp>
        <p:nvSpPr>
          <p:cNvPr id="4099" name="Text Box 3"/>
          <p:cNvSpPr txBox="1">
            <a:spLocks noChangeArrowheads="1"/>
          </p:cNvSpPr>
          <p:nvPr/>
        </p:nvSpPr>
        <p:spPr bwMode="auto">
          <a:xfrm>
            <a:off x="952500" y="6477000"/>
            <a:ext cx="8255000" cy="227013"/>
          </a:xfrm>
          <a:prstGeom prst="rect">
            <a:avLst/>
          </a:prstGeom>
          <a:noFill/>
          <a:ln w="9525" cap="flat">
            <a:noFill/>
            <a:round/>
            <a:headEnd/>
            <a:tailEnd/>
          </a:ln>
          <a:effectLst/>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900" i="1">
                <a:solidFill>
                  <a:srgbClr val="FFFFFF"/>
                </a:solidFill>
              </a:rPr>
              <a:t>The Lancet Global Health</a:t>
            </a:r>
            <a:r>
              <a:rPr lang="en-US" sz="900">
                <a:solidFill>
                  <a:srgbClr val="FFFFFF"/>
                </a:solidFill>
              </a:rPr>
              <a:t> 2016 4, e242-e250DOI: (10.1016/S2214-109X(15)00322-8) </a:t>
            </a:r>
          </a:p>
        </p:txBody>
      </p:sp>
      <p:sp>
        <p:nvSpPr>
          <p:cNvPr id="8" name="Rectangle 7"/>
          <p:cNvSpPr/>
          <p:nvPr/>
        </p:nvSpPr>
        <p:spPr>
          <a:xfrm>
            <a:off x="0" y="0"/>
            <a:ext cx="9144000" cy="928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188"/>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smtClean="0"/>
              <a:t>Outcomes of acute kidney injury in children and adults in sub-Saharan Africa: a systematic review</a:t>
            </a:r>
            <a:r>
              <a:rPr lang="en-US" sz="2800" dirty="0" smtClean="0"/>
              <a:t> </a:t>
            </a:r>
            <a:endParaRPr lang="en-US" sz="28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33333  E" pathEditMode="relative" ptsTypes="">
                                      <p:cBhvr>
                                        <p:cTn id="6" dur="2000" fill="hold"/>
                                        <p:tgtEl>
                                          <p:spTgt spid="409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noChangeArrowheads="1"/>
          </p:cNvSpPr>
          <p:nvPr/>
        </p:nvSpPr>
        <p:spPr bwMode="auto">
          <a:xfrm>
            <a:off x="4129088" y="79375"/>
            <a:ext cx="884237" cy="30638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wrap="none" lIns="90000" tIns="46800" rIns="90000" bIns="46800">
            <a:spAutoFit/>
          </a:bodyPr>
          <a:lstStyle/>
          <a:p>
            <a:pPr>
              <a:tabLst>
                <a:tab pos="723900" algn="l"/>
              </a:tabLst>
            </a:pPr>
            <a:r>
              <a:rPr lang="en-US">
                <a:solidFill>
                  <a:srgbClr val="FFFFFF"/>
                </a:solidFill>
              </a:rPr>
              <a:t>Figure 2 </a:t>
            </a:r>
          </a:p>
        </p:txBody>
      </p:sp>
      <p:pic>
        <p:nvPicPr>
          <p:cNvPr id="5122" name="Picture 2"/>
          <p:cNvPicPr>
            <a:picLocks noChangeAspect="1" noChangeArrowheads="1"/>
          </p:cNvPicPr>
          <p:nvPr/>
        </p:nvPicPr>
        <p:blipFill>
          <a:blip r:embed="rId3" cstate="print"/>
          <a:srcRect/>
          <a:stretch>
            <a:fillRect/>
          </a:stretch>
        </p:blipFill>
        <p:spPr bwMode="auto">
          <a:xfrm>
            <a:off x="1928794" y="78090"/>
            <a:ext cx="5715040" cy="6708496"/>
          </a:xfrm>
          <a:prstGeom prst="rect">
            <a:avLst/>
          </a:prstGeom>
          <a:noFill/>
          <a:ln w="9525" cap="flat">
            <a:noFill/>
            <a:round/>
            <a:headEnd/>
            <a:tailEnd/>
          </a:ln>
          <a:effectLst/>
        </p:spPr>
      </p:pic>
      <p:sp>
        <p:nvSpPr>
          <p:cNvPr id="5123" name="Text Box 3"/>
          <p:cNvSpPr txBox="1">
            <a:spLocks noChangeArrowheads="1"/>
          </p:cNvSpPr>
          <p:nvPr/>
        </p:nvSpPr>
        <p:spPr bwMode="auto">
          <a:xfrm>
            <a:off x="952500" y="6477000"/>
            <a:ext cx="8255000" cy="227013"/>
          </a:xfrm>
          <a:prstGeom prst="rect">
            <a:avLst/>
          </a:prstGeom>
          <a:noFill/>
          <a:ln w="9525" cap="flat">
            <a:noFill/>
            <a:round/>
            <a:headEnd/>
            <a:tailEnd/>
          </a:ln>
          <a:effectLst/>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900" i="1">
                <a:solidFill>
                  <a:srgbClr val="FFFFFF"/>
                </a:solidFill>
              </a:rPr>
              <a:t>The Lancet Global Health</a:t>
            </a:r>
            <a:r>
              <a:rPr lang="en-US" sz="900">
                <a:solidFill>
                  <a:srgbClr val="FFFFFF"/>
                </a:solidFill>
              </a:rPr>
              <a:t> 2016 4, e242-e250DOI: (10.1016/S2214-109X(15)00322-8) </a:t>
            </a:r>
          </a:p>
        </p:txBody>
      </p:sp>
      <p:sp>
        <p:nvSpPr>
          <p:cNvPr id="5124" name="Text Box 4"/>
          <p:cNvSpPr txBox="1">
            <a:spLocks noChangeArrowheads="1"/>
          </p:cNvSpPr>
          <p:nvPr/>
        </p:nvSpPr>
        <p:spPr bwMode="auto">
          <a:xfrm>
            <a:off x="142844" y="6000768"/>
            <a:ext cx="1357290" cy="368300"/>
          </a:xfrm>
          <a:prstGeom prst="rect">
            <a:avLst/>
          </a:prstGeom>
          <a:noFill/>
          <a:ln w="9525" cap="flat">
            <a:noFill/>
            <a:round/>
            <a:headEnd/>
            <a:tailEnd/>
          </a:ln>
          <a:effectLst/>
        </p:spPr>
        <p:txBody>
          <a:bodyPr lIns="90000" tIns="46800" rIns="90000" bIns="46800" anchor="ctr"/>
          <a:lstStyle/>
          <a:p>
            <a:pPr algn="ctr">
              <a:tabLst>
                <a:tab pos="723900" algn="l"/>
                <a:tab pos="1447800" algn="l"/>
                <a:tab pos="2171700" algn="l"/>
                <a:tab pos="2895600" algn="l"/>
                <a:tab pos="3619500" algn="l"/>
                <a:tab pos="4343400" algn="l"/>
                <a:tab pos="5067300" algn="l"/>
              </a:tabLst>
            </a:pPr>
            <a:r>
              <a:rPr lang="en-US" sz="900" dirty="0"/>
              <a:t>Copyright © 2016 </a:t>
            </a:r>
            <a:r>
              <a:rPr lang="en-US" sz="900" dirty="0" err="1"/>
              <a:t>Olowu</a:t>
            </a:r>
            <a:r>
              <a:rPr lang="en-US" sz="900" dirty="0"/>
              <a:t> et al. Open Access article distributed under the terms of CC </a:t>
            </a:r>
            <a:r>
              <a:rPr lang="en-US" sz="900" dirty="0" smtClean="0"/>
              <a:t>BY</a:t>
            </a:r>
            <a:endParaRPr lang="en-US" sz="900" dirty="0">
              <a:hlinkClick r:id="rId4"/>
            </a:endParaRPr>
          </a:p>
        </p:txBody>
      </p:sp>
      <p:pic>
        <p:nvPicPr>
          <p:cNvPr id="5125" name="Picture 5"/>
          <p:cNvPicPr>
            <a:picLocks noChangeAspect="1" noChangeArrowheads="1"/>
          </p:cNvPicPr>
          <p:nvPr/>
        </p:nvPicPr>
        <p:blipFill>
          <a:blip r:embed="rId5"/>
          <a:srcRect/>
          <a:stretch>
            <a:fillRect/>
          </a:stretch>
        </p:blipFill>
        <p:spPr bwMode="auto">
          <a:xfrm>
            <a:off x="428596" y="5064142"/>
            <a:ext cx="708025" cy="793750"/>
          </a:xfrm>
          <a:prstGeom prst="rect">
            <a:avLst/>
          </a:prstGeom>
          <a:noFill/>
          <a:ln w="9525" cap="flat">
            <a:noFill/>
            <a:round/>
            <a:headEnd/>
            <a:tailEnd/>
          </a:ln>
          <a:effectLst/>
        </p:spPr>
      </p:pic>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http://www.thelancet.com/cms/attachment/2062750495/2065342133/si1.gif"/>
          <p:cNvPicPr>
            <a:picLocks noChangeAspect="1" noChangeArrowheads="1"/>
          </p:cNvPicPr>
          <p:nvPr/>
        </p:nvPicPr>
        <p:blipFill>
          <a:blip r:embed="rId2"/>
          <a:srcRect/>
          <a:stretch>
            <a:fillRect/>
          </a:stretch>
        </p:blipFill>
        <p:spPr bwMode="auto">
          <a:xfrm>
            <a:off x="71438" y="404791"/>
            <a:ext cx="8929718" cy="5953147"/>
          </a:xfrm>
          <a:prstGeom prst="rect">
            <a:avLst/>
          </a:prstGeom>
          <a:noFill/>
          <a:ln w="38100">
            <a:solidFill>
              <a:schemeClr val="tx2"/>
            </a:solidFill>
          </a:ln>
        </p:spPr>
      </p:pic>
      <p:sp>
        <p:nvSpPr>
          <p:cNvPr id="3" name="Rectangle 2"/>
          <p:cNvSpPr/>
          <p:nvPr/>
        </p:nvSpPr>
        <p:spPr>
          <a:xfrm>
            <a:off x="2571736" y="6429396"/>
            <a:ext cx="3576557" cy="369332"/>
          </a:xfrm>
          <a:prstGeom prst="rect">
            <a:avLst/>
          </a:prstGeom>
        </p:spPr>
        <p:txBody>
          <a:bodyPr wrap="none">
            <a:spAutoFit/>
          </a:bodyPr>
          <a:lstStyle/>
          <a:p>
            <a:r>
              <a:rPr lang="en-US" dirty="0" smtClean="0"/>
              <a:t>Acute kidney injury study populations</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531352" cy="990600"/>
          </a:xfrm>
        </p:spPr>
        <p:txBody>
          <a:bodyPr>
            <a:noAutofit/>
          </a:bodyPr>
          <a:lstStyle/>
          <a:p>
            <a:r>
              <a:rPr lang="en-US" sz="3200" dirty="0" smtClean="0"/>
              <a:t>Causes of acute kidney injury in children and adults</a:t>
            </a:r>
            <a:endParaRPr lang="fr-FR" sz="3200" dirty="0"/>
          </a:p>
        </p:txBody>
      </p:sp>
      <p:graphicFrame>
        <p:nvGraphicFramePr>
          <p:cNvPr id="4" name="Espace réservé du contenu 3"/>
          <p:cNvGraphicFramePr>
            <a:graphicFrameLocks noGrp="1"/>
          </p:cNvGraphicFramePr>
          <p:nvPr>
            <p:ph sz="quarter" idx="1"/>
          </p:nvPr>
        </p:nvGraphicFramePr>
        <p:xfrm>
          <a:off x="571472" y="1714488"/>
          <a:ext cx="8286809" cy="4366260"/>
        </p:xfrm>
        <a:graphic>
          <a:graphicData uri="http://schemas.openxmlformats.org/drawingml/2006/table">
            <a:tbl>
              <a:tblPr firstRow="1" bandRow="1">
                <a:tableStyleId>{5C22544A-7EE6-4342-B048-85BDC9FD1C3A}</a:tableStyleId>
              </a:tblPr>
              <a:tblGrid>
                <a:gridCol w="4857784"/>
                <a:gridCol w="1785950"/>
                <a:gridCol w="1643075"/>
              </a:tblGrid>
              <a:tr h="182880">
                <a:tc>
                  <a:txBody>
                    <a:bodyPr/>
                    <a:lstStyle/>
                    <a:p>
                      <a:pPr algn="l" fontAlgn="b"/>
                      <a:endParaRPr lang="fr-FR" sz="2000" b="0" i="0" u="none" strike="noStrike" dirty="0">
                        <a:solidFill>
                          <a:srgbClr val="000000"/>
                        </a:solidFill>
                        <a:latin typeface="Calibri"/>
                      </a:endParaRPr>
                    </a:p>
                  </a:txBody>
                  <a:tcPr marL="7620" marR="7620" marT="7620" marB="0" anchor="b"/>
                </a:tc>
                <a:tc>
                  <a:txBody>
                    <a:bodyPr/>
                    <a:lstStyle/>
                    <a:p>
                      <a:pPr algn="ctr" fontAlgn="b"/>
                      <a:r>
                        <a:rPr lang="fr-FR" sz="2000" u="none" strike="noStrike" dirty="0" err="1" smtClean="0"/>
                        <a:t>Children</a:t>
                      </a:r>
                      <a:r>
                        <a:rPr lang="fr-FR" sz="2000" dirty="0" smtClean="0"/>
                        <a:t>*</a:t>
                      </a:r>
                      <a:r>
                        <a:rPr lang="fr-FR" sz="2000" u="none" strike="noStrike" dirty="0" smtClean="0"/>
                        <a:t> </a:t>
                      </a:r>
                      <a:r>
                        <a:rPr lang="fr-FR" sz="2000" u="none" strike="noStrike" dirty="0"/>
                        <a:t>(n=1643</a:t>
                      </a:r>
                      <a:r>
                        <a:rPr lang="fr-FR" sz="2000" u="none" strike="noStrike" dirty="0" smtClean="0"/>
                        <a:t>)</a:t>
                      </a:r>
                      <a:endParaRPr lang="fr-FR" sz="2000" b="0" i="0" u="none" strike="noStrike" dirty="0">
                        <a:solidFill>
                          <a:srgbClr val="000000"/>
                        </a:solidFill>
                        <a:latin typeface="Calibri"/>
                      </a:endParaRPr>
                    </a:p>
                  </a:txBody>
                  <a:tcPr marL="7620" marR="7620" marT="7620" marB="0" anchor="b"/>
                </a:tc>
                <a:tc>
                  <a:txBody>
                    <a:bodyPr/>
                    <a:lstStyle/>
                    <a:p>
                      <a:pPr algn="ctr" fontAlgn="b"/>
                      <a:r>
                        <a:rPr lang="fr-FR" sz="2000" u="none" strike="noStrike" dirty="0" err="1"/>
                        <a:t>Adults</a:t>
                      </a:r>
                      <a:r>
                        <a:rPr lang="fr-FR" sz="2000" u="none" strike="noStrike" dirty="0"/>
                        <a:t> </a:t>
                      </a:r>
                      <a:r>
                        <a:rPr lang="fr-FR" sz="2000" u="none" strike="noStrike" dirty="0" smtClean="0"/>
                        <a:t> </a:t>
                      </a:r>
                      <a:r>
                        <a:rPr lang="fr-FR" sz="2000" dirty="0" smtClean="0"/>
                        <a:t>†</a:t>
                      </a:r>
                      <a:endParaRPr lang="fr-FR" sz="2000" u="none" strike="noStrike" dirty="0" smtClean="0"/>
                    </a:p>
                    <a:p>
                      <a:pPr algn="ctr" fontAlgn="b"/>
                      <a:r>
                        <a:rPr lang="fr-FR" sz="2000" u="none" strike="noStrike" dirty="0" smtClean="0"/>
                        <a:t>(</a:t>
                      </a:r>
                      <a:r>
                        <a:rPr lang="fr-FR" sz="2000" u="none" strike="noStrike" dirty="0"/>
                        <a:t>n=993</a:t>
                      </a:r>
                      <a:r>
                        <a:rPr lang="fr-FR" sz="2000" u="none" strike="noStrike" dirty="0" smtClean="0"/>
                        <a:t>)</a:t>
                      </a:r>
                      <a:endParaRPr lang="fr-FR" sz="2000" b="0" i="0" u="none" strike="noStrike" dirty="0">
                        <a:solidFill>
                          <a:srgbClr val="000000"/>
                        </a:solidFill>
                        <a:latin typeface="Calibri"/>
                      </a:endParaRPr>
                    </a:p>
                  </a:txBody>
                  <a:tcPr marL="7620" marR="7620" marT="7620" marB="0" anchor="b"/>
                </a:tc>
              </a:tr>
              <a:tr h="182880">
                <a:tc>
                  <a:txBody>
                    <a:bodyPr/>
                    <a:lstStyle/>
                    <a:p>
                      <a:pPr algn="l" fontAlgn="b"/>
                      <a:r>
                        <a:rPr lang="fr-FR" sz="2000" u="none" strike="noStrike"/>
                        <a:t>Infection </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380 (23%) </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274 (28%)</a:t>
                      </a:r>
                      <a:endParaRPr lang="fr-FR" sz="2000" b="0" i="0" u="none" strike="noStrike">
                        <a:solidFill>
                          <a:srgbClr val="000000"/>
                        </a:solidFill>
                        <a:latin typeface="Calibri"/>
                      </a:endParaRPr>
                    </a:p>
                  </a:txBody>
                  <a:tcPr marL="7620" marR="7620" marT="7620" marB="0" anchor="b"/>
                </a:tc>
              </a:tr>
              <a:tr h="182880">
                <a:tc>
                  <a:txBody>
                    <a:bodyPr/>
                    <a:lstStyle/>
                    <a:p>
                      <a:pPr algn="l" fontAlgn="b"/>
                      <a:r>
                        <a:rPr lang="fr-FR" sz="2000" u="none" strike="noStrike"/>
                        <a:t>Glomerular disease </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350 (21%) </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76 (8%)</a:t>
                      </a:r>
                      <a:endParaRPr lang="fr-FR" sz="2000" b="0" i="0" u="none" strike="noStrike">
                        <a:solidFill>
                          <a:srgbClr val="000000"/>
                        </a:solidFill>
                        <a:latin typeface="Calibri"/>
                      </a:endParaRPr>
                    </a:p>
                  </a:txBody>
                  <a:tcPr marL="7620" marR="7620" marT="7620" marB="0" anchor="b"/>
                </a:tc>
              </a:tr>
              <a:tr h="182880">
                <a:tc>
                  <a:txBody>
                    <a:bodyPr/>
                    <a:lstStyle/>
                    <a:p>
                      <a:pPr algn="l" fontAlgn="b"/>
                      <a:r>
                        <a:rPr lang="fr-FR" sz="2000" u="none" strike="noStrike"/>
                        <a:t>Nephrotoxin </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270 (16%) </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182 (18%)</a:t>
                      </a:r>
                      <a:endParaRPr lang="fr-FR" sz="2000" b="0" i="0" u="none" strike="noStrike">
                        <a:solidFill>
                          <a:srgbClr val="000000"/>
                        </a:solidFill>
                        <a:latin typeface="Calibri"/>
                      </a:endParaRPr>
                    </a:p>
                  </a:txBody>
                  <a:tcPr marL="7620" marR="7620" marT="7620" marB="0" anchor="b"/>
                </a:tc>
              </a:tr>
              <a:tr h="182880">
                <a:tc>
                  <a:txBody>
                    <a:bodyPr/>
                    <a:lstStyle/>
                    <a:p>
                      <a:pPr algn="l" fontAlgn="b"/>
                      <a:r>
                        <a:rPr lang="fr-FR" sz="2000" u="none" strike="noStrike"/>
                        <a:t>Intravascular volume depletion or hypoperfusion</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174 (11%) </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50 (5%)</a:t>
                      </a:r>
                      <a:endParaRPr lang="fr-FR" sz="2000" b="0" i="0" u="none" strike="noStrike">
                        <a:solidFill>
                          <a:srgbClr val="000000"/>
                        </a:solidFill>
                        <a:latin typeface="Calibri"/>
                      </a:endParaRPr>
                    </a:p>
                  </a:txBody>
                  <a:tcPr marL="7620" marR="7620" marT="7620" marB="0" anchor="b"/>
                </a:tc>
              </a:tr>
              <a:tr h="182880">
                <a:tc>
                  <a:txBody>
                    <a:bodyPr/>
                    <a:lstStyle/>
                    <a:p>
                      <a:pPr algn="l" fontAlgn="b"/>
                      <a:r>
                        <a:rPr lang="fr-FR" sz="2000" u="none" strike="noStrike"/>
                        <a:t>Obstructive uropathy </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146 (9%) </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dirty="0"/>
                        <a:t>46 (5%)</a:t>
                      </a:r>
                      <a:endParaRPr lang="fr-FR" sz="2000" b="0" i="0" u="none" strike="noStrike" dirty="0">
                        <a:solidFill>
                          <a:srgbClr val="000000"/>
                        </a:solidFill>
                        <a:latin typeface="Calibri"/>
                      </a:endParaRPr>
                    </a:p>
                  </a:txBody>
                  <a:tcPr marL="7620" marR="7620" marT="7620" marB="0" anchor="b"/>
                </a:tc>
              </a:tr>
              <a:tr h="182880">
                <a:tc>
                  <a:txBody>
                    <a:bodyPr/>
                    <a:lstStyle/>
                    <a:p>
                      <a:pPr algn="l" fontAlgn="b"/>
                      <a:r>
                        <a:rPr lang="fr-FR" sz="2000" u="none" strike="noStrike" dirty="0" err="1"/>
                        <a:t>Vascular</a:t>
                      </a:r>
                      <a:r>
                        <a:rPr lang="fr-FR" sz="2000" u="none" strike="noStrike" dirty="0"/>
                        <a:t> </a:t>
                      </a:r>
                      <a:r>
                        <a:rPr lang="fr-FR" sz="2000" u="none" strike="noStrike" dirty="0" err="1"/>
                        <a:t>disease</a:t>
                      </a:r>
                      <a:r>
                        <a:rPr lang="fr-FR" sz="2000" u="none" strike="noStrike" dirty="0"/>
                        <a:t> or haemolysis </a:t>
                      </a:r>
                      <a:endParaRPr lang="fr-FR" sz="2000" b="0" i="0" u="none" strike="noStrike" dirty="0">
                        <a:solidFill>
                          <a:srgbClr val="000000"/>
                        </a:solidFill>
                        <a:latin typeface="Calibri"/>
                      </a:endParaRPr>
                    </a:p>
                  </a:txBody>
                  <a:tcPr marL="7620" marR="7620" marT="7620" marB="0" anchor="b"/>
                </a:tc>
                <a:tc>
                  <a:txBody>
                    <a:bodyPr/>
                    <a:lstStyle/>
                    <a:p>
                      <a:pPr algn="ctr" fontAlgn="b"/>
                      <a:r>
                        <a:rPr lang="fr-FR" sz="2000" u="none" strike="noStrike"/>
                        <a:t>116 (7%) </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dirty="0"/>
                        <a:t>11 (1%)</a:t>
                      </a:r>
                      <a:endParaRPr lang="fr-FR" sz="2000" b="0" i="0" u="none" strike="noStrike" dirty="0">
                        <a:solidFill>
                          <a:srgbClr val="000000"/>
                        </a:solidFill>
                        <a:latin typeface="Calibri"/>
                      </a:endParaRPr>
                    </a:p>
                  </a:txBody>
                  <a:tcPr marL="7620" marR="7620" marT="7620" marB="0" anchor="b"/>
                </a:tc>
              </a:tr>
              <a:tr h="182880">
                <a:tc>
                  <a:txBody>
                    <a:bodyPr/>
                    <a:lstStyle/>
                    <a:p>
                      <a:pPr algn="l" fontAlgn="b"/>
                      <a:r>
                        <a:rPr lang="fr-FR" sz="2000" u="none" strike="noStrike"/>
                        <a:t>Medical, other </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0</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 36 (4%)</a:t>
                      </a:r>
                      <a:endParaRPr lang="fr-FR" sz="2000" b="0" i="0" u="none" strike="noStrike">
                        <a:solidFill>
                          <a:srgbClr val="000000"/>
                        </a:solidFill>
                        <a:latin typeface="Calibri"/>
                      </a:endParaRPr>
                    </a:p>
                  </a:txBody>
                  <a:tcPr marL="7620" marR="7620" marT="7620" marB="0" anchor="b"/>
                </a:tc>
              </a:tr>
              <a:tr h="182880">
                <a:tc>
                  <a:txBody>
                    <a:bodyPr/>
                    <a:lstStyle/>
                    <a:p>
                      <a:pPr algn="l" fontAlgn="b"/>
                      <a:r>
                        <a:rPr lang="fr-FR" sz="2000" u="none" strike="noStrike"/>
                        <a:t>Malignancy </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40 (2%) </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19 (2%)</a:t>
                      </a:r>
                      <a:endParaRPr lang="fr-FR" sz="2000" b="0" i="0" u="none" strike="noStrike">
                        <a:solidFill>
                          <a:srgbClr val="000000"/>
                        </a:solidFill>
                        <a:latin typeface="Calibri"/>
                      </a:endParaRPr>
                    </a:p>
                  </a:txBody>
                  <a:tcPr marL="7620" marR="7620" marT="7620" marB="0" anchor="b"/>
                </a:tc>
              </a:tr>
              <a:tr h="182880">
                <a:tc>
                  <a:txBody>
                    <a:bodyPr/>
                    <a:lstStyle/>
                    <a:p>
                      <a:pPr algn="l" fontAlgn="b"/>
                      <a:r>
                        <a:rPr lang="fr-FR" sz="2000" u="none" strike="noStrike"/>
                        <a:t>Birth asphyxia </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27 (2%) </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0</a:t>
                      </a:r>
                      <a:endParaRPr lang="fr-FR" sz="2000" b="0" i="0" u="none" strike="noStrike">
                        <a:solidFill>
                          <a:srgbClr val="000000"/>
                        </a:solidFill>
                        <a:latin typeface="Calibri"/>
                      </a:endParaRPr>
                    </a:p>
                  </a:txBody>
                  <a:tcPr marL="7620" marR="7620" marT="7620" marB="0" anchor="b"/>
                </a:tc>
              </a:tr>
              <a:tr h="182880">
                <a:tc>
                  <a:txBody>
                    <a:bodyPr/>
                    <a:lstStyle/>
                    <a:p>
                      <a:pPr algn="l" fontAlgn="b"/>
                      <a:r>
                        <a:rPr lang="fr-FR" sz="2000" u="none" strike="noStrike"/>
                        <a:t>Obstetric or gynaecological</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0</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157 (16%)</a:t>
                      </a:r>
                      <a:endParaRPr lang="fr-FR" sz="2000" b="0" i="0" u="none" strike="noStrike">
                        <a:solidFill>
                          <a:srgbClr val="000000"/>
                        </a:solidFill>
                        <a:latin typeface="Calibri"/>
                      </a:endParaRPr>
                    </a:p>
                  </a:txBody>
                  <a:tcPr marL="7620" marR="7620" marT="7620" marB="0" anchor="b"/>
                </a:tc>
              </a:tr>
              <a:tr h="182880">
                <a:tc>
                  <a:txBody>
                    <a:bodyPr/>
                    <a:lstStyle/>
                    <a:p>
                      <a:pPr algn="l" fontAlgn="b"/>
                      <a:r>
                        <a:rPr lang="fr-FR" sz="2000" u="none" strike="noStrike"/>
                        <a:t>Surgical </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0</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54 (5%)</a:t>
                      </a:r>
                      <a:endParaRPr lang="fr-FR" sz="2000" b="0" i="0" u="none" strike="noStrike">
                        <a:solidFill>
                          <a:srgbClr val="000000"/>
                        </a:solidFill>
                        <a:latin typeface="Calibri"/>
                      </a:endParaRPr>
                    </a:p>
                  </a:txBody>
                  <a:tcPr marL="7620" marR="7620" marT="7620" marB="0" anchor="b"/>
                </a:tc>
              </a:tr>
              <a:tr h="182880">
                <a:tc>
                  <a:txBody>
                    <a:bodyPr/>
                    <a:lstStyle/>
                    <a:p>
                      <a:pPr algn="l" fontAlgn="b"/>
                      <a:r>
                        <a:rPr lang="fr-FR" sz="2000" u="none" strike="noStrike"/>
                        <a:t>Unspecified </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a:t>140 (9%) </a:t>
                      </a:r>
                      <a:endParaRPr lang="fr-FR" sz="2000" b="0" i="0" u="none" strike="noStrike">
                        <a:solidFill>
                          <a:srgbClr val="000000"/>
                        </a:solidFill>
                        <a:latin typeface="Calibri"/>
                      </a:endParaRPr>
                    </a:p>
                  </a:txBody>
                  <a:tcPr marL="7620" marR="7620" marT="7620" marB="0" anchor="b"/>
                </a:tc>
                <a:tc>
                  <a:txBody>
                    <a:bodyPr/>
                    <a:lstStyle/>
                    <a:p>
                      <a:pPr algn="ctr" fontAlgn="b"/>
                      <a:r>
                        <a:rPr lang="fr-FR" sz="2000" u="none" strike="noStrike" dirty="0"/>
                        <a:t>88 (9%)</a:t>
                      </a:r>
                      <a:endParaRPr lang="fr-FR" sz="2000" b="0" i="0" u="none" strike="noStrike" dirty="0">
                        <a:solidFill>
                          <a:srgbClr val="000000"/>
                        </a:solidFill>
                        <a:latin typeface="Calibri"/>
                      </a:endParaRPr>
                    </a:p>
                  </a:txBody>
                  <a:tcPr marL="7620" marR="7620" marT="7620" marB="0" anchor="b"/>
                </a:tc>
              </a:tr>
            </a:tbl>
          </a:graphicData>
        </a:graphic>
      </p:graphicFrame>
      <p:sp>
        <p:nvSpPr>
          <p:cNvPr id="6" name="Rectangle 5"/>
          <p:cNvSpPr/>
          <p:nvPr/>
        </p:nvSpPr>
        <p:spPr>
          <a:xfrm>
            <a:off x="592030" y="6488668"/>
            <a:ext cx="3122714" cy="307777"/>
          </a:xfrm>
          <a:prstGeom prst="rect">
            <a:avLst/>
          </a:prstGeom>
        </p:spPr>
        <p:txBody>
          <a:bodyPr wrap="none">
            <a:spAutoFit/>
          </a:bodyPr>
          <a:lstStyle/>
          <a:p>
            <a:r>
              <a:rPr lang="fr-FR" sz="1400" dirty="0" smtClean="0"/>
              <a:t>*17 </a:t>
            </a:r>
            <a:r>
              <a:rPr lang="fr-FR" sz="1400" dirty="0" err="1" smtClean="0"/>
              <a:t>paediatric</a:t>
            </a:r>
            <a:r>
              <a:rPr lang="fr-FR" sz="1400" dirty="0" smtClean="0"/>
              <a:t> </a:t>
            </a:r>
            <a:r>
              <a:rPr lang="fr-FR" sz="1400" dirty="0" err="1" smtClean="0"/>
              <a:t>studies</a:t>
            </a:r>
            <a:r>
              <a:rPr lang="fr-FR" sz="1400" dirty="0" smtClean="0"/>
              <a:t>. †14 </a:t>
            </a:r>
            <a:r>
              <a:rPr lang="fr-FR" sz="1400" dirty="0" err="1" smtClean="0"/>
              <a:t>adult</a:t>
            </a:r>
            <a:r>
              <a:rPr lang="fr-FR" sz="1400" dirty="0" smtClean="0"/>
              <a:t> </a:t>
            </a:r>
            <a:r>
              <a:rPr lang="fr-FR" sz="1400" dirty="0" err="1" smtClean="0"/>
              <a:t>studies</a:t>
            </a:r>
            <a:r>
              <a:rPr lang="fr-FR" sz="1400" dirty="0" smtClean="0"/>
              <a:t>.</a:t>
            </a:r>
            <a:endParaRPr lang="fr-FR"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fr-FR" sz="4000" dirty="0">
                <a:solidFill>
                  <a:schemeClr val="tx2"/>
                </a:solidFill>
                <a:latin typeface="+mj-lt"/>
                <a:ea typeface="+mj-ea"/>
                <a:cs typeface="+mj-cs"/>
              </a:rPr>
              <a:t>L’Insuffisance Rénale </a:t>
            </a:r>
            <a:r>
              <a:rPr lang="fr-FR" sz="4000" dirty="0" smtClean="0">
                <a:solidFill>
                  <a:schemeClr val="tx2"/>
                </a:solidFill>
                <a:latin typeface="+mj-lt"/>
                <a:ea typeface="+mj-ea"/>
                <a:cs typeface="+mj-cs"/>
              </a:rPr>
              <a:t>Aiguë </a:t>
            </a:r>
            <a:r>
              <a:rPr lang="fr-FR" sz="4000" dirty="0">
                <a:solidFill>
                  <a:schemeClr val="tx2"/>
                </a:solidFill>
                <a:latin typeface="+mj-lt"/>
                <a:ea typeface="+mj-ea"/>
                <a:cs typeface="+mj-cs"/>
              </a:rPr>
              <a:t>est coûteuse!</a:t>
            </a:r>
          </a:p>
        </p:txBody>
      </p:sp>
      <p:pic>
        <p:nvPicPr>
          <p:cNvPr id="5" name="Picture 3"/>
          <p:cNvPicPr>
            <a:picLocks noChangeAspect="1" noChangeArrowheads="1"/>
          </p:cNvPicPr>
          <p:nvPr/>
        </p:nvPicPr>
        <p:blipFill>
          <a:blip r:embed="rId3"/>
          <a:srcRect/>
          <a:stretch>
            <a:fillRect/>
          </a:stretch>
        </p:blipFill>
        <p:spPr bwMode="auto">
          <a:xfrm>
            <a:off x="214282" y="1857364"/>
            <a:ext cx="8499574" cy="3786214"/>
          </a:xfrm>
          <a:prstGeom prst="rect">
            <a:avLst/>
          </a:prstGeom>
          <a:noFill/>
          <a:ln w="9525">
            <a:noFill/>
            <a:round/>
            <a:headEnd/>
            <a:tailEnd/>
          </a:ln>
        </p:spPr>
      </p:pic>
      <p:sp>
        <p:nvSpPr>
          <p:cNvPr id="6" name="Text Box 4"/>
          <p:cNvSpPr txBox="1">
            <a:spLocks noChangeArrowheads="1"/>
          </p:cNvSpPr>
          <p:nvPr/>
        </p:nvSpPr>
        <p:spPr bwMode="auto">
          <a:xfrm>
            <a:off x="5143504" y="6500858"/>
            <a:ext cx="4238620" cy="428604"/>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600" dirty="0" err="1"/>
              <a:t>Chertow</a:t>
            </a:r>
            <a:r>
              <a:rPr lang="en-GB" sz="1600" dirty="0"/>
              <a:t> GM et al. JASN 2005;16:3365-3370</a:t>
            </a:r>
          </a:p>
        </p:txBody>
      </p:sp>
      <p:pic>
        <p:nvPicPr>
          <p:cNvPr id="7" name="Picture 3"/>
          <p:cNvPicPr>
            <a:picLocks noChangeAspect="1" noChangeArrowheads="1"/>
          </p:cNvPicPr>
          <p:nvPr/>
        </p:nvPicPr>
        <p:blipFill>
          <a:blip r:embed="rId3"/>
          <a:srcRect l="26951" t="71070" r="70359" b="25912"/>
          <a:stretch>
            <a:fillRect/>
          </a:stretch>
        </p:blipFill>
        <p:spPr bwMode="auto">
          <a:xfrm>
            <a:off x="428596" y="6500834"/>
            <a:ext cx="285752" cy="142876"/>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3"/>
          <p:cNvPicPr>
            <a:picLocks noChangeAspect="1" noChangeArrowheads="1"/>
          </p:cNvPicPr>
          <p:nvPr/>
        </p:nvPicPr>
        <p:blipFill>
          <a:blip r:embed="rId3"/>
          <a:srcRect l="21841" t="70541" r="75469" b="26440"/>
          <a:stretch>
            <a:fillRect/>
          </a:stretch>
        </p:blipFill>
        <p:spPr bwMode="auto">
          <a:xfrm>
            <a:off x="428596" y="6072206"/>
            <a:ext cx="285752" cy="142876"/>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3"/>
          <p:cNvPicPr>
            <a:picLocks noChangeAspect="1" noChangeArrowheads="1"/>
          </p:cNvPicPr>
          <p:nvPr/>
        </p:nvPicPr>
        <p:blipFill>
          <a:blip r:embed="rId3"/>
          <a:srcRect l="17532" t="69560" r="79132" b="26696"/>
          <a:stretch>
            <a:fillRect/>
          </a:stretch>
        </p:blipFill>
        <p:spPr bwMode="auto">
          <a:xfrm>
            <a:off x="428596" y="5643578"/>
            <a:ext cx="285752" cy="142876"/>
          </a:xfrm>
          <a:prstGeom prst="rect">
            <a:avLst/>
          </a:prstGeom>
          <a:ln>
            <a:solidFill>
              <a:schemeClr val="tx1"/>
            </a:solidFill>
          </a:ln>
          <a:effectLst>
            <a:outerShdw blurRad="292100" dist="139700" dir="2700000" algn="tl" rotWithShape="0">
              <a:srgbClr val="333333">
                <a:alpha val="65000"/>
              </a:srgbClr>
            </a:outerShdw>
          </a:effectLst>
        </p:spPr>
      </p:pic>
      <p:sp>
        <p:nvSpPr>
          <p:cNvPr id="11" name="Rectangle 10"/>
          <p:cNvSpPr/>
          <p:nvPr/>
        </p:nvSpPr>
        <p:spPr>
          <a:xfrm>
            <a:off x="901366" y="5559998"/>
            <a:ext cx="1186543" cy="338554"/>
          </a:xfrm>
          <a:prstGeom prst="rect">
            <a:avLst/>
          </a:prstGeom>
        </p:spPr>
        <p:txBody>
          <a:bodyPr wrap="none">
            <a:spAutoFit/>
          </a:bodyPr>
          <a:lstStyle/>
          <a:p>
            <a:r>
              <a:rPr lang="en-GB" sz="1600" dirty="0" smtClean="0">
                <a:latin typeface="Arial" pitchFamily="34" charset="0"/>
              </a:rPr>
              <a:t>unadjusted</a:t>
            </a:r>
            <a:endParaRPr lang="fr-FR" sz="1600" dirty="0"/>
          </a:p>
        </p:txBody>
      </p:sp>
      <p:sp>
        <p:nvSpPr>
          <p:cNvPr id="12" name="Rectangle 11"/>
          <p:cNvSpPr/>
          <p:nvPr/>
        </p:nvSpPr>
        <p:spPr>
          <a:xfrm>
            <a:off x="906659" y="6000768"/>
            <a:ext cx="2452916" cy="338554"/>
          </a:xfrm>
          <a:prstGeom prst="rect">
            <a:avLst/>
          </a:prstGeom>
        </p:spPr>
        <p:txBody>
          <a:bodyPr wrap="none">
            <a:spAutoFit/>
          </a:bodyPr>
          <a:lstStyle/>
          <a:p>
            <a:r>
              <a:rPr lang="en-GB" sz="1600" dirty="0" smtClean="0">
                <a:latin typeface="Arial" pitchFamily="34" charset="0"/>
              </a:rPr>
              <a:t>age and gender adjusted</a:t>
            </a:r>
            <a:endParaRPr lang="fr-FR" sz="1600" dirty="0"/>
          </a:p>
        </p:txBody>
      </p:sp>
      <p:sp>
        <p:nvSpPr>
          <p:cNvPr id="13" name="Rectangle 12"/>
          <p:cNvSpPr/>
          <p:nvPr/>
        </p:nvSpPr>
        <p:spPr>
          <a:xfrm>
            <a:off x="941508" y="6417254"/>
            <a:ext cx="2165978" cy="338554"/>
          </a:xfrm>
          <a:prstGeom prst="rect">
            <a:avLst/>
          </a:prstGeom>
        </p:spPr>
        <p:txBody>
          <a:bodyPr wrap="none">
            <a:spAutoFit/>
          </a:bodyPr>
          <a:lstStyle/>
          <a:p>
            <a:r>
              <a:rPr lang="en-GB" sz="1600" dirty="0" smtClean="0">
                <a:latin typeface="Arial" pitchFamily="34" charset="0"/>
              </a:rPr>
              <a:t>multivariable adjusted</a:t>
            </a:r>
            <a:endParaRPr lang="fr-FR"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noChangeArrowheads="1"/>
          </p:cNvSpPr>
          <p:nvPr/>
        </p:nvSpPr>
        <p:spPr bwMode="auto">
          <a:xfrm>
            <a:off x="4129088" y="79375"/>
            <a:ext cx="884237" cy="30638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wrap="none" lIns="90000" tIns="46800" rIns="90000" bIns="46800">
            <a:spAutoFit/>
          </a:bodyPr>
          <a:lstStyle/>
          <a:p>
            <a:pPr>
              <a:tabLst>
                <a:tab pos="723900" algn="l"/>
              </a:tabLst>
            </a:pPr>
            <a:r>
              <a:rPr lang="en-US">
                <a:solidFill>
                  <a:srgbClr val="FFFFFF"/>
                </a:solidFill>
              </a:rPr>
              <a:t>Figure 2 </a:t>
            </a:r>
          </a:p>
        </p:txBody>
      </p:sp>
      <p:sp>
        <p:nvSpPr>
          <p:cNvPr id="5123" name="Text Box 3"/>
          <p:cNvSpPr txBox="1">
            <a:spLocks noChangeArrowheads="1"/>
          </p:cNvSpPr>
          <p:nvPr/>
        </p:nvSpPr>
        <p:spPr bwMode="auto">
          <a:xfrm>
            <a:off x="952500" y="6477000"/>
            <a:ext cx="8255000" cy="227013"/>
          </a:xfrm>
          <a:prstGeom prst="rect">
            <a:avLst/>
          </a:prstGeom>
          <a:noFill/>
          <a:ln w="9525" cap="flat">
            <a:noFill/>
            <a:round/>
            <a:headEnd/>
            <a:tailEnd/>
          </a:ln>
          <a:effectLst/>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900" i="1">
                <a:solidFill>
                  <a:srgbClr val="FFFFFF"/>
                </a:solidFill>
              </a:rPr>
              <a:t>The Lancet Global Health</a:t>
            </a:r>
            <a:r>
              <a:rPr lang="en-US" sz="900">
                <a:solidFill>
                  <a:srgbClr val="FFFFFF"/>
                </a:solidFill>
              </a:rPr>
              <a:t> 2016 4, e242-e250DOI: (10.1016/S2214-109X(15)00322-8) </a:t>
            </a:r>
          </a:p>
        </p:txBody>
      </p:sp>
      <p:sp>
        <p:nvSpPr>
          <p:cNvPr id="9" name="Rectangle 8"/>
          <p:cNvSpPr/>
          <p:nvPr/>
        </p:nvSpPr>
        <p:spPr>
          <a:xfrm>
            <a:off x="1714480" y="6500834"/>
            <a:ext cx="8215370" cy="369332"/>
          </a:xfrm>
          <a:prstGeom prst="rect">
            <a:avLst/>
          </a:prstGeom>
        </p:spPr>
        <p:txBody>
          <a:bodyPr wrap="square">
            <a:spAutoFit/>
          </a:bodyPr>
          <a:lstStyle/>
          <a:p>
            <a:r>
              <a:rPr lang="en-US" dirty="0" smtClean="0"/>
              <a:t>Outcomes in children and adults with acute kidney injury</a:t>
            </a:r>
            <a:endParaRPr lang="fr-FR" dirty="0"/>
          </a:p>
        </p:txBody>
      </p:sp>
      <p:pic>
        <p:nvPicPr>
          <p:cNvPr id="94213" name="Picture 5" descr="http://www.thelancet.com/cms/attachment/2062750495/2065342136/si4.gif"/>
          <p:cNvPicPr>
            <a:picLocks noChangeAspect="1" noChangeArrowheads="1"/>
          </p:cNvPicPr>
          <p:nvPr/>
        </p:nvPicPr>
        <p:blipFill>
          <a:blip r:embed="rId3"/>
          <a:srcRect/>
          <a:stretch>
            <a:fillRect/>
          </a:stretch>
        </p:blipFill>
        <p:spPr bwMode="auto">
          <a:xfrm>
            <a:off x="285720" y="90176"/>
            <a:ext cx="8358214" cy="6482096"/>
          </a:xfrm>
          <a:prstGeom prst="rect">
            <a:avLst/>
          </a:prstGeom>
          <a:noFill/>
          <a:ln w="38100">
            <a:solidFill>
              <a:schemeClr val="accent1"/>
            </a:solidFill>
          </a:ln>
        </p:spPr>
      </p:pic>
      <p:sp>
        <p:nvSpPr>
          <p:cNvPr id="10" name="Rectangle 9"/>
          <p:cNvSpPr/>
          <p:nvPr/>
        </p:nvSpPr>
        <p:spPr>
          <a:xfrm>
            <a:off x="2643174" y="2571744"/>
            <a:ext cx="2928958" cy="285752"/>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1" name="Rectangle 10"/>
          <p:cNvSpPr/>
          <p:nvPr/>
        </p:nvSpPr>
        <p:spPr>
          <a:xfrm>
            <a:off x="5643570" y="857232"/>
            <a:ext cx="2928958" cy="35719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2" name="Rectangle 11"/>
          <p:cNvSpPr/>
          <p:nvPr/>
        </p:nvSpPr>
        <p:spPr>
          <a:xfrm>
            <a:off x="2643174" y="5286388"/>
            <a:ext cx="2928958" cy="285752"/>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3" name="Rectangle 12"/>
          <p:cNvSpPr/>
          <p:nvPr/>
        </p:nvSpPr>
        <p:spPr>
          <a:xfrm>
            <a:off x="2643174" y="857232"/>
            <a:ext cx="2928958" cy="285752"/>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4" name="Rectangle 13"/>
          <p:cNvSpPr/>
          <p:nvPr/>
        </p:nvSpPr>
        <p:spPr>
          <a:xfrm>
            <a:off x="5643570" y="2571744"/>
            <a:ext cx="2928958" cy="428628"/>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5" name="Rectangle 14"/>
          <p:cNvSpPr/>
          <p:nvPr/>
        </p:nvSpPr>
        <p:spPr>
          <a:xfrm>
            <a:off x="5643570" y="5286388"/>
            <a:ext cx="2928958" cy="285752"/>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en-US" sz="3600" dirty="0" smtClean="0"/>
              <a:t>Indication for dialysis and access to dialysis in adults and children with AKI</a:t>
            </a:r>
            <a:endParaRPr lang="fr-FR" sz="3600" dirty="0"/>
          </a:p>
        </p:txBody>
      </p:sp>
      <p:pic>
        <p:nvPicPr>
          <p:cNvPr id="4" name="Picture 2"/>
          <p:cNvPicPr>
            <a:picLocks noChangeAspect="1" noChangeArrowheads="1"/>
          </p:cNvPicPr>
          <p:nvPr/>
        </p:nvPicPr>
        <p:blipFill>
          <a:blip r:embed="rId3"/>
          <a:srcRect l="1282" t="28703" r="38470" b="28027"/>
          <a:stretch>
            <a:fillRect/>
          </a:stretch>
        </p:blipFill>
        <p:spPr bwMode="auto">
          <a:xfrm>
            <a:off x="142844" y="1993769"/>
            <a:ext cx="8492192" cy="3429024"/>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l="60945" t="28842" r="3605" b="27840"/>
          <a:stretch>
            <a:fillRect/>
          </a:stretch>
        </p:blipFill>
        <p:spPr bwMode="auto">
          <a:xfrm>
            <a:off x="3929090" y="1993769"/>
            <a:ext cx="5000596" cy="3435495"/>
          </a:xfrm>
          <a:prstGeom prst="rect">
            <a:avLst/>
          </a:prstGeom>
          <a:noFill/>
          <a:ln w="9525">
            <a:noFill/>
            <a:miter lim="800000"/>
            <a:headEnd/>
            <a:tailEnd/>
          </a:ln>
          <a:effectLst/>
        </p:spPr>
      </p:pic>
      <p:pic>
        <p:nvPicPr>
          <p:cNvPr id="7" name="Picture 3"/>
          <p:cNvPicPr>
            <a:picLocks noChangeAspect="1" noChangeArrowheads="1"/>
          </p:cNvPicPr>
          <p:nvPr/>
        </p:nvPicPr>
        <p:blipFill>
          <a:blip r:embed="rId4"/>
          <a:srcRect/>
          <a:stretch>
            <a:fillRect/>
          </a:stretch>
        </p:blipFill>
        <p:spPr bwMode="auto">
          <a:xfrm>
            <a:off x="142844" y="5929330"/>
            <a:ext cx="708025" cy="793750"/>
          </a:xfrm>
          <a:prstGeom prst="rect">
            <a:avLst/>
          </a:prstGeom>
          <a:noFill/>
          <a:ln w="9525" cap="flat">
            <a:noFill/>
            <a:round/>
            <a:headEnd/>
            <a:tailEnd/>
          </a:ln>
          <a:effectLst/>
        </p:spPr>
      </p:pic>
      <p:sp>
        <p:nvSpPr>
          <p:cNvPr id="8" name="Rectangle 7"/>
          <p:cNvSpPr/>
          <p:nvPr/>
        </p:nvSpPr>
        <p:spPr>
          <a:xfrm>
            <a:off x="857224" y="6448032"/>
            <a:ext cx="2669320" cy="338554"/>
          </a:xfrm>
          <a:prstGeom prst="rect">
            <a:avLst/>
          </a:prstGeom>
        </p:spPr>
        <p:txBody>
          <a:bodyPr wrap="none">
            <a:spAutoFit/>
          </a:bodyPr>
          <a:lstStyle/>
          <a:p>
            <a:r>
              <a:rPr lang="en-US" sz="1600" i="1" dirty="0" smtClean="0"/>
              <a:t>The Lancet Global Health 2016</a:t>
            </a:r>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612648" y="1500174"/>
            <a:ext cx="8531352" cy="4495800"/>
          </a:xfrm>
        </p:spPr>
        <p:txBody>
          <a:bodyPr>
            <a:noAutofit/>
          </a:bodyPr>
          <a:lstStyle/>
          <a:p>
            <a:pPr>
              <a:lnSpc>
                <a:spcPct val="130000"/>
              </a:lnSpc>
              <a:spcBef>
                <a:spcPts val="0"/>
              </a:spcBef>
            </a:pPr>
            <a:r>
              <a:rPr lang="en-US" sz="2800" dirty="0" smtClean="0"/>
              <a:t>AKI in sub-Saharan Africa is severe: </a:t>
            </a:r>
          </a:p>
          <a:p>
            <a:pPr lvl="1">
              <a:lnSpc>
                <a:spcPct val="130000"/>
              </a:lnSpc>
              <a:spcBef>
                <a:spcPts val="0"/>
              </a:spcBef>
            </a:pPr>
            <a:r>
              <a:rPr lang="en-US" sz="2400" dirty="0" smtClean="0"/>
              <a:t>66% of children and 70% of adults needing dialysis </a:t>
            </a:r>
          </a:p>
          <a:p>
            <a:pPr>
              <a:lnSpc>
                <a:spcPct val="130000"/>
              </a:lnSpc>
              <a:spcBef>
                <a:spcPts val="0"/>
              </a:spcBef>
            </a:pPr>
            <a:r>
              <a:rPr lang="en-US" sz="2800" dirty="0" smtClean="0"/>
              <a:t>Only 64% of children and 33% of 178 adults received dialysis when needed. </a:t>
            </a:r>
          </a:p>
          <a:p>
            <a:pPr>
              <a:lnSpc>
                <a:spcPct val="130000"/>
              </a:lnSpc>
              <a:spcBef>
                <a:spcPts val="0"/>
              </a:spcBef>
            </a:pPr>
            <a:r>
              <a:rPr lang="en-US" sz="2400" dirty="0" smtClean="0"/>
              <a:t>Overall mortality was 34% in children and 32% in adults. </a:t>
            </a:r>
          </a:p>
          <a:p>
            <a:pPr>
              <a:lnSpc>
                <a:spcPct val="130000"/>
              </a:lnSpc>
              <a:spcBef>
                <a:spcPts val="0"/>
              </a:spcBef>
            </a:pPr>
            <a:r>
              <a:rPr lang="en-US" sz="2800" dirty="0" smtClean="0"/>
              <a:t>Major barriers to access to care were: </a:t>
            </a:r>
          </a:p>
          <a:p>
            <a:pPr lvl="1">
              <a:lnSpc>
                <a:spcPct val="130000"/>
              </a:lnSpc>
              <a:spcBef>
                <a:spcPts val="0"/>
              </a:spcBef>
            </a:pPr>
            <a:r>
              <a:rPr lang="en-US" sz="2400" dirty="0" smtClean="0"/>
              <a:t>out-of-pocket costs, </a:t>
            </a:r>
          </a:p>
          <a:p>
            <a:pPr lvl="1">
              <a:lnSpc>
                <a:spcPct val="130000"/>
              </a:lnSpc>
              <a:spcBef>
                <a:spcPts val="0"/>
              </a:spcBef>
            </a:pPr>
            <a:r>
              <a:rPr lang="en-US" sz="2400" dirty="0" smtClean="0"/>
              <a:t>erratic hospital resources, </a:t>
            </a:r>
          </a:p>
          <a:p>
            <a:pPr lvl="1">
              <a:lnSpc>
                <a:spcPct val="130000"/>
              </a:lnSpc>
              <a:spcBef>
                <a:spcPts val="0"/>
              </a:spcBef>
            </a:pPr>
            <a:r>
              <a:rPr lang="en-US" sz="2400" dirty="0" smtClean="0"/>
              <a:t>late presentation, </a:t>
            </a:r>
          </a:p>
          <a:p>
            <a:pPr lvl="1">
              <a:lnSpc>
                <a:spcPct val="130000"/>
              </a:lnSpc>
              <a:spcBef>
                <a:spcPts val="0"/>
              </a:spcBef>
            </a:pPr>
            <a:r>
              <a:rPr lang="en-US" sz="2400" dirty="0" smtClean="0"/>
              <a:t>and female sex.</a:t>
            </a:r>
          </a:p>
        </p:txBody>
      </p:sp>
      <p:sp>
        <p:nvSpPr>
          <p:cNvPr id="4" name="Titre 1"/>
          <p:cNvSpPr>
            <a:spLocks noGrp="1"/>
          </p:cNvSpPr>
          <p:nvPr>
            <p:ph type="title"/>
          </p:nvPr>
        </p:nvSpPr>
        <p:spPr>
          <a:xfrm>
            <a:off x="571472" y="142852"/>
            <a:ext cx="8531352" cy="990600"/>
          </a:xfrm>
        </p:spPr>
        <p:txBody>
          <a:bodyPr>
            <a:noAutofit/>
          </a:bodyPr>
          <a:lstStyle/>
          <a:p>
            <a:pPr algn="ctr"/>
            <a:r>
              <a:rPr lang="en-US" sz="3600" dirty="0" smtClean="0"/>
              <a:t>Conclusions: </a:t>
            </a:r>
            <a:r>
              <a:rPr lang="en-US" sz="3200" dirty="0" smtClean="0"/>
              <a:t>Indication for dialysis and access to dialysis in adults and children with AKI</a:t>
            </a:r>
            <a:endParaRPr lang="fr-FR" sz="3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 0 by 25 »</a:t>
            </a:r>
            <a:endParaRPr lang="fr-FR" dirty="0"/>
          </a:p>
        </p:txBody>
      </p:sp>
      <p:pic>
        <p:nvPicPr>
          <p:cNvPr id="1026" name="Picture 2"/>
          <p:cNvPicPr>
            <a:picLocks noGrp="1" noChangeAspect="1" noChangeArrowheads="1"/>
          </p:cNvPicPr>
          <p:nvPr>
            <p:ph sz="quarter" idx="1"/>
          </p:nvPr>
        </p:nvPicPr>
        <p:blipFill>
          <a:blip r:embed="rId2"/>
          <a:srcRect l="8934" t="11123" r="7089" b="15783"/>
          <a:stretch>
            <a:fillRect/>
          </a:stretch>
        </p:blipFill>
        <p:spPr bwMode="auto">
          <a:xfrm>
            <a:off x="1571604" y="2857496"/>
            <a:ext cx="6277225" cy="3071834"/>
          </a:xfrm>
          <a:prstGeom prst="rect">
            <a:avLst/>
          </a:prstGeom>
          <a:noFill/>
          <a:ln w="9525">
            <a:noFill/>
            <a:miter lim="800000"/>
            <a:headEnd/>
            <a:tailEnd/>
          </a:ln>
          <a:effectLst/>
        </p:spPr>
      </p:pic>
      <p:sp>
        <p:nvSpPr>
          <p:cNvPr id="7" name="Espace réservé du contenu 2"/>
          <p:cNvSpPr txBox="1">
            <a:spLocks/>
          </p:cNvSpPr>
          <p:nvPr/>
        </p:nvSpPr>
        <p:spPr>
          <a:xfrm>
            <a:off x="612648" y="1600200"/>
            <a:ext cx="8153400" cy="4495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Nobody in emerging countries should die of acute kidney failure (AKF) by 2025. </a:t>
            </a:r>
            <a:endParaRPr kumimoji="0" lang="fr-FR"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dirty="0" smtClean="0"/>
              <a:t>Développer la DP dans l’IRA de l’enfant</a:t>
            </a:r>
            <a:endParaRPr lang="fr-FR" sz="3600" dirty="0"/>
          </a:p>
        </p:txBody>
      </p:sp>
      <p:pic>
        <p:nvPicPr>
          <p:cNvPr id="3074" name="Picture 2"/>
          <p:cNvPicPr>
            <a:picLocks noChangeAspect="1" noChangeArrowheads="1"/>
          </p:cNvPicPr>
          <p:nvPr/>
        </p:nvPicPr>
        <p:blipFill>
          <a:blip r:embed="rId3"/>
          <a:srcRect l="26218" t="12951" r="24229" b="8244"/>
          <a:stretch>
            <a:fillRect/>
          </a:stretch>
        </p:blipFill>
        <p:spPr bwMode="auto">
          <a:xfrm>
            <a:off x="1928794" y="1785926"/>
            <a:ext cx="5332471" cy="47678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srcRect/>
          <a:stretch>
            <a:fillRect/>
          </a:stretch>
        </p:blipFill>
        <p:spPr bwMode="auto">
          <a:xfrm>
            <a:off x="357158" y="1400175"/>
            <a:ext cx="7858125" cy="5457825"/>
          </a:xfrm>
          <a:prstGeom prst="rect">
            <a:avLst/>
          </a:prstGeom>
          <a:noFill/>
          <a:ln w="9525">
            <a:noFill/>
            <a:miter lim="800000"/>
            <a:headEnd/>
            <a:tailEnd/>
          </a:ln>
          <a:effectLst/>
        </p:spPr>
      </p:pic>
      <p:sp>
        <p:nvSpPr>
          <p:cNvPr id="16386" name="Rectangle 6"/>
          <p:cNvSpPr>
            <a:spLocks noChangeArrowheads="1"/>
          </p:cNvSpPr>
          <p:nvPr/>
        </p:nvSpPr>
        <p:spPr bwMode="auto">
          <a:xfrm>
            <a:off x="2556932" y="5706533"/>
            <a:ext cx="6587067" cy="1151467"/>
          </a:xfrm>
          <a:prstGeom prst="rect">
            <a:avLst/>
          </a:prstGeom>
          <a:solidFill>
            <a:srgbClr val="F2F2F2"/>
          </a:solidFill>
          <a:ln w="12700" algn="ctr">
            <a:noFill/>
            <a:miter lim="800000"/>
            <a:headEnd/>
            <a:tailEnd/>
          </a:ln>
        </p:spPr>
        <p:txBody>
          <a:bodyPr anchor="ctr"/>
          <a:lstStyle/>
          <a:p>
            <a:pPr algn="ctr" eaLnBrk="1" hangingPunct="1"/>
            <a:endParaRPr lang="fr-FR">
              <a:solidFill>
                <a:srgbClr val="FFFFFF"/>
              </a:solidFill>
            </a:endParaRPr>
          </a:p>
        </p:txBody>
      </p:sp>
      <p:sp>
        <p:nvSpPr>
          <p:cNvPr id="16388" name="Footer Placeholder 4"/>
          <p:cNvSpPr txBox="1">
            <a:spLocks noGrp="1"/>
          </p:cNvSpPr>
          <p:nvPr/>
        </p:nvSpPr>
        <p:spPr bwMode="auto">
          <a:xfrm>
            <a:off x="2971800" y="6206072"/>
            <a:ext cx="5969000" cy="317500"/>
          </a:xfrm>
          <a:prstGeom prst="rect">
            <a:avLst/>
          </a:prstGeom>
          <a:noFill/>
          <a:ln w="9525">
            <a:noFill/>
            <a:miter lim="800000"/>
            <a:headEnd/>
            <a:tailEnd/>
          </a:ln>
        </p:spPr>
        <p:txBody>
          <a:bodyPr anchor="ctr"/>
          <a:lstStyle/>
          <a:p>
            <a:pPr algn="r" eaLnBrk="1" hangingPunct="1"/>
            <a:r>
              <a:rPr lang="en-US" sz="1000" dirty="0">
                <a:solidFill>
                  <a:srgbClr val="999999"/>
                </a:solidFill>
                <a:latin typeface="Helvetica" pitchFamily="126" charset="0"/>
              </a:rPr>
              <a:t>© The Author 2015. Published by Oxford University Press on behalf of ERA-</a:t>
            </a:r>
            <a:r>
              <a:rPr lang="en-US" sz="1000" dirty="0" err="1">
                <a:solidFill>
                  <a:srgbClr val="999999"/>
                </a:solidFill>
                <a:latin typeface="Helvetica" pitchFamily="126" charset="0"/>
              </a:rPr>
              <a:t>EDTA.This</a:t>
            </a:r>
            <a:r>
              <a:rPr lang="en-US" sz="1000" dirty="0">
                <a:solidFill>
                  <a:srgbClr val="999999"/>
                </a:solidFill>
                <a:latin typeface="Helvetica" pitchFamily="126" charset="0"/>
              </a:rPr>
              <a:t>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p>
        </p:txBody>
      </p:sp>
      <p:sp>
        <p:nvSpPr>
          <p:cNvPr id="16389" name="Text Placeholder 2"/>
          <p:cNvSpPr txBox="1">
            <a:spLocks/>
          </p:cNvSpPr>
          <p:nvPr/>
        </p:nvSpPr>
        <p:spPr bwMode="auto">
          <a:xfrm>
            <a:off x="0" y="855663"/>
            <a:ext cx="9144000" cy="490537"/>
          </a:xfrm>
          <a:prstGeom prst="rect">
            <a:avLst/>
          </a:prstGeom>
          <a:noFill/>
          <a:ln w="9525">
            <a:noFill/>
            <a:miter lim="800000"/>
            <a:headEnd/>
            <a:tailEnd/>
          </a:ln>
        </p:spPr>
        <p:txBody>
          <a:bodyPr lIns="228600" tIns="0" rIns="228600" bIns="0"/>
          <a:lstStyle/>
          <a:p>
            <a:pPr eaLnBrk="1" hangingPunct="1">
              <a:lnSpc>
                <a:spcPts val="1800"/>
              </a:lnSpc>
              <a:spcAft>
                <a:spcPts val="600"/>
              </a:spcAft>
            </a:pPr>
            <a:r>
              <a:rPr lang="en-US" sz="1400" dirty="0">
                <a:solidFill>
                  <a:srgbClr val="404040"/>
                </a:solidFill>
                <a:latin typeface="Fira Sans Light"/>
                <a:ea typeface="Fira Sans Light"/>
                <a:cs typeface="Fira Sans Light"/>
              </a:rPr>
              <a:t>From: </a:t>
            </a:r>
            <a:r>
              <a:rPr lang="en-US" sz="1400" b="1" dirty="0">
                <a:latin typeface="Helvetica" pitchFamily="126" charset="0"/>
              </a:rPr>
              <a:t>A review of acute and chronic peritoneal dialysis in developing countries</a:t>
            </a:r>
          </a:p>
        </p:txBody>
      </p:sp>
      <p:pic>
        <p:nvPicPr>
          <p:cNvPr id="16392" name="Picture 3"/>
          <p:cNvPicPr>
            <a:picLocks noChangeAspect="1"/>
          </p:cNvPicPr>
          <p:nvPr/>
        </p:nvPicPr>
        <p:blipFill>
          <a:blip r:embed="rId4"/>
          <a:srcRect/>
          <a:stretch>
            <a:fillRect/>
          </a:stretch>
        </p:blipFill>
        <p:spPr bwMode="auto">
          <a:xfrm>
            <a:off x="228600" y="228600"/>
            <a:ext cx="1562100" cy="458788"/>
          </a:xfrm>
          <a:prstGeom prst="rect">
            <a:avLst/>
          </a:prstGeom>
          <a:noFill/>
          <a:ln w="9525">
            <a:noFill/>
            <a:miter lim="800000"/>
            <a:headEnd/>
            <a:tailEnd/>
          </a:ln>
        </p:spPr>
      </p:pic>
      <p:cxnSp>
        <p:nvCxnSpPr>
          <p:cNvPr id="16393" name="Straight Connector 5"/>
          <p:cNvCxnSpPr>
            <a:cxnSpLocks noChangeShapeType="1"/>
          </p:cNvCxnSpPr>
          <p:nvPr/>
        </p:nvCxnSpPr>
        <p:spPr bwMode="auto">
          <a:xfrm>
            <a:off x="0" y="882650"/>
            <a:ext cx="9144000" cy="0"/>
          </a:xfrm>
          <a:prstGeom prst="line">
            <a:avLst/>
          </a:prstGeom>
          <a:noFill/>
          <a:ln w="12700" algn="ctr">
            <a:solidFill>
              <a:srgbClr val="F2F2F2"/>
            </a:solidFill>
            <a:miter lim="800000"/>
            <a:headEnd/>
            <a:tailEnd/>
          </a:ln>
        </p:spPr>
      </p:cxnSp>
      <p:sp>
        <p:nvSpPr>
          <p:cNvPr id="16394" name="TextBox 1"/>
          <p:cNvSpPr txBox="1">
            <a:spLocks noChangeArrowheads="1"/>
          </p:cNvSpPr>
          <p:nvPr/>
        </p:nvSpPr>
        <p:spPr bwMode="auto">
          <a:xfrm>
            <a:off x="0" y="1087966"/>
            <a:ext cx="9144000" cy="184150"/>
          </a:xfrm>
          <a:prstGeom prst="rect">
            <a:avLst/>
          </a:prstGeom>
          <a:noFill/>
          <a:ln w="9525">
            <a:noFill/>
            <a:miter lim="800000"/>
            <a:headEnd/>
            <a:tailEnd/>
          </a:ln>
        </p:spPr>
        <p:txBody>
          <a:bodyPr lIns="228600" tIns="0" rIns="228600" bIns="0">
            <a:spAutoFit/>
          </a:bodyPr>
          <a:lstStyle/>
          <a:p>
            <a:r>
              <a:rPr lang="en-US" sz="1200" dirty="0" err="1">
                <a:solidFill>
                  <a:srgbClr val="7F7F7F"/>
                </a:solidFill>
                <a:latin typeface="Helvetica" pitchFamily="126" charset="0"/>
              </a:rPr>
              <a:t>Clin</a:t>
            </a:r>
            <a:r>
              <a:rPr lang="en-US" sz="1200" dirty="0">
                <a:solidFill>
                  <a:srgbClr val="7F7F7F"/>
                </a:solidFill>
                <a:latin typeface="Helvetica" pitchFamily="126" charset="0"/>
              </a:rPr>
              <a:t> Kidney J. 2015;8(3):310-317. doi:10.1093/</a:t>
            </a:r>
            <a:r>
              <a:rPr lang="en-US" sz="1200" dirty="0" err="1">
                <a:solidFill>
                  <a:srgbClr val="7F7F7F"/>
                </a:solidFill>
                <a:latin typeface="Helvetica" pitchFamily="126" charset="0"/>
              </a:rPr>
              <a:t>ckj</a:t>
            </a:r>
            <a:r>
              <a:rPr lang="en-US" sz="1200" dirty="0">
                <a:solidFill>
                  <a:srgbClr val="7F7F7F"/>
                </a:solidFill>
                <a:latin typeface="Helvetica" pitchFamily="126" charset="0"/>
              </a:rPr>
              <a:t>/sfv029</a:t>
            </a:r>
          </a:p>
        </p:txBody>
      </p:sp>
      <p:sp>
        <p:nvSpPr>
          <p:cNvPr id="16395" name="Rectangle 2"/>
          <p:cNvSpPr>
            <a:spLocks noChangeArrowheads="1"/>
          </p:cNvSpPr>
          <p:nvPr/>
        </p:nvSpPr>
        <p:spPr bwMode="auto">
          <a:xfrm>
            <a:off x="0" y="0"/>
            <a:ext cx="9144000" cy="6858000"/>
          </a:xfrm>
          <a:prstGeom prst="rect">
            <a:avLst/>
          </a:prstGeom>
          <a:noFill/>
          <a:ln w="25400" algn="ctr">
            <a:solidFill>
              <a:srgbClr val="F2F2F2"/>
            </a:solidFill>
            <a:miter lim="800000"/>
            <a:headEnd/>
            <a:tailEnd/>
          </a:ln>
        </p:spPr>
        <p:txBody>
          <a:bodyPr anchor="ctr"/>
          <a:lstStyle/>
          <a:p>
            <a:pPr algn="ctr"/>
            <a:endParaRPr lang="fr-FR">
              <a:solidFill>
                <a:srgbClr val="FFFFFF"/>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dirty="0" smtClean="0"/>
              <a:t>DP dans le traitement de </a:t>
            </a:r>
            <a:r>
              <a:rPr lang="fr-FR" sz="3600" dirty="0" smtClean="0"/>
              <a:t>l’IRA </a:t>
            </a:r>
            <a:r>
              <a:rPr lang="fr-FR" sz="3600" dirty="0" smtClean="0"/>
              <a:t>en Afrique</a:t>
            </a:r>
            <a:endParaRPr lang="fr-FR" sz="3600" dirty="0"/>
          </a:p>
        </p:txBody>
      </p:sp>
      <p:pic>
        <p:nvPicPr>
          <p:cNvPr id="8194" name="Picture 2"/>
          <p:cNvPicPr>
            <a:picLocks noChangeAspect="1" noChangeArrowheads="1"/>
          </p:cNvPicPr>
          <p:nvPr/>
        </p:nvPicPr>
        <p:blipFill>
          <a:blip r:embed="rId2"/>
          <a:srcRect l="4703" t="13379" r="6350" b="8984"/>
          <a:stretch>
            <a:fillRect/>
          </a:stretch>
        </p:blipFill>
        <p:spPr bwMode="auto">
          <a:xfrm>
            <a:off x="500034" y="1928802"/>
            <a:ext cx="8443163" cy="4143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PD in </a:t>
            </a:r>
            <a:r>
              <a:rPr lang="fr-FR" dirty="0" err="1" smtClean="0"/>
              <a:t>Sub</a:t>
            </a:r>
            <a:r>
              <a:rPr lang="fr-FR" dirty="0" smtClean="0"/>
              <a:t>-</a:t>
            </a:r>
            <a:r>
              <a:rPr lang="fr-FR" dirty="0" err="1" smtClean="0"/>
              <a:t>Saharan</a:t>
            </a:r>
            <a:r>
              <a:rPr lang="fr-FR" dirty="0" smtClean="0"/>
              <a:t> </a:t>
            </a:r>
            <a:r>
              <a:rPr lang="fr-FR" dirty="0" err="1" smtClean="0"/>
              <a:t>Africa</a:t>
            </a:r>
            <a:endParaRPr lang="fr-FR" dirty="0"/>
          </a:p>
        </p:txBody>
      </p:sp>
      <p:pic>
        <p:nvPicPr>
          <p:cNvPr id="5122" name="Picture 2"/>
          <p:cNvPicPr>
            <a:picLocks noChangeAspect="1" noChangeArrowheads="1"/>
          </p:cNvPicPr>
          <p:nvPr/>
        </p:nvPicPr>
        <p:blipFill>
          <a:blip r:embed="rId2"/>
          <a:srcRect l="31881" t="14843" r="10468" b="11914"/>
          <a:stretch>
            <a:fillRect/>
          </a:stretch>
        </p:blipFill>
        <p:spPr bwMode="auto">
          <a:xfrm>
            <a:off x="1928793" y="1500174"/>
            <a:ext cx="6800897" cy="4857784"/>
          </a:xfrm>
          <a:prstGeom prst="rect">
            <a:avLst/>
          </a:prstGeom>
          <a:noFill/>
          <a:ln w="9525">
            <a:noFill/>
            <a:miter lim="800000"/>
            <a:headEnd/>
            <a:tailEnd/>
          </a:ln>
          <a:effectLst/>
        </p:spPr>
      </p:pic>
      <p:sp>
        <p:nvSpPr>
          <p:cNvPr id="5" name="Rectangle 4"/>
          <p:cNvSpPr/>
          <p:nvPr/>
        </p:nvSpPr>
        <p:spPr>
          <a:xfrm>
            <a:off x="71470" y="6078700"/>
            <a:ext cx="9144000" cy="707886"/>
          </a:xfrm>
          <a:prstGeom prst="rect">
            <a:avLst/>
          </a:prstGeom>
        </p:spPr>
        <p:txBody>
          <a:bodyPr wrap="square">
            <a:spAutoFit/>
          </a:bodyPr>
          <a:lstStyle/>
          <a:p>
            <a:r>
              <a:rPr lang="en-US" sz="2400" dirty="0" smtClean="0"/>
              <a:t>Causes of AKI. </a:t>
            </a:r>
            <a:r>
              <a:rPr lang="en-US" sz="1600" dirty="0" smtClean="0"/>
              <a:t>ESRD = End-stage </a:t>
            </a:r>
            <a:r>
              <a:rPr lang="fr-FR" sz="1600" dirty="0" err="1" smtClean="0"/>
              <a:t>renal</a:t>
            </a:r>
            <a:r>
              <a:rPr lang="fr-FR" sz="1600" dirty="0" smtClean="0"/>
              <a:t> </a:t>
            </a:r>
            <a:r>
              <a:rPr lang="fr-FR" sz="1600" dirty="0" err="1" smtClean="0"/>
              <a:t>disease</a:t>
            </a:r>
            <a:r>
              <a:rPr lang="fr-FR" sz="1600" dirty="0" smtClean="0"/>
              <a:t>; AGN = acute </a:t>
            </a:r>
            <a:r>
              <a:rPr lang="fr-FR" sz="1600" dirty="0" err="1" smtClean="0"/>
              <a:t>glomerulonephritis</a:t>
            </a:r>
            <a:r>
              <a:rPr lang="fr-FR" sz="1600" dirty="0" smtClean="0"/>
              <a:t>; APIGN = acute </a:t>
            </a:r>
            <a:r>
              <a:rPr lang="fr-FR" sz="1600" dirty="0" err="1" smtClean="0"/>
              <a:t>postinfectious</a:t>
            </a:r>
            <a:r>
              <a:rPr lang="fr-FR" sz="1600" dirty="0" smtClean="0"/>
              <a:t> </a:t>
            </a:r>
            <a:r>
              <a:rPr lang="fr-FR" sz="1600" dirty="0" err="1" smtClean="0"/>
              <a:t>glomerulonephritis</a:t>
            </a:r>
            <a:r>
              <a:rPr lang="fr-FR" sz="1600" dirty="0" smtClean="0"/>
              <a:t>; HUS = </a:t>
            </a:r>
            <a:r>
              <a:rPr lang="fr-FR" sz="1600" dirty="0" err="1" smtClean="0"/>
              <a:t>hemolytic</a:t>
            </a:r>
            <a:r>
              <a:rPr lang="fr-FR" sz="1600" dirty="0" smtClean="0"/>
              <a:t> </a:t>
            </a:r>
            <a:r>
              <a:rPr lang="fr-FR" sz="1600" dirty="0" err="1" smtClean="0"/>
              <a:t>uremic</a:t>
            </a:r>
            <a:r>
              <a:rPr lang="fr-FR" sz="1600" dirty="0" smtClean="0"/>
              <a:t> </a:t>
            </a:r>
            <a:r>
              <a:rPr lang="en-US" sz="1600" dirty="0" smtClean="0"/>
              <a:t>syndrome; UTI = urinary tract infection.</a:t>
            </a:r>
            <a:endParaRPr lang="fr-FR" sz="2400" dirty="0"/>
          </a:p>
        </p:txBody>
      </p:sp>
      <p:sp>
        <p:nvSpPr>
          <p:cNvPr id="7" name="Rectangle 6"/>
          <p:cNvSpPr/>
          <p:nvPr/>
        </p:nvSpPr>
        <p:spPr>
          <a:xfrm>
            <a:off x="0" y="4643446"/>
            <a:ext cx="2591735" cy="1477328"/>
          </a:xfrm>
          <a:prstGeom prst="rect">
            <a:avLst/>
          </a:prstGeom>
        </p:spPr>
        <p:txBody>
          <a:bodyPr wrap="none">
            <a:spAutoFit/>
          </a:bodyPr>
          <a:lstStyle/>
          <a:p>
            <a:r>
              <a:rPr lang="en-US" dirty="0" smtClean="0"/>
              <a:t>Kumasi, Ghana</a:t>
            </a:r>
          </a:p>
          <a:p>
            <a:r>
              <a:rPr lang="en-US" dirty="0" smtClean="0"/>
              <a:t>PD for 28 children</a:t>
            </a:r>
          </a:p>
          <a:p>
            <a:r>
              <a:rPr lang="en-US" dirty="0" smtClean="0"/>
              <a:t>1 month to 13 years </a:t>
            </a:r>
          </a:p>
          <a:p>
            <a:r>
              <a:rPr lang="en-US" dirty="0" smtClean="0"/>
              <a:t>17 females and 11 males.</a:t>
            </a:r>
          </a:p>
          <a:p>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PD in </a:t>
            </a:r>
            <a:r>
              <a:rPr lang="fr-FR" dirty="0" err="1" smtClean="0"/>
              <a:t>Sub</a:t>
            </a:r>
            <a:r>
              <a:rPr lang="fr-FR" dirty="0" smtClean="0"/>
              <a:t>-</a:t>
            </a:r>
            <a:r>
              <a:rPr lang="fr-FR" dirty="0" err="1" smtClean="0"/>
              <a:t>Saharan</a:t>
            </a:r>
            <a:r>
              <a:rPr lang="fr-FR" dirty="0" smtClean="0"/>
              <a:t> </a:t>
            </a:r>
            <a:r>
              <a:rPr lang="fr-FR" dirty="0" err="1" smtClean="0"/>
              <a:t>Africa</a:t>
            </a:r>
            <a:endParaRPr lang="fr-FR" dirty="0"/>
          </a:p>
        </p:txBody>
      </p:sp>
      <p:pic>
        <p:nvPicPr>
          <p:cNvPr id="6146" name="Picture 2"/>
          <p:cNvPicPr>
            <a:picLocks noChangeAspect="1" noChangeArrowheads="1"/>
          </p:cNvPicPr>
          <p:nvPr/>
        </p:nvPicPr>
        <p:blipFill>
          <a:blip r:embed="rId2"/>
          <a:srcRect l="39293" t="14843" r="7998" b="22168"/>
          <a:stretch>
            <a:fillRect/>
          </a:stretch>
        </p:blipFill>
        <p:spPr bwMode="auto">
          <a:xfrm>
            <a:off x="1500166" y="1857364"/>
            <a:ext cx="5715040" cy="3839793"/>
          </a:xfrm>
          <a:prstGeom prst="rect">
            <a:avLst/>
          </a:prstGeom>
          <a:noFill/>
          <a:ln w="9525">
            <a:noFill/>
            <a:miter lim="800000"/>
            <a:headEnd/>
            <a:tailEnd/>
          </a:ln>
          <a:effectLst/>
        </p:spPr>
      </p:pic>
      <p:sp>
        <p:nvSpPr>
          <p:cNvPr id="5" name="Rectangle 4"/>
          <p:cNvSpPr/>
          <p:nvPr/>
        </p:nvSpPr>
        <p:spPr>
          <a:xfrm>
            <a:off x="285720" y="5786454"/>
            <a:ext cx="8858280" cy="461665"/>
          </a:xfrm>
          <a:prstGeom prst="rect">
            <a:avLst/>
          </a:prstGeom>
        </p:spPr>
        <p:txBody>
          <a:bodyPr wrap="square">
            <a:spAutoFit/>
          </a:bodyPr>
          <a:lstStyle/>
          <a:p>
            <a:r>
              <a:rPr lang="en-US" sz="2400" dirty="0" smtClean="0"/>
              <a:t>Outcome of patients of the </a:t>
            </a:r>
            <a:r>
              <a:rPr lang="en-US" sz="2400" dirty="0" err="1" smtClean="0"/>
              <a:t>Komfo</a:t>
            </a:r>
            <a:r>
              <a:rPr lang="en-US" sz="2400" dirty="0" smtClean="0"/>
              <a:t> </a:t>
            </a:r>
            <a:r>
              <a:rPr lang="en-US" sz="2400" dirty="0" err="1" smtClean="0"/>
              <a:t>Anokye</a:t>
            </a:r>
            <a:r>
              <a:rPr lang="en-US" sz="2400" dirty="0" smtClean="0"/>
              <a:t> Teaching Hospital </a:t>
            </a:r>
            <a:r>
              <a:rPr lang="fr-FR" sz="2400" dirty="0" smtClean="0"/>
              <a:t>in 2012.</a:t>
            </a:r>
            <a:endParaRPr lang="fr-FR" sz="2400" dirty="0"/>
          </a:p>
        </p:txBody>
      </p:sp>
      <p:sp>
        <p:nvSpPr>
          <p:cNvPr id="6" name="Rectangle 5"/>
          <p:cNvSpPr/>
          <p:nvPr/>
        </p:nvSpPr>
        <p:spPr>
          <a:xfrm>
            <a:off x="5707803" y="6429396"/>
            <a:ext cx="3436197" cy="369332"/>
          </a:xfrm>
          <a:prstGeom prst="rect">
            <a:avLst/>
          </a:prstGeom>
        </p:spPr>
        <p:txBody>
          <a:bodyPr wrap="none">
            <a:spAutoFit/>
          </a:bodyPr>
          <a:lstStyle/>
          <a:p>
            <a:r>
              <a:rPr lang="fr-FR" dirty="0" err="1" smtClean="0"/>
              <a:t>Callegari</a:t>
            </a:r>
            <a:r>
              <a:rPr lang="fr-FR" dirty="0" smtClean="0"/>
              <a:t> J et al. Blood </a:t>
            </a:r>
            <a:r>
              <a:rPr lang="fr-FR" dirty="0" err="1" smtClean="0"/>
              <a:t>Purif</a:t>
            </a:r>
            <a:r>
              <a:rPr lang="fr-FR" dirty="0" smtClean="0"/>
              <a:t> 2013.</a:t>
            </a: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PD in </a:t>
            </a:r>
            <a:r>
              <a:rPr lang="fr-FR" dirty="0" err="1" smtClean="0"/>
              <a:t>Sub</a:t>
            </a:r>
            <a:r>
              <a:rPr lang="fr-FR" dirty="0" smtClean="0"/>
              <a:t>-</a:t>
            </a:r>
            <a:r>
              <a:rPr lang="fr-FR" dirty="0" err="1" smtClean="0"/>
              <a:t>Saharan</a:t>
            </a:r>
            <a:r>
              <a:rPr lang="fr-FR" dirty="0" smtClean="0"/>
              <a:t> </a:t>
            </a:r>
            <a:r>
              <a:rPr lang="fr-FR" dirty="0" err="1" smtClean="0"/>
              <a:t>Africa</a:t>
            </a:r>
            <a:endParaRPr lang="fr-FR" dirty="0"/>
          </a:p>
        </p:txBody>
      </p:sp>
      <p:pic>
        <p:nvPicPr>
          <p:cNvPr id="7170" name="Picture 2"/>
          <p:cNvPicPr>
            <a:picLocks noChangeAspect="1" noChangeArrowheads="1"/>
          </p:cNvPicPr>
          <p:nvPr/>
        </p:nvPicPr>
        <p:blipFill>
          <a:blip r:embed="rId2"/>
          <a:srcRect l="6350" t="13379" r="7998" b="11914"/>
          <a:stretch>
            <a:fillRect/>
          </a:stretch>
        </p:blipFill>
        <p:spPr bwMode="auto">
          <a:xfrm>
            <a:off x="285720" y="2071678"/>
            <a:ext cx="8449294" cy="4143404"/>
          </a:xfrm>
          <a:prstGeom prst="rect">
            <a:avLst/>
          </a:prstGeom>
          <a:noFill/>
          <a:ln w="9525">
            <a:noFill/>
            <a:miter lim="800000"/>
            <a:headEnd/>
            <a:tailEnd/>
          </a:ln>
          <a:effectLst/>
        </p:spPr>
      </p:pic>
      <p:sp>
        <p:nvSpPr>
          <p:cNvPr id="5" name="Rectangle 4"/>
          <p:cNvSpPr/>
          <p:nvPr/>
        </p:nvSpPr>
        <p:spPr>
          <a:xfrm>
            <a:off x="285752" y="1571612"/>
            <a:ext cx="8858280" cy="523220"/>
          </a:xfrm>
          <a:prstGeom prst="rect">
            <a:avLst/>
          </a:prstGeom>
        </p:spPr>
        <p:txBody>
          <a:bodyPr wrap="square">
            <a:spAutoFit/>
          </a:bodyPr>
          <a:lstStyle/>
          <a:p>
            <a:r>
              <a:rPr lang="en-US" sz="2800" dirty="0" smtClean="0"/>
              <a:t>Approximate costs (in USD) of dialysis in the private sector</a:t>
            </a:r>
            <a:endParaRPr lang="fr-FR" sz="2800" dirty="0"/>
          </a:p>
        </p:txBody>
      </p:sp>
      <p:sp>
        <p:nvSpPr>
          <p:cNvPr id="6" name="Rectangle 5"/>
          <p:cNvSpPr/>
          <p:nvPr/>
        </p:nvSpPr>
        <p:spPr>
          <a:xfrm>
            <a:off x="5707803" y="6429396"/>
            <a:ext cx="3436197" cy="369332"/>
          </a:xfrm>
          <a:prstGeom prst="rect">
            <a:avLst/>
          </a:prstGeom>
        </p:spPr>
        <p:txBody>
          <a:bodyPr wrap="none">
            <a:spAutoFit/>
          </a:bodyPr>
          <a:lstStyle/>
          <a:p>
            <a:r>
              <a:rPr lang="fr-FR" dirty="0" err="1" smtClean="0"/>
              <a:t>Callegari</a:t>
            </a:r>
            <a:r>
              <a:rPr lang="fr-FR" dirty="0" smtClean="0"/>
              <a:t> J et al. Blood </a:t>
            </a:r>
            <a:r>
              <a:rPr lang="fr-FR" dirty="0" err="1" smtClean="0"/>
              <a:t>Purif</a:t>
            </a:r>
            <a:r>
              <a:rPr lang="fr-FR" dirty="0" smtClean="0"/>
              <a:t> 2013.</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304800"/>
          <a:ext cx="8229600" cy="6267069"/>
        </p:xfrm>
        <a:graphic>
          <a:graphicData uri="http://schemas.openxmlformats.org/drawingml/2006/table">
            <a:tbl>
              <a:tblPr/>
              <a:tblGrid>
                <a:gridCol w="822325"/>
                <a:gridCol w="823913"/>
                <a:gridCol w="822325"/>
                <a:gridCol w="823912"/>
                <a:gridCol w="822325"/>
                <a:gridCol w="822325"/>
                <a:gridCol w="823913"/>
                <a:gridCol w="822325"/>
                <a:gridCol w="823912"/>
                <a:gridCol w="822325"/>
              </a:tblGrid>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smtClean="0">
                          <a:ln>
                            <a:noFill/>
                          </a:ln>
                          <a:solidFill>
                            <a:srgbClr val="FFFFFF"/>
                          </a:solidFill>
                          <a:effectLst/>
                          <a:latin typeface="Times New Roman" charset="0"/>
                          <a:ea typeface="ＭＳ Ｐゴシック" charset="-128"/>
                          <a:cs typeface="Times New Roman" charset="0"/>
                        </a:rPr>
                        <a:t>Auteurs </a:t>
                      </a:r>
                      <a:endParaRPr kumimoji="0" lang="fr-FR" sz="1100" b="1" i="0" u="none" strike="noStrike" cap="none" normalizeH="0" baseline="0" smtClean="0">
                        <a:ln>
                          <a:noFill/>
                        </a:ln>
                        <a:solidFill>
                          <a:srgbClr val="FFFFFF"/>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smtClean="0">
                          <a:ln>
                            <a:noFill/>
                          </a:ln>
                          <a:solidFill>
                            <a:srgbClr val="FFFFFF"/>
                          </a:solidFill>
                          <a:effectLst/>
                          <a:latin typeface="Times New Roman" charset="0"/>
                          <a:ea typeface="ＭＳ Ｐゴシック" charset="-128"/>
                          <a:cs typeface="Times New Roman" charset="0"/>
                        </a:rPr>
                        <a:t>N  cas</a:t>
                      </a:r>
                      <a:endParaRPr kumimoji="0" lang="fr-FR" sz="1100" b="1" i="0" u="none" strike="noStrike" cap="none" normalizeH="0" baseline="0" smtClean="0">
                        <a:ln>
                          <a:noFill/>
                        </a:ln>
                        <a:solidFill>
                          <a:srgbClr val="FFFFFF"/>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smtClean="0">
                          <a:ln>
                            <a:noFill/>
                          </a:ln>
                          <a:solidFill>
                            <a:srgbClr val="FFFFFF"/>
                          </a:solidFill>
                          <a:effectLst/>
                          <a:latin typeface="Times New Roman" charset="0"/>
                          <a:ea typeface="ＭＳ Ｐゴシック" charset="-128"/>
                          <a:cs typeface="Times New Roman" charset="0"/>
                        </a:rPr>
                        <a:t>Mono / multicentr</a:t>
                      </a:r>
                      <a:endParaRPr kumimoji="0" lang="fr-FR" sz="1100" b="1" i="0" u="none" strike="noStrike" cap="none" normalizeH="0" baseline="0" smtClean="0">
                        <a:ln>
                          <a:noFill/>
                        </a:ln>
                        <a:solidFill>
                          <a:srgbClr val="FFFFFF"/>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smtClean="0">
                          <a:ln>
                            <a:noFill/>
                          </a:ln>
                          <a:solidFill>
                            <a:srgbClr val="FFFFFF"/>
                          </a:solidFill>
                          <a:effectLst/>
                          <a:latin typeface="Times New Roman" charset="0"/>
                          <a:ea typeface="ＭＳ Ｐゴシック" charset="-128"/>
                          <a:cs typeface="Times New Roman" charset="0"/>
                        </a:rPr>
                        <a:t>Lieu</a:t>
                      </a:r>
                      <a:endParaRPr kumimoji="0" lang="fr-FR" sz="1100" b="1" i="0" u="none" strike="noStrike" cap="none" normalizeH="0" baseline="0" smtClean="0">
                        <a:ln>
                          <a:noFill/>
                        </a:ln>
                        <a:solidFill>
                          <a:srgbClr val="FFFFFF"/>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smtClean="0">
                          <a:ln>
                            <a:noFill/>
                          </a:ln>
                          <a:solidFill>
                            <a:srgbClr val="FFFFFF"/>
                          </a:solidFill>
                          <a:effectLst/>
                          <a:latin typeface="Times New Roman" charset="0"/>
                          <a:ea typeface="ＭＳ Ｐゴシック" charset="-128"/>
                          <a:cs typeface="Times New Roman" charset="0"/>
                        </a:rPr>
                        <a:t>Année</a:t>
                      </a:r>
                      <a:endParaRPr kumimoji="0" lang="fr-FR" sz="1100" b="1" i="0" u="none" strike="noStrike" cap="none" normalizeH="0" baseline="0" smtClean="0">
                        <a:ln>
                          <a:noFill/>
                        </a:ln>
                        <a:solidFill>
                          <a:srgbClr val="FFFFFF"/>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smtClean="0">
                          <a:ln>
                            <a:noFill/>
                          </a:ln>
                          <a:solidFill>
                            <a:srgbClr val="FFFFFF"/>
                          </a:solidFill>
                          <a:effectLst/>
                          <a:latin typeface="Times New Roman" charset="0"/>
                          <a:ea typeface="ＭＳ Ｐゴシック" charset="-128"/>
                          <a:cs typeface="Times New Roman" charset="0"/>
                        </a:rPr>
                        <a:t>Population</a:t>
                      </a:r>
                      <a:endParaRPr kumimoji="0" lang="fr-FR" sz="1100" b="1" i="0" u="none" strike="noStrike" cap="none" normalizeH="0" baseline="0" smtClean="0">
                        <a:ln>
                          <a:noFill/>
                        </a:ln>
                        <a:solidFill>
                          <a:srgbClr val="FFFFFF"/>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smtClean="0">
                          <a:ln>
                            <a:noFill/>
                          </a:ln>
                          <a:solidFill>
                            <a:srgbClr val="FFFFFF"/>
                          </a:solidFill>
                          <a:effectLst/>
                          <a:latin typeface="Times New Roman" charset="0"/>
                          <a:ea typeface="ＭＳ Ｐゴシック" charset="-128"/>
                          <a:cs typeface="Times New Roman" charset="0"/>
                        </a:rPr>
                        <a:t>Définition de l’IRA</a:t>
                      </a:r>
                      <a:endParaRPr kumimoji="0" lang="fr-FR" sz="1100" b="1" i="0" u="none" strike="noStrike" cap="none" normalizeH="0" baseline="0" smtClean="0">
                        <a:ln>
                          <a:noFill/>
                        </a:ln>
                        <a:solidFill>
                          <a:srgbClr val="FFFFFF"/>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smtClean="0">
                          <a:ln>
                            <a:noFill/>
                          </a:ln>
                          <a:solidFill>
                            <a:srgbClr val="FFFFFF"/>
                          </a:solidFill>
                          <a:effectLst/>
                          <a:latin typeface="Times New Roman" charset="0"/>
                          <a:ea typeface="ＭＳ Ｐゴシック" charset="-128"/>
                          <a:cs typeface="Times New Roman" charset="0"/>
                        </a:rPr>
                        <a:t>Incidence IRA (%)</a:t>
                      </a:r>
                      <a:endParaRPr kumimoji="0" lang="fr-FR" sz="1100" b="1" i="0" u="none" strike="noStrike" cap="none" normalizeH="0" baseline="0" smtClean="0">
                        <a:ln>
                          <a:noFill/>
                        </a:ln>
                        <a:solidFill>
                          <a:srgbClr val="FFFFFF"/>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smtClean="0">
                          <a:ln>
                            <a:noFill/>
                          </a:ln>
                          <a:solidFill>
                            <a:srgbClr val="FFFFFF"/>
                          </a:solidFill>
                          <a:effectLst/>
                          <a:latin typeface="Times New Roman" charset="0"/>
                          <a:ea typeface="ＭＳ Ｐゴシック" charset="-128"/>
                          <a:cs typeface="Times New Roman" charset="0"/>
                        </a:rPr>
                        <a:t>Lieu de décès</a:t>
                      </a:r>
                      <a:endParaRPr kumimoji="0" lang="fr-FR" sz="1100" b="1" i="0" u="none" strike="noStrike" cap="none" normalizeH="0" baseline="0" smtClean="0">
                        <a:ln>
                          <a:noFill/>
                        </a:ln>
                        <a:solidFill>
                          <a:srgbClr val="FFFFFF"/>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smtClean="0">
                          <a:ln>
                            <a:noFill/>
                          </a:ln>
                          <a:solidFill>
                            <a:srgbClr val="FFFFFF"/>
                          </a:solidFill>
                          <a:effectLst/>
                          <a:latin typeface="Times New Roman" charset="0"/>
                          <a:ea typeface="ＭＳ Ｐゴシック" charset="-128"/>
                          <a:cs typeface="Times New Roman" charset="0"/>
                        </a:rPr>
                        <a:t>Mortalité (%)</a:t>
                      </a:r>
                      <a:endParaRPr kumimoji="0" lang="fr-FR" sz="1100" b="1" i="0" u="none" strike="noStrike" cap="none" normalizeH="0" baseline="0" smtClean="0">
                        <a:ln>
                          <a:noFill/>
                        </a:ln>
                        <a:solidFill>
                          <a:srgbClr val="FFFFFF"/>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Thakar et coll.</a:t>
                      </a:r>
                      <a:r>
                        <a:rPr kumimoji="0" lang="fr-FR" sz="1100" b="0" i="0" u="none" strike="noStrike" cap="none" normalizeH="0" baseline="30000" smtClean="0">
                          <a:ln>
                            <a:noFill/>
                          </a:ln>
                          <a:solidFill>
                            <a:srgbClr val="000000"/>
                          </a:solidFill>
                          <a:effectLst/>
                          <a:latin typeface="Times New Roman" charset="0"/>
                          <a:ea typeface="ＭＳ Ｐゴシック" charset="-128"/>
                          <a:cs typeface="Times New Roman" charset="0"/>
                        </a:rPr>
                        <a:t>59</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1" u="none" strike="noStrike" cap="none" normalizeH="0" baseline="0" smtClean="0">
                          <a:ln>
                            <a:noFill/>
                          </a:ln>
                          <a:solidFill>
                            <a:srgbClr val="7F7F7F"/>
                          </a:solidFill>
                          <a:effectLst/>
                          <a:latin typeface="Times New Roman" charset="0"/>
                          <a:ea typeface="ＭＳ Ｐゴシック" charset="-128"/>
                          <a:cs typeface="Times New Roman" charset="0"/>
                        </a:rPr>
                        <a:t>325395</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Multi</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USA</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Variée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RIFLE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22</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USI</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10,9</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Ostermannet Chang</a:t>
                      </a:r>
                      <a:r>
                        <a:rPr kumimoji="0" lang="fr-FR" sz="1100" b="0" i="0" u="none" strike="noStrike" cap="none" normalizeH="0" baseline="30000" smtClean="0">
                          <a:ln>
                            <a:noFill/>
                          </a:ln>
                          <a:solidFill>
                            <a:srgbClr val="000000"/>
                          </a:solidFill>
                          <a:effectLst/>
                          <a:latin typeface="Times New Roman" charset="0"/>
                          <a:ea typeface="ＭＳ Ｐゴシック" charset="-128"/>
                          <a:cs typeface="Times New Roman" charset="0"/>
                        </a:rPr>
                        <a:t>60</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41972</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Multi </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22 USI </a:t>
                      </a:r>
                    </a:p>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UK/ Germ </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1989-1999</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variée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RIFLE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35,8</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USI</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Hôpital</a:t>
                      </a:r>
                      <a:endParaRPr kumimoji="0" lang="fr-FR" sz="1100" b="0" i="0" u="none" strike="noStrike" cap="none" normalizeH="0" baseline="0" smtClean="0">
                        <a:ln>
                          <a:noFill/>
                        </a:ln>
                        <a:solidFill>
                          <a:srgbClr val="000000"/>
                        </a:solidFill>
                        <a:effectLst/>
                        <a:latin typeface="Times New Roman"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10,2</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12,9</a:t>
                      </a:r>
                      <a:endParaRPr kumimoji="0" lang="fr-FR" sz="1100" b="0" i="0" u="none" strike="noStrike" cap="none" normalizeH="0" baseline="0" smtClean="0">
                        <a:ln>
                          <a:noFill/>
                        </a:ln>
                        <a:solidFill>
                          <a:srgbClr val="000000"/>
                        </a:solidFill>
                        <a:effectLst/>
                        <a:latin typeface="Times New Roman"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Clec’h et al</a:t>
                      </a:r>
                      <a:r>
                        <a:rPr kumimoji="0" lang="fr-FR" sz="1100" b="0" i="0" u="none" strike="noStrike" cap="none" normalizeH="0" baseline="30000" smtClean="0">
                          <a:ln>
                            <a:noFill/>
                          </a:ln>
                          <a:solidFill>
                            <a:srgbClr val="000000"/>
                          </a:solidFill>
                          <a:effectLst/>
                          <a:latin typeface="Times New Roman" charset="0"/>
                          <a:ea typeface="ＭＳ Ｐゴシック" charset="-128"/>
                          <a:cs typeface="Times New Roman" charset="0"/>
                        </a:rPr>
                        <a:t>61</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8639</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Multi</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13 USI en France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Janv 1997-juin 1999</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Variée </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 (&gt;16 ans)</a:t>
                      </a:r>
                      <a:endParaRPr kumimoji="0" lang="fr-FR" sz="1100" b="0" i="0" u="none" strike="noStrike" cap="none" normalizeH="0" baseline="0" smtClean="0">
                        <a:ln>
                          <a:noFill/>
                        </a:ln>
                        <a:solidFill>
                          <a:srgbClr val="000000"/>
                        </a:solidFill>
                        <a:effectLst/>
                        <a:latin typeface="Times New Roman"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RIFLE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32,9</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USI</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27,6</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Gammelager et coll.</a:t>
                      </a:r>
                      <a:r>
                        <a:rPr kumimoji="0" lang="fr-FR" sz="1100" b="0" i="0" u="none" strike="noStrike" cap="none" normalizeH="0" baseline="30000" smtClean="0">
                          <a:ln>
                            <a:noFill/>
                          </a:ln>
                          <a:solidFill>
                            <a:srgbClr val="000000"/>
                          </a:solidFill>
                          <a:effectLst/>
                          <a:latin typeface="Times New Roman" charset="0"/>
                          <a:ea typeface="ＭＳ Ｐゴシック" charset="-128"/>
                          <a:cs typeface="Times New Roman" charset="0"/>
                        </a:rPr>
                        <a:t>62</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30762</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Multi</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USI  nord Danemark</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2005-2010</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Variée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RIFLE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15,6</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30 jours</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40</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Joannidis et coll.</a:t>
                      </a:r>
                      <a:r>
                        <a:rPr kumimoji="0" lang="fr-FR" sz="1100" b="0" i="0" u="none" strike="noStrike" cap="none" normalizeH="0" baseline="30000" smtClean="0">
                          <a:ln>
                            <a:noFill/>
                          </a:ln>
                          <a:solidFill>
                            <a:srgbClr val="000000"/>
                          </a:solidFill>
                          <a:effectLst/>
                          <a:latin typeface="Times New Roman" charset="0"/>
                          <a:ea typeface="ＭＳ Ｐゴシック" charset="-128"/>
                          <a:cs typeface="Times New Roman" charset="0"/>
                        </a:rPr>
                        <a:t>63</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16784</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Multi</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303 USI, USA</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2009</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Variée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RIFLE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35,5</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USI</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Hôpital</a:t>
                      </a:r>
                      <a:endParaRPr kumimoji="0" lang="fr-FR" sz="1100" b="0" i="0" u="none" strike="noStrike" cap="none" normalizeH="0" baseline="0" smtClean="0">
                        <a:ln>
                          <a:noFill/>
                        </a:ln>
                        <a:solidFill>
                          <a:srgbClr val="000000"/>
                        </a:solidFill>
                        <a:effectLst/>
                        <a:latin typeface="Times New Roman"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7,1</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36,4</a:t>
                      </a:r>
                      <a:endParaRPr kumimoji="0" lang="fr-FR" sz="1100" b="0" i="0" u="none" strike="noStrike" cap="none" normalizeH="0" baseline="0" smtClean="0">
                        <a:ln>
                          <a:noFill/>
                        </a:ln>
                        <a:solidFill>
                          <a:srgbClr val="000000"/>
                        </a:solidFill>
                        <a:effectLst/>
                        <a:latin typeface="Times New Roman"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Georgia" charset="0"/>
                          <a:ea typeface="ＭＳ Ｐゴシック" charset="-128"/>
                          <a:cs typeface="Times New Roman" charset="0"/>
                        </a:rPr>
                        <a:t>Mandelbaum et coll.</a:t>
                      </a:r>
                      <a:r>
                        <a:rPr kumimoji="0" lang="fr-FR" sz="1000" b="0" i="0" u="none" strike="noStrike" cap="none" normalizeH="0" baseline="30000" smtClean="0">
                          <a:ln>
                            <a:noFill/>
                          </a:ln>
                          <a:solidFill>
                            <a:srgbClr val="000000"/>
                          </a:solidFill>
                          <a:effectLst/>
                          <a:latin typeface="Georgia" charset="0"/>
                          <a:ea typeface="ＭＳ Ｐゴシック" charset="-128"/>
                          <a:cs typeface="Times New Roman" charset="0"/>
                        </a:rPr>
                        <a:t>64</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14524</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Mono</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3 USI _ USA</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2001-2007</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Variée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AKIN</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57</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USI</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Hôpital</a:t>
                      </a:r>
                      <a:endParaRPr kumimoji="0" lang="fr-FR" sz="1100" b="0" i="0" u="none" strike="noStrike" cap="none" normalizeH="0" baseline="0" smtClean="0">
                        <a:ln>
                          <a:noFill/>
                        </a:ln>
                        <a:solidFill>
                          <a:srgbClr val="000000"/>
                        </a:solidFill>
                        <a:effectLst/>
                        <a:latin typeface="Times New Roman"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7,1</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9,1</a:t>
                      </a:r>
                      <a:endParaRPr kumimoji="0" lang="fr-FR" sz="1100" b="0" i="0" u="none" strike="noStrike" cap="none" normalizeH="0" baseline="0" smtClean="0">
                        <a:ln>
                          <a:noFill/>
                        </a:ln>
                        <a:solidFill>
                          <a:srgbClr val="000000"/>
                        </a:solidFill>
                        <a:effectLst/>
                        <a:latin typeface="Times New Roman"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Hoste et coll.</a:t>
                      </a:r>
                      <a:r>
                        <a:rPr kumimoji="0" lang="fr-FR" sz="1100" b="0" i="0" u="none" strike="noStrike" cap="none" normalizeH="0" baseline="30000" smtClean="0">
                          <a:ln>
                            <a:noFill/>
                          </a:ln>
                          <a:solidFill>
                            <a:srgbClr val="000000"/>
                          </a:solidFill>
                          <a:effectLst/>
                          <a:latin typeface="Times New Roman" charset="0"/>
                          <a:ea typeface="ＭＳ Ｐゴシック" charset="-128"/>
                          <a:cs typeface="Times New Roman" charset="0"/>
                        </a:rPr>
                        <a:t>65</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5383</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Mono </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7 USI _USA</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2000-2001</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Variée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RIFLE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67,2</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Hôpital</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13,3</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Cruz et coll.</a:t>
                      </a:r>
                      <a:r>
                        <a:rPr kumimoji="0" lang="fr-FR" sz="1100" b="0" i="0" u="none" strike="noStrike" cap="none" normalizeH="0" baseline="30000" smtClean="0">
                          <a:ln>
                            <a:noFill/>
                          </a:ln>
                          <a:solidFill>
                            <a:srgbClr val="000000"/>
                          </a:solidFill>
                          <a:effectLst/>
                          <a:latin typeface="Times New Roman" charset="0"/>
                          <a:ea typeface="ＭＳ Ｐゴシック" charset="-128"/>
                          <a:cs typeface="Times New Roman" charset="0"/>
                        </a:rPr>
                        <a:t>66</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1" u="none" strike="noStrike" cap="none" normalizeH="0" baseline="0" smtClean="0">
                          <a:ln>
                            <a:noFill/>
                          </a:ln>
                          <a:solidFill>
                            <a:srgbClr val="7F7F7F"/>
                          </a:solidFill>
                          <a:effectLst/>
                          <a:latin typeface="Times New Roman" charset="0"/>
                          <a:ea typeface="ＭＳ Ｐゴシック" charset="-128"/>
                          <a:cs typeface="Times New Roman" charset="0"/>
                        </a:rPr>
                        <a:t>2164</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Multi</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Arial" charset="0"/>
                          <a:ea typeface="Times New Roman" charset="0"/>
                          <a:cs typeface="Arial" charset="0"/>
                        </a:rPr>
                        <a:t>19 USI _ Italie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Avril2003-juin 2003</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Variée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RIFLE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  10,8</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USI</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36,3</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Georgia" charset="0"/>
                          <a:ea typeface="ＭＳ Ｐゴシック" charset="-128"/>
                          <a:cs typeface="Times New Roman" charset="0"/>
                        </a:rPr>
                        <a:t>Samimagham  et coll.</a:t>
                      </a:r>
                      <a:r>
                        <a:rPr kumimoji="0" lang="fr-FR" sz="1000" b="0" i="0" u="none" strike="noStrike" cap="none" normalizeH="0" baseline="30000" smtClean="0">
                          <a:ln>
                            <a:noFill/>
                          </a:ln>
                          <a:solidFill>
                            <a:srgbClr val="000000"/>
                          </a:solidFill>
                          <a:effectLst/>
                          <a:latin typeface="Georgia" charset="0"/>
                          <a:ea typeface="ＭＳ Ｐゴシック" charset="-128"/>
                          <a:cs typeface="Times New Roman" charset="0"/>
                        </a:rPr>
                        <a:t>67</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1026</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Mono</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000" b="0" i="0" u="none" strike="noStrike" cap="none" normalizeH="0" baseline="0" smtClean="0">
                          <a:ln>
                            <a:noFill/>
                          </a:ln>
                          <a:solidFill>
                            <a:srgbClr val="000000"/>
                          </a:solidFill>
                          <a:effectLst/>
                          <a:latin typeface="Arial" charset="0"/>
                          <a:ea typeface="Times New Roman" charset="0"/>
                          <a:cs typeface="Arial" charset="0"/>
                        </a:rPr>
                        <a:t> USI _Iran</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2005-2006</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Variée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RIFLE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21,7</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USI</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49</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Tx/>
                        <a:buNone/>
                        <a:tabLst>
                          <a:tab pos="228600" algn="dec"/>
                        </a:tabLst>
                      </a:pP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Georgia" charset="0"/>
                          <a:ea typeface="ＭＳ Ｐゴシック" charset="-128"/>
                          <a:cs typeface="Times New Roman" charset="0"/>
                        </a:rPr>
                        <a:t>Fonseca Ruiz et coll.</a:t>
                      </a:r>
                      <a:r>
                        <a:rPr kumimoji="0" lang="fr-FR" sz="1000" b="0" i="0" u="none" strike="noStrike" cap="none" normalizeH="0" baseline="30000" smtClean="0">
                          <a:ln>
                            <a:noFill/>
                          </a:ln>
                          <a:solidFill>
                            <a:srgbClr val="000000"/>
                          </a:solidFill>
                          <a:effectLst/>
                          <a:latin typeface="Georgia" charset="0"/>
                          <a:ea typeface="ＭＳ Ｐゴシック" charset="-128"/>
                          <a:cs typeface="Times New Roman" charset="0"/>
                        </a:rPr>
                        <a:t>68</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794</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Mono</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USA</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2003-2004</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Variée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AKIN</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39,8</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USI</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Hôpital</a:t>
                      </a:r>
                      <a:endParaRPr kumimoji="0" lang="fr-FR" sz="1100" b="0" i="0" u="none" strike="noStrike" cap="none" normalizeH="0" baseline="0" smtClean="0">
                        <a:ln>
                          <a:noFill/>
                        </a:ln>
                        <a:solidFill>
                          <a:srgbClr val="000000"/>
                        </a:solidFill>
                        <a:effectLst/>
                        <a:latin typeface="Times New Roman"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25,4</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32,1</a:t>
                      </a:r>
                      <a:endParaRPr kumimoji="0" lang="fr-FR" sz="1100" b="0" i="0" u="none" strike="noStrike" cap="none" normalizeH="0" baseline="0" smtClean="0">
                        <a:ln>
                          <a:noFill/>
                        </a:ln>
                        <a:solidFill>
                          <a:srgbClr val="000000"/>
                        </a:solidFill>
                        <a:effectLst/>
                        <a:latin typeface="Times New Roman"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Georgia" charset="0"/>
                          <a:ea typeface="ＭＳ Ｐゴシック" charset="-128"/>
                          <a:cs typeface="Times New Roman" charset="0"/>
                        </a:rPr>
                        <a:t>Piccinni et coll.</a:t>
                      </a:r>
                      <a:r>
                        <a:rPr kumimoji="0" lang="fr-FR" sz="1000" b="0" i="0" u="none" strike="noStrike" cap="none" normalizeH="0" baseline="30000" smtClean="0">
                          <a:ln>
                            <a:noFill/>
                          </a:ln>
                          <a:solidFill>
                            <a:srgbClr val="000000"/>
                          </a:solidFill>
                          <a:effectLst/>
                          <a:latin typeface="Georgia" charset="0"/>
                          <a:ea typeface="ＭＳ Ｐゴシック" charset="-128"/>
                          <a:cs typeface="Times New Roman" charset="0"/>
                        </a:rPr>
                        <a:t>69</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576</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Multi</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10 USI _ Italie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Sept 2009-avril 2010</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Variée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RIFLE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42,7</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USI</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29</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Georgia" charset="0"/>
                          <a:ea typeface="ＭＳ Ｐゴシック" charset="-128"/>
                          <a:cs typeface="Times New Roman" charset="0"/>
                        </a:rPr>
                        <a:t>Medve et Gondos </a:t>
                      </a:r>
                      <a:r>
                        <a:rPr kumimoji="0" lang="fr-FR" sz="1000" b="0" i="0" u="none" strike="noStrike" cap="none" normalizeH="0" baseline="30000" smtClean="0">
                          <a:ln>
                            <a:noFill/>
                          </a:ln>
                          <a:solidFill>
                            <a:srgbClr val="000000"/>
                          </a:solidFill>
                          <a:effectLst/>
                          <a:latin typeface="Georgia" charset="0"/>
                          <a:ea typeface="ＭＳ Ｐゴシック" charset="-128"/>
                          <a:cs typeface="Times New Roman" charset="0"/>
                        </a:rPr>
                        <a:t>70</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459</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Mono</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Hongrie </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000" b="0" i="0" u="none" strike="noStrike" cap="none" normalizeH="0" baseline="0" smtClean="0">
                          <a:ln>
                            <a:noFill/>
                          </a:ln>
                          <a:solidFill>
                            <a:srgbClr val="000000"/>
                          </a:solidFill>
                          <a:effectLst/>
                          <a:latin typeface="Arial" charset="0"/>
                          <a:ea typeface="Times New Roman" charset="0"/>
                          <a:cs typeface="Arial" charset="0"/>
                        </a:rPr>
                        <a:t>Octob- Nov 2009</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Variée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AKIN</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24,4</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USI</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Hôpital</a:t>
                      </a:r>
                      <a:endParaRPr kumimoji="0" lang="fr-FR" sz="1100" b="0" i="0" u="none" strike="noStrike" cap="none" normalizeH="0" baseline="0" smtClean="0">
                        <a:ln>
                          <a:noFill/>
                        </a:ln>
                        <a:solidFill>
                          <a:srgbClr val="000000"/>
                        </a:solidFill>
                        <a:effectLst/>
                        <a:latin typeface="Times New Roman"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39,3</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49,1</a:t>
                      </a:r>
                      <a:endParaRPr kumimoji="0" lang="fr-FR" sz="1100" b="0" i="0" u="none" strike="noStrike" cap="none" normalizeH="0" baseline="0" smtClean="0">
                        <a:ln>
                          <a:noFill/>
                        </a:ln>
                        <a:solidFill>
                          <a:srgbClr val="000000"/>
                        </a:solidFill>
                        <a:effectLst/>
                        <a:latin typeface="Times New Roman"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Georgia" charset="0"/>
                          <a:ea typeface="ＭＳ Ｐゴシック" charset="-128"/>
                          <a:cs typeface="Times New Roman" charset="0"/>
                        </a:rPr>
                        <a:t>Samimagham  et coll.</a:t>
                      </a:r>
                      <a:r>
                        <a:rPr kumimoji="0" lang="fr-FR" sz="1000" b="0" i="0" u="none" strike="noStrike" cap="none" normalizeH="0" baseline="30000" smtClean="0">
                          <a:ln>
                            <a:noFill/>
                          </a:ln>
                          <a:solidFill>
                            <a:srgbClr val="000000"/>
                          </a:solidFill>
                          <a:effectLst/>
                          <a:latin typeface="Georgia" charset="0"/>
                          <a:ea typeface="ＭＳ Ｐゴシック" charset="-128"/>
                          <a:cs typeface="Times New Roman" charset="0"/>
                        </a:rPr>
                        <a:t>67</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235</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Mono</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000" b="0" i="0" u="none" strike="noStrike" cap="none" normalizeH="0" baseline="0" smtClean="0">
                          <a:ln>
                            <a:noFill/>
                          </a:ln>
                          <a:solidFill>
                            <a:srgbClr val="000000"/>
                          </a:solidFill>
                          <a:effectLst/>
                          <a:latin typeface="Arial" charset="0"/>
                          <a:ea typeface="Times New Roman" charset="0"/>
                          <a:cs typeface="Arial" charset="0"/>
                        </a:rPr>
                        <a:t>USI _Iran</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2005-2006</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Variée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AKIN</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31,1</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USI</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72,6</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Georgia" charset="0"/>
                          <a:ea typeface="ＭＳ Ｐゴシック" charset="-128"/>
                          <a:cs typeface="Times New Roman" charset="0"/>
                        </a:rPr>
                        <a:t>Yue et coll.</a:t>
                      </a:r>
                      <a:r>
                        <a:rPr kumimoji="0" lang="fr-FR" sz="1000" b="0" i="0" u="none" strike="noStrike" cap="none" normalizeH="0" baseline="30000" smtClean="0">
                          <a:ln>
                            <a:noFill/>
                          </a:ln>
                          <a:solidFill>
                            <a:srgbClr val="000000"/>
                          </a:solidFill>
                          <a:effectLst/>
                          <a:latin typeface="Georgia" charset="0"/>
                          <a:ea typeface="ＭＳ Ｐゴシック" charset="-128"/>
                          <a:cs typeface="Times New Roman" charset="0"/>
                        </a:rPr>
                        <a:t>71</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191</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Mono</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Chine </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2008-2009</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Variée</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AKIN</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35,5</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USI</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r>
                        <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rPr>
                        <a:t>48</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Georgia" charset="0"/>
                          <a:ea typeface="ＭＳ Ｐゴシック" charset="-128"/>
                          <a:cs typeface="Times New Roman" charset="0"/>
                        </a:rPr>
                        <a:t>……………..</a:t>
                      </a: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endParaRPr kumimoji="0" lang="fr-FR" sz="1100" b="0" i="0" u="none" strike="noStrike" cap="none" normalizeH="0" baseline="0" smtClean="0">
                        <a:ln>
                          <a:noFill/>
                        </a:ln>
                        <a:solidFill>
                          <a:srgbClr val="000000"/>
                        </a:solidFill>
                        <a:effectLst/>
                        <a:latin typeface="Times New Roman" charset="0"/>
                        <a:ea typeface="ＭＳ Ｐゴシック" charset="-128"/>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dec"/>
                        </a:tabLst>
                      </a:pPr>
                      <a:endParaRPr kumimoji="0" lang="fr-FR" sz="1100" b="0" i="0" u="none" strike="noStrike" cap="none" normalizeH="0" baseline="0" smtClean="0">
                        <a:ln>
                          <a:noFill/>
                        </a:ln>
                        <a:solidFill>
                          <a:srgbClr val="000000"/>
                        </a:solidFill>
                        <a:effectLst/>
                        <a:latin typeface="Times New Roman"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8" name="ZoneTexte 7"/>
          <p:cNvSpPr txBox="1">
            <a:spLocks noChangeArrowheads="1"/>
          </p:cNvSpPr>
          <p:nvPr/>
        </p:nvSpPr>
        <p:spPr bwMode="auto">
          <a:xfrm>
            <a:off x="1600200" y="2838450"/>
            <a:ext cx="6019800" cy="1384995"/>
          </a:xfrm>
          <a:prstGeom prst="rect">
            <a:avLst/>
          </a:prstGeom>
          <a:gradFill rotWithShape="1">
            <a:gsLst>
              <a:gs pos="0">
                <a:srgbClr val="CE3B37"/>
              </a:gs>
              <a:gs pos="20000">
                <a:srgbClr val="CB3D3A"/>
              </a:gs>
              <a:gs pos="100000">
                <a:srgbClr val="9B2D2A"/>
              </a:gs>
            </a:gsLst>
            <a:lin ang="5400000"/>
          </a:gradFill>
          <a:ln w="9525">
            <a:solidFill>
              <a:srgbClr val="BE4B48"/>
            </a:solidFill>
            <a:miter lim="800000"/>
            <a:headEnd/>
            <a:tailEnd/>
          </a:ln>
          <a:effectLst>
            <a:outerShdw dist="23000" dir="5400000" rotWithShape="0">
              <a:srgbClr val="808080">
                <a:alpha val="34999"/>
              </a:srgbClr>
            </a:outerShdw>
          </a:effectLst>
        </p:spPr>
        <p:txBody>
          <a:bodyPr>
            <a:spAutoFit/>
          </a:bodyPr>
          <a:lstStyle/>
          <a:p>
            <a:pPr algn="ctr">
              <a:defRPr/>
            </a:pPr>
            <a:r>
              <a:rPr lang="fr-FR" sz="2800" dirty="0">
                <a:solidFill>
                  <a:schemeClr val="bg1"/>
                </a:solidFill>
                <a:latin typeface="Britannic Bold" charset="0"/>
                <a:ea typeface="ＭＳ Ｐゴシック" charset="-128"/>
              </a:rPr>
              <a:t>Etudes </a:t>
            </a:r>
            <a:r>
              <a:rPr lang="fr-FR" sz="2800" dirty="0" err="1">
                <a:solidFill>
                  <a:schemeClr val="bg1"/>
                </a:solidFill>
                <a:latin typeface="Britannic Bold" charset="0"/>
                <a:ea typeface="ＭＳ Ｐゴシック" charset="-128"/>
              </a:rPr>
              <a:t>monocentriques</a:t>
            </a:r>
            <a:endParaRPr lang="fr-FR" sz="2800" dirty="0">
              <a:solidFill>
                <a:schemeClr val="bg1"/>
              </a:solidFill>
              <a:latin typeface="Britannic Bold" charset="0"/>
              <a:ea typeface="ＭＳ Ｐゴシック" charset="-128"/>
            </a:endParaRPr>
          </a:p>
          <a:p>
            <a:pPr algn="ctr">
              <a:defRPr/>
            </a:pPr>
            <a:r>
              <a:rPr lang="fr-FR" sz="2800" dirty="0">
                <a:solidFill>
                  <a:schemeClr val="bg1"/>
                </a:solidFill>
                <a:latin typeface="Britannic Bold" charset="0"/>
                <a:ea typeface="ＭＳ Ｐゴシック" charset="-128"/>
              </a:rPr>
              <a:t>USI</a:t>
            </a:r>
          </a:p>
          <a:p>
            <a:pPr algn="ctr">
              <a:defRPr/>
            </a:pPr>
            <a:r>
              <a:rPr lang="fr-FR" sz="2800" dirty="0" smtClean="0">
                <a:solidFill>
                  <a:schemeClr val="bg1"/>
                </a:solidFill>
                <a:latin typeface="Britannic Bold" charset="0"/>
                <a:ea typeface="ＭＳ Ｐゴシック" charset="-128"/>
              </a:rPr>
              <a:t>Etudes africaines?</a:t>
            </a:r>
            <a:endParaRPr lang="fr-FR" sz="1800" dirty="0">
              <a:solidFill>
                <a:srgbClr val="FFFFFF"/>
              </a:solidFill>
              <a:latin typeface="Calibri"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28600"/>
            <a:ext cx="8408890" cy="990600"/>
          </a:xfrm>
        </p:spPr>
        <p:txBody>
          <a:bodyPr>
            <a:noAutofit/>
          </a:bodyPr>
          <a:lstStyle/>
          <a:p>
            <a:pPr algn="ctr"/>
            <a:r>
              <a:rPr lang="en-US" sz="3200" dirty="0" smtClean="0"/>
              <a:t>PD vs. HD in the management of </a:t>
            </a:r>
            <a:r>
              <a:rPr lang="en-US" sz="3200" dirty="0" err="1" smtClean="0"/>
              <a:t>paediatric</a:t>
            </a:r>
            <a:r>
              <a:rPr lang="en-US" sz="3200" dirty="0" smtClean="0"/>
              <a:t> acute kidney injury in Kano, Nigeria: a cost analysis</a:t>
            </a:r>
            <a:endParaRPr lang="fr-FR" sz="3200" dirty="0"/>
          </a:p>
        </p:txBody>
      </p:sp>
      <p:sp>
        <p:nvSpPr>
          <p:cNvPr id="3" name="Espace réservé du contenu 2"/>
          <p:cNvSpPr>
            <a:spLocks noGrp="1"/>
          </p:cNvSpPr>
          <p:nvPr>
            <p:ph sz="quarter" idx="1"/>
          </p:nvPr>
        </p:nvSpPr>
        <p:spPr>
          <a:xfrm>
            <a:off x="214282" y="1504968"/>
            <a:ext cx="8929718" cy="4495800"/>
          </a:xfrm>
        </p:spPr>
        <p:txBody>
          <a:bodyPr>
            <a:noAutofit/>
          </a:bodyPr>
          <a:lstStyle/>
          <a:p>
            <a:pPr>
              <a:lnSpc>
                <a:spcPct val="150000"/>
              </a:lnSpc>
            </a:pPr>
            <a:r>
              <a:rPr lang="en-US" sz="2800" dirty="0" smtClean="0"/>
              <a:t>All children &lt;15 years, who had either PD or HD for AKI.</a:t>
            </a:r>
          </a:p>
          <a:p>
            <a:pPr>
              <a:lnSpc>
                <a:spcPct val="150000"/>
              </a:lnSpc>
            </a:pPr>
            <a:r>
              <a:rPr lang="en-US" sz="2800" dirty="0" err="1" smtClean="0"/>
              <a:t>Aminu</a:t>
            </a:r>
            <a:r>
              <a:rPr lang="en-US" sz="2800" dirty="0" smtClean="0"/>
              <a:t> Kano Teaching Hospital over a 1-year period. </a:t>
            </a:r>
          </a:p>
          <a:p>
            <a:pPr>
              <a:lnSpc>
                <a:spcPct val="150000"/>
              </a:lnSpc>
            </a:pPr>
            <a:r>
              <a:rPr lang="en-US" sz="2800" dirty="0" smtClean="0"/>
              <a:t>The average cost of each dialysis modality was estimated</a:t>
            </a:r>
            <a:r>
              <a:rPr lang="en-US" dirty="0" smtClean="0"/>
              <a:t>.</a:t>
            </a:r>
          </a:p>
          <a:p>
            <a:pPr>
              <a:lnSpc>
                <a:spcPct val="150000"/>
              </a:lnSpc>
            </a:pPr>
            <a:endParaRPr lang="en-US" dirty="0" smtClean="0"/>
          </a:p>
          <a:p>
            <a:pPr algn="ctr">
              <a:lnSpc>
                <a:spcPct val="150000"/>
              </a:lnSpc>
              <a:buNone/>
            </a:pPr>
            <a:r>
              <a:rPr lang="en-US" dirty="0" smtClean="0"/>
              <a:t>To determine the cost of the </a:t>
            </a:r>
            <a:r>
              <a:rPr lang="en-US" dirty="0" err="1" smtClean="0"/>
              <a:t>dialytic</a:t>
            </a:r>
            <a:r>
              <a:rPr lang="en-US" dirty="0" smtClean="0"/>
              <a:t> management of </a:t>
            </a:r>
            <a:r>
              <a:rPr lang="en-US" dirty="0" err="1" smtClean="0"/>
              <a:t>paediatric</a:t>
            </a:r>
            <a:r>
              <a:rPr lang="en-US" dirty="0" smtClean="0"/>
              <a:t> AKI in a low-income country.</a:t>
            </a:r>
          </a:p>
        </p:txBody>
      </p:sp>
      <p:sp>
        <p:nvSpPr>
          <p:cNvPr id="4" name="Rectangle 3"/>
          <p:cNvSpPr/>
          <p:nvPr/>
        </p:nvSpPr>
        <p:spPr>
          <a:xfrm>
            <a:off x="1954018" y="6488668"/>
            <a:ext cx="7189982" cy="369332"/>
          </a:xfrm>
          <a:prstGeom prst="rect">
            <a:avLst/>
          </a:prstGeom>
        </p:spPr>
        <p:txBody>
          <a:bodyPr wrap="none">
            <a:spAutoFit/>
          </a:bodyPr>
          <a:lstStyle/>
          <a:p>
            <a:r>
              <a:rPr lang="fr-FR" dirty="0" smtClean="0"/>
              <a:t>P. N. </a:t>
            </a:r>
            <a:r>
              <a:rPr lang="fr-FR" dirty="0" err="1" smtClean="0"/>
              <a:t>Obiagwu</a:t>
            </a:r>
            <a:r>
              <a:rPr lang="fr-FR" dirty="0" smtClean="0"/>
              <a:t> &amp; A. </a:t>
            </a:r>
            <a:r>
              <a:rPr lang="fr-FR" dirty="0" err="1" smtClean="0"/>
              <a:t>Abdu</a:t>
            </a:r>
            <a:r>
              <a:rPr lang="en-US" dirty="0" smtClean="0"/>
              <a:t>. Tropical Medicine and International Health 2015.</a:t>
            </a:r>
            <a:endParaRPr lang="fr-FR" dirty="0"/>
          </a:p>
        </p:txBody>
      </p:sp>
      <p:sp>
        <p:nvSpPr>
          <p:cNvPr id="5" name="Flèche vers le bas 4"/>
          <p:cNvSpPr/>
          <p:nvPr/>
        </p:nvSpPr>
        <p:spPr>
          <a:xfrm>
            <a:off x="4357686" y="3786190"/>
            <a:ext cx="857256"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85720" y="1576406"/>
            <a:ext cx="8858280" cy="4495800"/>
          </a:xfrm>
        </p:spPr>
        <p:txBody>
          <a:bodyPr>
            <a:noAutofit/>
          </a:bodyPr>
          <a:lstStyle/>
          <a:p>
            <a:pPr>
              <a:lnSpc>
                <a:spcPct val="130000"/>
              </a:lnSpc>
              <a:spcBef>
                <a:spcPts val="0"/>
              </a:spcBef>
            </a:pPr>
            <a:r>
              <a:rPr lang="en-US" sz="2800" dirty="0" smtClean="0"/>
              <a:t>20 children (dialysis </a:t>
            </a:r>
            <a:r>
              <a:rPr lang="en-US" sz="2800" dirty="0" smtClean="0"/>
              <a:t>for </a:t>
            </a:r>
            <a:r>
              <a:rPr lang="en-US" sz="2800" dirty="0" smtClean="0"/>
              <a:t>AKI) : </a:t>
            </a:r>
          </a:p>
          <a:p>
            <a:pPr lvl="1">
              <a:lnSpc>
                <a:spcPct val="130000"/>
              </a:lnSpc>
              <a:spcBef>
                <a:spcPts val="0"/>
              </a:spcBef>
            </a:pPr>
            <a:r>
              <a:rPr lang="en-US" sz="2400" dirty="0" smtClean="0"/>
              <a:t>12 </a:t>
            </a:r>
            <a:r>
              <a:rPr lang="en-US" sz="2400" dirty="0" smtClean="0"/>
              <a:t>(60%) </a:t>
            </a:r>
            <a:r>
              <a:rPr lang="en-US" sz="2400" dirty="0" smtClean="0"/>
              <a:t>HD </a:t>
            </a:r>
            <a:r>
              <a:rPr lang="en-US" sz="2400" dirty="0" smtClean="0"/>
              <a:t>and 8 (40%) </a:t>
            </a:r>
            <a:r>
              <a:rPr lang="en-US" sz="2400" dirty="0" smtClean="0"/>
              <a:t>PD</a:t>
            </a:r>
            <a:r>
              <a:rPr lang="en-US" sz="2400" dirty="0" smtClean="0"/>
              <a:t>. </a:t>
            </a:r>
          </a:p>
          <a:p>
            <a:pPr lvl="1">
              <a:lnSpc>
                <a:spcPct val="130000"/>
              </a:lnSpc>
              <a:spcBef>
                <a:spcPts val="0"/>
              </a:spcBef>
            </a:pPr>
            <a:r>
              <a:rPr lang="en-US" sz="2400" dirty="0" smtClean="0"/>
              <a:t>11 </a:t>
            </a:r>
            <a:r>
              <a:rPr lang="en-US" sz="2400" dirty="0" smtClean="0"/>
              <a:t>boys </a:t>
            </a:r>
            <a:r>
              <a:rPr lang="en-US" sz="2400" dirty="0" smtClean="0"/>
              <a:t>and 9 girls.</a:t>
            </a:r>
          </a:p>
          <a:p>
            <a:pPr>
              <a:lnSpc>
                <a:spcPct val="130000"/>
              </a:lnSpc>
              <a:spcBef>
                <a:spcPts val="0"/>
              </a:spcBef>
            </a:pPr>
            <a:r>
              <a:rPr lang="en-US" sz="2800" dirty="0" smtClean="0"/>
              <a:t>Age : 7.70 </a:t>
            </a:r>
            <a:r>
              <a:rPr lang="en-US" sz="2800" dirty="0" smtClean="0"/>
              <a:t>± 4.49 </a:t>
            </a:r>
            <a:r>
              <a:rPr lang="en-US" sz="2800" dirty="0" smtClean="0"/>
              <a:t>years (1 week to 14 </a:t>
            </a:r>
            <a:r>
              <a:rPr lang="en-US" sz="2800" dirty="0" smtClean="0"/>
              <a:t>years). </a:t>
            </a:r>
            <a:endParaRPr lang="en-US" sz="2800" dirty="0" smtClean="0"/>
          </a:p>
          <a:p>
            <a:pPr lvl="1">
              <a:lnSpc>
                <a:spcPct val="130000"/>
              </a:lnSpc>
              <a:spcBef>
                <a:spcPts val="0"/>
              </a:spcBef>
            </a:pPr>
            <a:r>
              <a:rPr lang="en-US" sz="2400" dirty="0" smtClean="0"/>
              <a:t>PD : 3.51 </a:t>
            </a:r>
            <a:r>
              <a:rPr lang="en-US" sz="2400" dirty="0" smtClean="0"/>
              <a:t>± 3.44 years </a:t>
            </a:r>
            <a:endParaRPr lang="en-US" sz="2400" dirty="0" smtClean="0"/>
          </a:p>
          <a:p>
            <a:pPr lvl="1">
              <a:lnSpc>
                <a:spcPct val="130000"/>
              </a:lnSpc>
              <a:spcBef>
                <a:spcPts val="0"/>
              </a:spcBef>
            </a:pPr>
            <a:r>
              <a:rPr lang="en-US" sz="2400" dirty="0" smtClean="0"/>
              <a:t>HD: 10.50 </a:t>
            </a:r>
            <a:r>
              <a:rPr lang="en-US" sz="2400" dirty="0" smtClean="0"/>
              <a:t>± 2.43 </a:t>
            </a:r>
            <a:r>
              <a:rPr lang="en-US" sz="2400" dirty="0" smtClean="0"/>
              <a:t>years</a:t>
            </a:r>
            <a:r>
              <a:rPr lang="fr-FR" sz="2400" dirty="0" smtClean="0"/>
              <a:t>.</a:t>
            </a:r>
            <a:endParaRPr lang="fr-FR" sz="2400" dirty="0" smtClean="0"/>
          </a:p>
          <a:p>
            <a:pPr>
              <a:lnSpc>
                <a:spcPct val="130000"/>
              </a:lnSpc>
              <a:spcBef>
                <a:spcPts val="0"/>
              </a:spcBef>
            </a:pPr>
            <a:r>
              <a:rPr lang="en-US" sz="2800" dirty="0" smtClean="0"/>
              <a:t>Over the 5-day </a:t>
            </a:r>
            <a:r>
              <a:rPr lang="en-US" sz="2800" dirty="0" smtClean="0"/>
              <a:t>period: </a:t>
            </a:r>
          </a:p>
          <a:p>
            <a:pPr lvl="1">
              <a:lnSpc>
                <a:spcPct val="130000"/>
              </a:lnSpc>
              <a:spcBef>
                <a:spcPts val="0"/>
              </a:spcBef>
            </a:pPr>
            <a:r>
              <a:rPr lang="en-US" sz="2400" dirty="0" smtClean="0"/>
              <a:t>HD: 2.58 </a:t>
            </a:r>
            <a:r>
              <a:rPr lang="en-US" sz="2400" dirty="0" smtClean="0"/>
              <a:t>± 0.79 </a:t>
            </a:r>
            <a:r>
              <a:rPr lang="en-US" sz="2400" dirty="0" smtClean="0"/>
              <a:t>sessions</a:t>
            </a:r>
          </a:p>
          <a:p>
            <a:pPr lvl="1">
              <a:lnSpc>
                <a:spcPct val="130000"/>
              </a:lnSpc>
              <a:spcBef>
                <a:spcPts val="0"/>
              </a:spcBef>
            </a:pPr>
            <a:r>
              <a:rPr lang="en-US" sz="2400" dirty="0" smtClean="0"/>
              <a:t>PD : 37.5 </a:t>
            </a:r>
            <a:r>
              <a:rPr lang="en-US" sz="2400" dirty="0" smtClean="0"/>
              <a:t>± 14.03 exchanges. </a:t>
            </a:r>
          </a:p>
        </p:txBody>
      </p:sp>
      <p:sp>
        <p:nvSpPr>
          <p:cNvPr id="5" name="Titre 1"/>
          <p:cNvSpPr>
            <a:spLocks noGrp="1"/>
          </p:cNvSpPr>
          <p:nvPr>
            <p:ph type="title"/>
          </p:nvPr>
        </p:nvSpPr>
        <p:spPr>
          <a:xfrm>
            <a:off x="357158" y="228600"/>
            <a:ext cx="8408890" cy="990600"/>
          </a:xfrm>
        </p:spPr>
        <p:txBody>
          <a:bodyPr>
            <a:noAutofit/>
          </a:bodyPr>
          <a:lstStyle/>
          <a:p>
            <a:pPr algn="ctr"/>
            <a:r>
              <a:rPr lang="en-US" sz="3200" dirty="0" smtClean="0"/>
              <a:t>PD vs. HD in the management of </a:t>
            </a:r>
            <a:r>
              <a:rPr lang="en-US" sz="3200" dirty="0" err="1" smtClean="0"/>
              <a:t>paediatric</a:t>
            </a:r>
            <a:r>
              <a:rPr lang="en-US" sz="3200" dirty="0" smtClean="0"/>
              <a:t> acute kidney injury in Kano, Nigeria: a cost analysis</a:t>
            </a:r>
            <a:endParaRPr lang="fr-FR" sz="3200" dirty="0"/>
          </a:p>
        </p:txBody>
      </p:sp>
      <p:sp>
        <p:nvSpPr>
          <p:cNvPr id="6" name="Rectangle 5"/>
          <p:cNvSpPr/>
          <p:nvPr/>
        </p:nvSpPr>
        <p:spPr>
          <a:xfrm>
            <a:off x="1954018" y="6488668"/>
            <a:ext cx="7189982" cy="369332"/>
          </a:xfrm>
          <a:prstGeom prst="rect">
            <a:avLst/>
          </a:prstGeom>
        </p:spPr>
        <p:txBody>
          <a:bodyPr wrap="none">
            <a:spAutoFit/>
          </a:bodyPr>
          <a:lstStyle/>
          <a:p>
            <a:r>
              <a:rPr lang="fr-FR" dirty="0" smtClean="0"/>
              <a:t>P. N. </a:t>
            </a:r>
            <a:r>
              <a:rPr lang="fr-FR" dirty="0" err="1" smtClean="0"/>
              <a:t>Obiagwu</a:t>
            </a:r>
            <a:r>
              <a:rPr lang="fr-FR" dirty="0" smtClean="0"/>
              <a:t> &amp; A. </a:t>
            </a:r>
            <a:r>
              <a:rPr lang="fr-FR" dirty="0" err="1" smtClean="0"/>
              <a:t>Abdu</a:t>
            </a:r>
            <a:r>
              <a:rPr lang="en-US" dirty="0" smtClean="0"/>
              <a:t>. Tropical Medicine and International Health 2015.</a:t>
            </a:r>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57158" y="228600"/>
            <a:ext cx="8408890" cy="990600"/>
          </a:xfrm>
        </p:spPr>
        <p:txBody>
          <a:bodyPr>
            <a:noAutofit/>
          </a:bodyPr>
          <a:lstStyle/>
          <a:p>
            <a:pPr algn="ctr"/>
            <a:r>
              <a:rPr lang="en-US" sz="3200" dirty="0" smtClean="0"/>
              <a:t>PD vs. HD in the management of </a:t>
            </a:r>
            <a:r>
              <a:rPr lang="en-US" sz="3200" dirty="0" err="1" smtClean="0"/>
              <a:t>paediatric</a:t>
            </a:r>
            <a:r>
              <a:rPr lang="en-US" sz="3200" dirty="0" smtClean="0"/>
              <a:t> acute kidney injury in Kano, Nigeria: a cost analysis</a:t>
            </a:r>
            <a:endParaRPr lang="fr-FR" sz="3200" dirty="0"/>
          </a:p>
        </p:txBody>
      </p:sp>
      <p:sp>
        <p:nvSpPr>
          <p:cNvPr id="6" name="Rectangle 5"/>
          <p:cNvSpPr/>
          <p:nvPr/>
        </p:nvSpPr>
        <p:spPr>
          <a:xfrm>
            <a:off x="1954018" y="6488668"/>
            <a:ext cx="7189982" cy="369332"/>
          </a:xfrm>
          <a:prstGeom prst="rect">
            <a:avLst/>
          </a:prstGeom>
        </p:spPr>
        <p:txBody>
          <a:bodyPr wrap="none">
            <a:spAutoFit/>
          </a:bodyPr>
          <a:lstStyle/>
          <a:p>
            <a:r>
              <a:rPr lang="fr-FR" dirty="0" smtClean="0"/>
              <a:t>P. N. </a:t>
            </a:r>
            <a:r>
              <a:rPr lang="fr-FR" dirty="0" err="1" smtClean="0"/>
              <a:t>Obiagwu</a:t>
            </a:r>
            <a:r>
              <a:rPr lang="fr-FR" dirty="0" smtClean="0"/>
              <a:t> &amp; A. </a:t>
            </a:r>
            <a:r>
              <a:rPr lang="fr-FR" dirty="0" err="1" smtClean="0"/>
              <a:t>Abdu</a:t>
            </a:r>
            <a:r>
              <a:rPr lang="en-US" dirty="0" smtClean="0"/>
              <a:t>. Tropical Medicine and International Health 2015.</a:t>
            </a:r>
            <a:endParaRPr lang="fr-FR" dirty="0"/>
          </a:p>
        </p:txBody>
      </p:sp>
      <p:pic>
        <p:nvPicPr>
          <p:cNvPr id="2050" name="Picture 2"/>
          <p:cNvPicPr>
            <a:picLocks noChangeAspect="1" noChangeArrowheads="1"/>
          </p:cNvPicPr>
          <p:nvPr/>
        </p:nvPicPr>
        <p:blipFill>
          <a:blip r:embed="rId2"/>
          <a:srcRect l="18704" t="20703" r="13763" b="8984"/>
          <a:stretch>
            <a:fillRect/>
          </a:stretch>
        </p:blipFill>
        <p:spPr bwMode="auto">
          <a:xfrm>
            <a:off x="785786" y="1928802"/>
            <a:ext cx="7286676" cy="4265371"/>
          </a:xfrm>
          <a:prstGeom prst="rect">
            <a:avLst/>
          </a:prstGeom>
          <a:noFill/>
          <a:ln w="9525">
            <a:noFill/>
            <a:miter lim="800000"/>
            <a:headEnd/>
            <a:tailEnd/>
          </a:ln>
          <a:effectLst/>
        </p:spPr>
      </p:pic>
      <p:sp>
        <p:nvSpPr>
          <p:cNvPr id="7" name="Rectangle 6"/>
          <p:cNvSpPr/>
          <p:nvPr/>
        </p:nvSpPr>
        <p:spPr>
          <a:xfrm>
            <a:off x="1500166" y="1500174"/>
            <a:ext cx="5987088" cy="461665"/>
          </a:xfrm>
          <a:prstGeom prst="rect">
            <a:avLst/>
          </a:prstGeom>
        </p:spPr>
        <p:txBody>
          <a:bodyPr wrap="none">
            <a:spAutoFit/>
          </a:bodyPr>
          <a:lstStyle/>
          <a:p>
            <a:r>
              <a:rPr lang="en-US" sz="2400" dirty="0" smtClean="0"/>
              <a:t>Consumables used in both modalities of dialysis</a:t>
            </a:r>
            <a:endParaRPr lang="fr-FR" sz="2400" dirty="0"/>
          </a:p>
        </p:txBody>
      </p:sp>
      <p:sp>
        <p:nvSpPr>
          <p:cNvPr id="8" name="Rectangle 7"/>
          <p:cNvSpPr/>
          <p:nvPr/>
        </p:nvSpPr>
        <p:spPr>
          <a:xfrm>
            <a:off x="1071538" y="6072206"/>
            <a:ext cx="3239348" cy="369332"/>
          </a:xfrm>
          <a:prstGeom prst="rect">
            <a:avLst/>
          </a:prstGeom>
        </p:spPr>
        <p:txBody>
          <a:bodyPr wrap="none">
            <a:spAutoFit/>
          </a:bodyPr>
          <a:lstStyle/>
          <a:p>
            <a:r>
              <a:rPr lang="en-US" dirty="0" smtClean="0"/>
              <a:t>*All costs are in 2013 US dollars.</a:t>
            </a:r>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57158" y="228600"/>
            <a:ext cx="8408890" cy="990600"/>
          </a:xfrm>
        </p:spPr>
        <p:txBody>
          <a:bodyPr>
            <a:noAutofit/>
          </a:bodyPr>
          <a:lstStyle/>
          <a:p>
            <a:pPr algn="ctr"/>
            <a:r>
              <a:rPr lang="en-US" sz="3200" dirty="0" smtClean="0"/>
              <a:t>PD vs. HD in the management of </a:t>
            </a:r>
            <a:r>
              <a:rPr lang="en-US" sz="3200" dirty="0" err="1" smtClean="0"/>
              <a:t>paediatric</a:t>
            </a:r>
            <a:r>
              <a:rPr lang="en-US" sz="3200" dirty="0" smtClean="0"/>
              <a:t> acute kidney injury in Kano, Nigeria: a cost analysis</a:t>
            </a:r>
            <a:endParaRPr lang="fr-FR" sz="3200" dirty="0"/>
          </a:p>
        </p:txBody>
      </p:sp>
      <p:sp>
        <p:nvSpPr>
          <p:cNvPr id="6" name="Rectangle 5"/>
          <p:cNvSpPr/>
          <p:nvPr/>
        </p:nvSpPr>
        <p:spPr>
          <a:xfrm>
            <a:off x="1954018" y="6488668"/>
            <a:ext cx="7189982" cy="369332"/>
          </a:xfrm>
          <a:prstGeom prst="rect">
            <a:avLst/>
          </a:prstGeom>
        </p:spPr>
        <p:txBody>
          <a:bodyPr wrap="none">
            <a:spAutoFit/>
          </a:bodyPr>
          <a:lstStyle/>
          <a:p>
            <a:r>
              <a:rPr lang="fr-FR" dirty="0" smtClean="0"/>
              <a:t>P. N. </a:t>
            </a:r>
            <a:r>
              <a:rPr lang="fr-FR" dirty="0" err="1" smtClean="0"/>
              <a:t>Obiagwu</a:t>
            </a:r>
            <a:r>
              <a:rPr lang="fr-FR" dirty="0" smtClean="0"/>
              <a:t> &amp; A. </a:t>
            </a:r>
            <a:r>
              <a:rPr lang="fr-FR" dirty="0" err="1" smtClean="0"/>
              <a:t>Abdu</a:t>
            </a:r>
            <a:r>
              <a:rPr lang="en-US" dirty="0" smtClean="0"/>
              <a:t>. Tropical Medicine and International Health 2015.</a:t>
            </a:r>
            <a:endParaRPr lang="fr-FR" dirty="0"/>
          </a:p>
        </p:txBody>
      </p:sp>
      <p:pic>
        <p:nvPicPr>
          <p:cNvPr id="4098" name="Picture 2"/>
          <p:cNvPicPr>
            <a:picLocks noChangeAspect="1" noChangeArrowheads="1"/>
          </p:cNvPicPr>
          <p:nvPr/>
        </p:nvPicPr>
        <p:blipFill>
          <a:blip r:embed="rId2"/>
          <a:srcRect l="20351" t="41530" r="11292" b="25074"/>
          <a:stretch>
            <a:fillRect/>
          </a:stretch>
        </p:blipFill>
        <p:spPr bwMode="auto">
          <a:xfrm>
            <a:off x="285720" y="1847272"/>
            <a:ext cx="8582482" cy="2357454"/>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l="23060" t="41540" r="9406" b="49376"/>
          <a:stretch>
            <a:fillRect/>
          </a:stretch>
        </p:blipFill>
        <p:spPr bwMode="auto">
          <a:xfrm>
            <a:off x="285720" y="4133288"/>
            <a:ext cx="8501122" cy="642943"/>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l="23060" t="60668" r="9406" b="22363"/>
          <a:stretch>
            <a:fillRect/>
          </a:stretch>
        </p:blipFill>
        <p:spPr bwMode="auto">
          <a:xfrm>
            <a:off x="285720" y="4799812"/>
            <a:ext cx="8501122" cy="12009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57158" y="228600"/>
            <a:ext cx="8408890" cy="990600"/>
          </a:xfrm>
        </p:spPr>
        <p:txBody>
          <a:bodyPr>
            <a:noAutofit/>
          </a:bodyPr>
          <a:lstStyle/>
          <a:p>
            <a:pPr algn="ctr"/>
            <a:r>
              <a:rPr lang="en-US" sz="3200" dirty="0" smtClean="0"/>
              <a:t>PD vs. HD in the management of </a:t>
            </a:r>
            <a:r>
              <a:rPr lang="en-US" sz="3200" dirty="0" err="1" smtClean="0"/>
              <a:t>paediatric</a:t>
            </a:r>
            <a:r>
              <a:rPr lang="en-US" sz="3200" dirty="0" smtClean="0"/>
              <a:t> acute kidney injury in Kano, Nigeria: a cost analysis</a:t>
            </a:r>
            <a:endParaRPr lang="fr-FR" sz="3200" dirty="0"/>
          </a:p>
        </p:txBody>
      </p:sp>
      <p:sp>
        <p:nvSpPr>
          <p:cNvPr id="6" name="Rectangle 5"/>
          <p:cNvSpPr/>
          <p:nvPr/>
        </p:nvSpPr>
        <p:spPr>
          <a:xfrm>
            <a:off x="1954018" y="6488668"/>
            <a:ext cx="7189982" cy="369332"/>
          </a:xfrm>
          <a:prstGeom prst="rect">
            <a:avLst/>
          </a:prstGeom>
        </p:spPr>
        <p:txBody>
          <a:bodyPr wrap="none">
            <a:spAutoFit/>
          </a:bodyPr>
          <a:lstStyle/>
          <a:p>
            <a:r>
              <a:rPr lang="fr-FR" dirty="0" smtClean="0"/>
              <a:t>P. N. </a:t>
            </a:r>
            <a:r>
              <a:rPr lang="fr-FR" dirty="0" err="1" smtClean="0"/>
              <a:t>Obiagwu</a:t>
            </a:r>
            <a:r>
              <a:rPr lang="fr-FR" dirty="0" smtClean="0"/>
              <a:t> &amp; A. </a:t>
            </a:r>
            <a:r>
              <a:rPr lang="fr-FR" dirty="0" err="1" smtClean="0"/>
              <a:t>Abdu</a:t>
            </a:r>
            <a:r>
              <a:rPr lang="en-US" dirty="0" smtClean="0"/>
              <a:t>. Tropical Medicine and International Health 2015.</a:t>
            </a:r>
            <a:endParaRPr lang="fr-FR" dirty="0"/>
          </a:p>
        </p:txBody>
      </p:sp>
      <p:graphicFrame>
        <p:nvGraphicFramePr>
          <p:cNvPr id="4" name="Tableau 3"/>
          <p:cNvGraphicFramePr>
            <a:graphicFrameLocks noGrp="1"/>
          </p:cNvGraphicFramePr>
          <p:nvPr/>
        </p:nvGraphicFramePr>
        <p:xfrm>
          <a:off x="285721" y="2571744"/>
          <a:ext cx="8643996" cy="3097548"/>
        </p:xfrm>
        <a:graphic>
          <a:graphicData uri="http://schemas.openxmlformats.org/drawingml/2006/table">
            <a:tbl>
              <a:tblPr firstRow="1" lastRow="1" bandRow="1">
                <a:tableStyleId>{5C22544A-7EE6-4342-B048-85BDC9FD1C3A}</a:tableStyleId>
              </a:tblPr>
              <a:tblGrid>
                <a:gridCol w="2214577"/>
                <a:gridCol w="3286148"/>
                <a:gridCol w="3143271"/>
              </a:tblGrid>
              <a:tr h="614367">
                <a:tc>
                  <a:txBody>
                    <a:bodyPr/>
                    <a:lstStyle/>
                    <a:p>
                      <a:pPr algn="ctr"/>
                      <a:endParaRPr lang="fr-FR" dirty="0"/>
                    </a:p>
                  </a:txBody>
                  <a:tcPr/>
                </a:tc>
                <a:tc>
                  <a:txBody>
                    <a:bodyPr/>
                    <a:lstStyle/>
                    <a:p>
                      <a:pPr algn="ctr"/>
                      <a:r>
                        <a:rPr lang="fr-FR" dirty="0" smtClean="0"/>
                        <a:t>HD</a:t>
                      </a:r>
                      <a:endParaRPr lang="fr-FR" dirty="0"/>
                    </a:p>
                  </a:txBody>
                  <a:tcPr/>
                </a:tc>
                <a:tc>
                  <a:txBody>
                    <a:bodyPr/>
                    <a:lstStyle/>
                    <a:p>
                      <a:pPr algn="ctr"/>
                      <a:r>
                        <a:rPr lang="fr-FR" dirty="0" smtClean="0"/>
                        <a:t>PD</a:t>
                      </a:r>
                      <a:endParaRPr lang="fr-FR" dirty="0"/>
                    </a:p>
                  </a:txBody>
                  <a:tcPr/>
                </a:tc>
              </a:tr>
              <a:tr h="614367">
                <a:tc>
                  <a:txBody>
                    <a:bodyPr/>
                    <a:lstStyle/>
                    <a:p>
                      <a:pPr algn="ctr"/>
                      <a:r>
                        <a:rPr lang="fr-FR" dirty="0" err="1" smtClean="0"/>
                        <a:t>Nephrologist</a:t>
                      </a:r>
                      <a:endParaRPr lang="fr-FR" dirty="0"/>
                    </a:p>
                  </a:txBody>
                  <a:tcPr/>
                </a:tc>
                <a:tc>
                  <a:txBody>
                    <a:bodyPr/>
                    <a:lstStyle/>
                    <a:p>
                      <a:pPr algn="ctr"/>
                      <a:r>
                        <a:rPr kumimoji="0" lang="fr-FR" sz="1800" kern="1200" baseline="0" dirty="0" smtClean="0">
                          <a:solidFill>
                            <a:schemeClr val="dk1"/>
                          </a:solidFill>
                          <a:latin typeface="+mn-lt"/>
                          <a:ea typeface="+mn-ea"/>
                          <a:cs typeface="+mn-cs"/>
                        </a:rPr>
                        <a:t>585.37 (48.78 ± 9.40, 60.9)</a:t>
                      </a:r>
                      <a:endParaRPr lang="fr-FR" dirty="0"/>
                    </a:p>
                  </a:txBody>
                  <a:tcPr/>
                </a:tc>
                <a:tc>
                  <a:txBody>
                    <a:bodyPr/>
                    <a:lstStyle/>
                    <a:p>
                      <a:pPr algn="ctr"/>
                      <a:r>
                        <a:rPr kumimoji="0" lang="fr-FR" sz="1800" kern="1200" baseline="0" dirty="0" smtClean="0">
                          <a:solidFill>
                            <a:schemeClr val="dk1"/>
                          </a:solidFill>
                          <a:latin typeface="+mn-lt"/>
                          <a:ea typeface="+mn-ea"/>
                          <a:cs typeface="+mn-cs"/>
                        </a:rPr>
                        <a:t>376.31 (47.04 ± 23.48, 39.1)</a:t>
                      </a:r>
                      <a:endParaRPr lang="fr-FR" dirty="0"/>
                    </a:p>
                  </a:txBody>
                  <a:tcPr/>
                </a:tc>
              </a:tr>
              <a:tr h="614367">
                <a:tc>
                  <a:txBody>
                    <a:bodyPr/>
                    <a:lstStyle/>
                    <a:p>
                      <a:pPr algn="ctr"/>
                      <a:r>
                        <a:rPr kumimoji="0" lang="fr-FR" sz="1800" kern="1200" baseline="0" dirty="0" smtClean="0">
                          <a:solidFill>
                            <a:schemeClr val="dk1"/>
                          </a:solidFill>
                          <a:latin typeface="+mn-lt"/>
                          <a:ea typeface="+mn-ea"/>
                          <a:cs typeface="+mn-cs"/>
                        </a:rPr>
                        <a:t>Nursing</a:t>
                      </a:r>
                      <a:endParaRPr lang="fr-FR" dirty="0"/>
                    </a:p>
                  </a:txBody>
                  <a:tcPr/>
                </a:tc>
                <a:tc>
                  <a:txBody>
                    <a:bodyPr/>
                    <a:lstStyle/>
                    <a:p>
                      <a:pPr algn="ctr"/>
                      <a:r>
                        <a:rPr kumimoji="0" lang="fr-FR" sz="1800" kern="1200" baseline="0" dirty="0" smtClean="0">
                          <a:solidFill>
                            <a:schemeClr val="dk1"/>
                          </a:solidFill>
                          <a:latin typeface="+mn-lt"/>
                          <a:ea typeface="+mn-ea"/>
                          <a:cs typeface="+mn-cs"/>
                        </a:rPr>
                        <a:t>792.73 (66.06 ± 23.4, 49.8)</a:t>
                      </a:r>
                      <a:endParaRPr lang="fr-FR" dirty="0"/>
                    </a:p>
                  </a:txBody>
                  <a:tcPr/>
                </a:tc>
                <a:tc>
                  <a:txBody>
                    <a:bodyPr/>
                    <a:lstStyle/>
                    <a:p>
                      <a:pPr algn="ctr"/>
                      <a:r>
                        <a:rPr kumimoji="0" lang="fr-FR" sz="1800" kern="1200" baseline="0" dirty="0" smtClean="0">
                          <a:solidFill>
                            <a:schemeClr val="dk1"/>
                          </a:solidFill>
                          <a:latin typeface="+mn-lt"/>
                          <a:ea typeface="+mn-ea"/>
                          <a:cs typeface="+mn-cs"/>
                        </a:rPr>
                        <a:t>799.12 (99.89 ± 50.15, 50.2)</a:t>
                      </a:r>
                      <a:endParaRPr lang="fr-FR" dirty="0"/>
                    </a:p>
                  </a:txBody>
                  <a:tcPr/>
                </a:tc>
              </a:tr>
              <a:tr h="614367">
                <a:tc>
                  <a:txBody>
                    <a:bodyPr/>
                    <a:lstStyle/>
                    <a:p>
                      <a:pPr algn="ctr"/>
                      <a:r>
                        <a:rPr kumimoji="0" lang="fr-FR" sz="1800" kern="1200" baseline="0" dirty="0" smtClean="0">
                          <a:solidFill>
                            <a:schemeClr val="dk1"/>
                          </a:solidFill>
                          <a:latin typeface="+mn-lt"/>
                          <a:ea typeface="+mn-ea"/>
                          <a:cs typeface="+mn-cs"/>
                        </a:rPr>
                        <a:t>Consumables</a:t>
                      </a:r>
                      <a:endParaRPr lang="fr-FR" dirty="0"/>
                    </a:p>
                  </a:txBody>
                  <a:tcPr/>
                </a:tc>
                <a:tc>
                  <a:txBody>
                    <a:bodyPr/>
                    <a:lstStyle/>
                    <a:p>
                      <a:pPr algn="ctr"/>
                      <a:r>
                        <a:rPr kumimoji="0" lang="fr-FR" sz="1800" kern="1200" baseline="0" dirty="0" smtClean="0">
                          <a:solidFill>
                            <a:schemeClr val="dk1"/>
                          </a:solidFill>
                          <a:latin typeface="+mn-lt"/>
                          <a:ea typeface="+mn-ea"/>
                          <a:cs typeface="+mn-cs"/>
                        </a:rPr>
                        <a:t>2981.88 (248.49 ± 64.88, 69.4)</a:t>
                      </a:r>
                      <a:endParaRPr lang="fr-FR" dirty="0"/>
                    </a:p>
                  </a:txBody>
                  <a:tcPr/>
                </a:tc>
                <a:tc>
                  <a:txBody>
                    <a:bodyPr/>
                    <a:lstStyle/>
                    <a:p>
                      <a:pPr algn="ctr"/>
                      <a:r>
                        <a:rPr kumimoji="0" lang="fr-FR" sz="1800" kern="1200" baseline="0" dirty="0" smtClean="0">
                          <a:solidFill>
                            <a:schemeClr val="dk1"/>
                          </a:solidFill>
                          <a:latin typeface="+mn-lt"/>
                          <a:ea typeface="+mn-ea"/>
                          <a:cs typeface="+mn-cs"/>
                        </a:rPr>
                        <a:t>1317.84 (164.73 ± 60.09, 30.6)</a:t>
                      </a:r>
                      <a:endParaRPr lang="fr-FR" dirty="0"/>
                    </a:p>
                  </a:txBody>
                  <a:tcPr/>
                </a:tc>
              </a:tr>
              <a:tr h="614367">
                <a:tc>
                  <a:txBody>
                    <a:bodyPr/>
                    <a:lstStyle/>
                    <a:p>
                      <a:pPr algn="ctr"/>
                      <a:r>
                        <a:rPr kumimoji="0" lang="fr-FR" sz="1800" b="1" kern="1200" baseline="0" dirty="0" smtClean="0">
                          <a:solidFill>
                            <a:schemeClr val="bg1"/>
                          </a:solidFill>
                          <a:latin typeface="+mn-lt"/>
                          <a:ea typeface="+mn-ea"/>
                          <a:cs typeface="+mn-cs"/>
                        </a:rPr>
                        <a:t>Total</a:t>
                      </a:r>
                    </a:p>
                  </a:txBody>
                  <a:tcPr/>
                </a:tc>
                <a:tc>
                  <a:txBody>
                    <a:bodyPr/>
                    <a:lstStyle/>
                    <a:p>
                      <a:pPr algn="ctr"/>
                      <a:r>
                        <a:rPr kumimoji="0" lang="fr-FR" sz="1800" b="1" kern="1200" baseline="0" dirty="0" smtClean="0">
                          <a:solidFill>
                            <a:schemeClr val="bg1"/>
                          </a:solidFill>
                          <a:latin typeface="+mn-lt"/>
                          <a:ea typeface="+mn-ea"/>
                          <a:cs typeface="+mn-cs"/>
                        </a:rPr>
                        <a:t>4359.98 (363.33 ± 96.55)</a:t>
                      </a:r>
                    </a:p>
                  </a:txBody>
                  <a:tcPr/>
                </a:tc>
                <a:tc>
                  <a:txBody>
                    <a:bodyPr/>
                    <a:lstStyle/>
                    <a:p>
                      <a:pPr algn="ctr"/>
                      <a:r>
                        <a:rPr kumimoji="0" lang="fr-FR" sz="1800" b="1" kern="1200" baseline="0" dirty="0" smtClean="0">
                          <a:solidFill>
                            <a:schemeClr val="bg1"/>
                          </a:solidFill>
                          <a:latin typeface="+mn-lt"/>
                          <a:ea typeface="+mn-ea"/>
                          <a:cs typeface="+mn-cs"/>
                        </a:rPr>
                        <a:t>2493.27 (311.66  ± 102.37)</a:t>
                      </a:r>
                    </a:p>
                  </a:txBody>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2476" y="228600"/>
            <a:ext cx="8153400" cy="990600"/>
          </a:xfrm>
        </p:spPr>
        <p:txBody>
          <a:bodyPr/>
          <a:lstStyle/>
          <a:p>
            <a:pPr algn="ctr"/>
            <a:r>
              <a:rPr lang="fr-FR" dirty="0" smtClean="0"/>
              <a:t>Pour plus d’informations</a:t>
            </a:r>
            <a:endParaRPr lang="fr-FR" dirty="0"/>
          </a:p>
        </p:txBody>
      </p:sp>
      <p:pic>
        <p:nvPicPr>
          <p:cNvPr id="59394" name="Picture 2"/>
          <p:cNvPicPr>
            <a:picLocks noChangeAspect="1" noChangeArrowheads="1"/>
          </p:cNvPicPr>
          <p:nvPr/>
        </p:nvPicPr>
        <p:blipFill>
          <a:blip r:embed="rId2"/>
          <a:srcRect l="33528" t="13379" r="31881" b="7519"/>
          <a:stretch>
            <a:fillRect/>
          </a:stretch>
        </p:blipFill>
        <p:spPr bwMode="auto">
          <a:xfrm>
            <a:off x="285720" y="2143116"/>
            <a:ext cx="2667019" cy="3429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9395" name="Picture 3"/>
          <p:cNvPicPr>
            <a:picLocks noChangeAspect="1" noChangeArrowheads="1"/>
          </p:cNvPicPr>
          <p:nvPr/>
        </p:nvPicPr>
        <p:blipFill>
          <a:blip r:embed="rId3"/>
          <a:srcRect l="32943" t="11719" r="31643" b="7714"/>
          <a:stretch>
            <a:fillRect/>
          </a:stretch>
        </p:blipFill>
        <p:spPr bwMode="auto">
          <a:xfrm>
            <a:off x="3286116" y="2143115"/>
            <a:ext cx="2714644" cy="3472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p:cNvPicPr>
            <a:picLocks noChangeAspect="1" noChangeArrowheads="1"/>
          </p:cNvPicPr>
          <p:nvPr/>
        </p:nvPicPr>
        <p:blipFill>
          <a:blip r:embed="rId4"/>
          <a:srcRect l="35176" t="11914" r="33528" b="16308"/>
          <a:stretch>
            <a:fillRect/>
          </a:stretch>
        </p:blipFill>
        <p:spPr bwMode="auto">
          <a:xfrm>
            <a:off x="6308381" y="2214554"/>
            <a:ext cx="2621337" cy="33801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ZoneTexte 7"/>
          <p:cNvSpPr txBox="1"/>
          <p:nvPr/>
        </p:nvSpPr>
        <p:spPr>
          <a:xfrm>
            <a:off x="6286512" y="5643578"/>
            <a:ext cx="2643206" cy="400110"/>
          </a:xfrm>
          <a:prstGeom prst="rect">
            <a:avLst/>
          </a:prstGeom>
          <a:noFill/>
        </p:spPr>
        <p:txBody>
          <a:bodyPr wrap="square" rtlCol="0">
            <a:spAutoFit/>
          </a:bodyPr>
          <a:lstStyle/>
          <a:p>
            <a:r>
              <a:rPr lang="fr-FR" sz="2000" dirty="0" smtClean="0">
                <a:hlinkClick r:id="rId5"/>
              </a:rPr>
              <a:t>www.nephro-maroc.org</a:t>
            </a:r>
            <a:endParaRPr lang="fr-FR" sz="2000" dirty="0"/>
          </a:p>
        </p:txBody>
      </p:sp>
      <p:pic>
        <p:nvPicPr>
          <p:cNvPr id="9" name="Picture 2" descr="Résultat de recherche d'images pour &quot;questions&quot;"/>
          <p:cNvPicPr>
            <a:picLocks noChangeAspect="1" noChangeArrowheads="1"/>
          </p:cNvPicPr>
          <p:nvPr/>
        </p:nvPicPr>
        <p:blipFill>
          <a:blip r:embed="rId6"/>
          <a:srcRect/>
          <a:stretch>
            <a:fillRect/>
          </a:stretch>
        </p:blipFill>
        <p:spPr bwMode="auto">
          <a:xfrm>
            <a:off x="357158" y="1714488"/>
            <a:ext cx="8645963" cy="4857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6"/>
          <p:cNvSpPr>
            <a:spLocks noGrp="1"/>
          </p:cNvSpPr>
          <p:nvPr>
            <p:ph type="title"/>
          </p:nvPr>
        </p:nvSpPr>
        <p:spPr/>
        <p:txBody>
          <a:bodyPr>
            <a:normAutofit fontScale="90000"/>
          </a:bodyPr>
          <a:lstStyle/>
          <a:p>
            <a:pPr algn="ctr"/>
            <a:r>
              <a:rPr lang="fr-FR" dirty="0" smtClean="0"/>
              <a:t>«L’IRA vue par les Néphrologues » </a:t>
            </a:r>
            <a:br>
              <a:rPr lang="fr-FR" dirty="0" smtClean="0"/>
            </a:br>
            <a:r>
              <a:rPr lang="fr-FR" sz="3600" dirty="0" smtClean="0">
                <a:solidFill>
                  <a:srgbClr val="FF0000"/>
                </a:solidFill>
                <a:latin typeface="Britannic Bold" pitchFamily="34" charset="0"/>
              </a:rPr>
              <a:t>Enquête nationale - Maroc 2013</a:t>
            </a:r>
            <a:endParaRPr lang="fr-FR" sz="3600" dirty="0" smtClean="0">
              <a:solidFill>
                <a:srgbClr val="FF0000"/>
              </a:solidFill>
            </a:endParaRPr>
          </a:p>
        </p:txBody>
      </p:sp>
      <p:sp>
        <p:nvSpPr>
          <p:cNvPr id="9" name="ZoneTexte 8"/>
          <p:cNvSpPr txBox="1">
            <a:spLocks noChangeArrowheads="1"/>
          </p:cNvSpPr>
          <p:nvPr/>
        </p:nvSpPr>
        <p:spPr bwMode="auto">
          <a:xfrm>
            <a:off x="4419600" y="2362200"/>
            <a:ext cx="3352800" cy="523875"/>
          </a:xfrm>
          <a:prstGeom prst="rect">
            <a:avLst/>
          </a:prstGeom>
          <a:gradFill rotWithShape="1">
            <a:gsLst>
              <a:gs pos="0">
                <a:srgbClr val="CE3B37"/>
              </a:gs>
              <a:gs pos="20000">
                <a:srgbClr val="CB3D3A"/>
              </a:gs>
              <a:gs pos="100000">
                <a:srgbClr val="9B2D2A"/>
              </a:gs>
            </a:gsLst>
            <a:lin ang="5400000"/>
          </a:gradFill>
          <a:ln w="9525">
            <a:solidFill>
              <a:srgbClr val="BE4B48"/>
            </a:solidFill>
            <a:miter lim="800000"/>
            <a:headEnd/>
            <a:tailEnd/>
          </a:ln>
          <a:effectLst>
            <a:outerShdw dist="23000" dir="5400000" rotWithShape="0">
              <a:srgbClr val="808080">
                <a:alpha val="34999"/>
              </a:srgbClr>
            </a:outerShdw>
          </a:effectLst>
        </p:spPr>
        <p:txBody>
          <a:bodyPr>
            <a:spAutoFit/>
          </a:bodyPr>
          <a:lstStyle/>
          <a:p>
            <a:pPr>
              <a:defRPr/>
            </a:pPr>
            <a:r>
              <a:rPr lang="fr-FR" sz="2800">
                <a:solidFill>
                  <a:schemeClr val="bg1"/>
                </a:solidFill>
                <a:latin typeface="Britannic Bold" charset="0"/>
                <a:ea typeface="ＭＳ Ｐゴシック" charset="-128"/>
              </a:rPr>
              <a:t>Incidence</a:t>
            </a:r>
          </a:p>
        </p:txBody>
      </p:sp>
      <p:sp>
        <p:nvSpPr>
          <p:cNvPr id="11" name="ZoneTexte 10"/>
          <p:cNvSpPr txBox="1">
            <a:spLocks noChangeArrowheads="1"/>
          </p:cNvSpPr>
          <p:nvPr/>
        </p:nvSpPr>
        <p:spPr bwMode="auto">
          <a:xfrm>
            <a:off x="4419600" y="2971800"/>
            <a:ext cx="3352800" cy="523875"/>
          </a:xfrm>
          <a:prstGeom prst="rect">
            <a:avLst/>
          </a:prstGeom>
          <a:gradFill rotWithShape="1">
            <a:gsLst>
              <a:gs pos="0">
                <a:srgbClr val="CE3B37"/>
              </a:gs>
              <a:gs pos="20000">
                <a:srgbClr val="CB3D3A"/>
              </a:gs>
              <a:gs pos="100000">
                <a:srgbClr val="9B2D2A"/>
              </a:gs>
            </a:gsLst>
            <a:lin ang="5400000"/>
          </a:gradFill>
          <a:ln w="9525">
            <a:solidFill>
              <a:srgbClr val="BE4B48"/>
            </a:solidFill>
            <a:miter lim="800000"/>
            <a:headEnd/>
            <a:tailEnd/>
          </a:ln>
          <a:effectLst>
            <a:outerShdw dist="23000" dir="5400000" rotWithShape="0">
              <a:srgbClr val="808080">
                <a:alpha val="34999"/>
              </a:srgbClr>
            </a:outerShdw>
          </a:effectLst>
        </p:spPr>
        <p:txBody>
          <a:bodyPr>
            <a:spAutoFit/>
          </a:bodyPr>
          <a:lstStyle/>
          <a:p>
            <a:pPr>
              <a:defRPr/>
            </a:pPr>
            <a:r>
              <a:rPr lang="fr-FR" sz="2800">
                <a:solidFill>
                  <a:schemeClr val="bg1"/>
                </a:solidFill>
                <a:latin typeface="Britannic Bold" charset="0"/>
                <a:ea typeface="ＭＳ Ｐゴシック" charset="-128"/>
              </a:rPr>
              <a:t>Epidémiologie</a:t>
            </a:r>
          </a:p>
        </p:txBody>
      </p:sp>
      <p:sp>
        <p:nvSpPr>
          <p:cNvPr id="12" name="ZoneTexte 11"/>
          <p:cNvSpPr txBox="1">
            <a:spLocks noChangeArrowheads="1"/>
          </p:cNvSpPr>
          <p:nvPr/>
        </p:nvSpPr>
        <p:spPr bwMode="auto">
          <a:xfrm>
            <a:off x="4419600" y="3590925"/>
            <a:ext cx="3352800" cy="523875"/>
          </a:xfrm>
          <a:prstGeom prst="rect">
            <a:avLst/>
          </a:prstGeom>
          <a:gradFill rotWithShape="1">
            <a:gsLst>
              <a:gs pos="0">
                <a:srgbClr val="CE3B37"/>
              </a:gs>
              <a:gs pos="20000">
                <a:srgbClr val="CB3D3A"/>
              </a:gs>
              <a:gs pos="100000">
                <a:srgbClr val="9B2D2A"/>
              </a:gs>
            </a:gsLst>
            <a:lin ang="5400000"/>
          </a:gradFill>
          <a:ln w="9525">
            <a:solidFill>
              <a:srgbClr val="BE4B48"/>
            </a:solidFill>
            <a:miter lim="800000"/>
            <a:headEnd/>
            <a:tailEnd/>
          </a:ln>
          <a:effectLst>
            <a:outerShdw dist="23000" dir="5400000" rotWithShape="0">
              <a:srgbClr val="808080">
                <a:alpha val="34999"/>
              </a:srgbClr>
            </a:outerShdw>
          </a:effectLst>
        </p:spPr>
        <p:txBody>
          <a:bodyPr>
            <a:spAutoFit/>
          </a:bodyPr>
          <a:lstStyle/>
          <a:p>
            <a:pPr>
              <a:defRPr/>
            </a:pPr>
            <a:r>
              <a:rPr lang="fr-FR" sz="2800">
                <a:solidFill>
                  <a:schemeClr val="bg1"/>
                </a:solidFill>
                <a:latin typeface="Britannic Bold" charset="0"/>
                <a:ea typeface="ＭＳ Ｐゴシック" charset="-128"/>
              </a:rPr>
              <a:t>Etiopathogénie</a:t>
            </a:r>
          </a:p>
        </p:txBody>
      </p:sp>
      <p:sp>
        <p:nvSpPr>
          <p:cNvPr id="13" name="ZoneTexte 12"/>
          <p:cNvSpPr txBox="1">
            <a:spLocks noChangeArrowheads="1"/>
          </p:cNvSpPr>
          <p:nvPr/>
        </p:nvSpPr>
        <p:spPr bwMode="auto">
          <a:xfrm>
            <a:off x="4419600" y="5162560"/>
            <a:ext cx="3352800" cy="523875"/>
          </a:xfrm>
          <a:prstGeom prst="rect">
            <a:avLst/>
          </a:prstGeom>
          <a:gradFill rotWithShape="1">
            <a:gsLst>
              <a:gs pos="0">
                <a:srgbClr val="CE3B37"/>
              </a:gs>
              <a:gs pos="20000">
                <a:srgbClr val="CB3D3A"/>
              </a:gs>
              <a:gs pos="100000">
                <a:srgbClr val="9B2D2A"/>
              </a:gs>
            </a:gsLst>
            <a:lin ang="5400000"/>
          </a:gradFill>
          <a:ln w="9525">
            <a:solidFill>
              <a:srgbClr val="BE4B48"/>
            </a:solidFill>
            <a:miter lim="800000"/>
            <a:headEnd/>
            <a:tailEnd/>
          </a:ln>
          <a:effectLst>
            <a:outerShdw dist="23000" dir="5400000" rotWithShape="0">
              <a:srgbClr val="808080">
                <a:alpha val="34999"/>
              </a:srgbClr>
            </a:outerShdw>
          </a:effectLst>
        </p:spPr>
        <p:txBody>
          <a:bodyPr>
            <a:spAutoFit/>
          </a:bodyPr>
          <a:lstStyle/>
          <a:p>
            <a:pPr>
              <a:defRPr/>
            </a:pPr>
            <a:r>
              <a:rPr lang="fr-FR" sz="2800">
                <a:solidFill>
                  <a:schemeClr val="bg1"/>
                </a:solidFill>
                <a:latin typeface="Britannic Bold" charset="0"/>
                <a:ea typeface="ＭＳ Ｐゴシック" charset="-128"/>
              </a:rPr>
              <a:t>Facteurs de risque</a:t>
            </a:r>
          </a:p>
        </p:txBody>
      </p:sp>
      <p:sp>
        <p:nvSpPr>
          <p:cNvPr id="14" name="ZoneTexte 13"/>
          <p:cNvSpPr txBox="1">
            <a:spLocks noChangeArrowheads="1"/>
          </p:cNvSpPr>
          <p:nvPr/>
        </p:nvSpPr>
        <p:spPr bwMode="auto">
          <a:xfrm>
            <a:off x="4419600" y="4191000"/>
            <a:ext cx="3352800" cy="523875"/>
          </a:xfrm>
          <a:prstGeom prst="rect">
            <a:avLst/>
          </a:prstGeom>
          <a:gradFill rotWithShape="1">
            <a:gsLst>
              <a:gs pos="0">
                <a:srgbClr val="CE3B37"/>
              </a:gs>
              <a:gs pos="20000">
                <a:srgbClr val="CB3D3A"/>
              </a:gs>
              <a:gs pos="100000">
                <a:srgbClr val="9B2D2A"/>
              </a:gs>
            </a:gsLst>
            <a:lin ang="5400000"/>
          </a:gradFill>
          <a:ln w="9525">
            <a:solidFill>
              <a:srgbClr val="BE4B48"/>
            </a:solidFill>
            <a:miter lim="800000"/>
            <a:headEnd/>
            <a:tailEnd/>
          </a:ln>
          <a:effectLst>
            <a:outerShdw dist="23000" dir="5400000" rotWithShape="0">
              <a:srgbClr val="808080">
                <a:alpha val="34999"/>
              </a:srgbClr>
            </a:outerShdw>
          </a:effectLst>
        </p:spPr>
        <p:txBody>
          <a:bodyPr>
            <a:spAutoFit/>
          </a:bodyPr>
          <a:lstStyle/>
          <a:p>
            <a:pPr>
              <a:defRPr/>
            </a:pPr>
            <a:r>
              <a:rPr lang="fr-FR" sz="2800">
                <a:solidFill>
                  <a:schemeClr val="bg1"/>
                </a:solidFill>
                <a:latin typeface="Britannic Bold" charset="0"/>
                <a:ea typeface="ＭＳ Ｐゴシック" charset="-128"/>
              </a:rPr>
              <a:t>Pronostic</a:t>
            </a:r>
          </a:p>
        </p:txBody>
      </p:sp>
      <p:sp>
        <p:nvSpPr>
          <p:cNvPr id="15" name="Flèche vers la droite 14"/>
          <p:cNvSpPr>
            <a:spLocks noChangeArrowheads="1"/>
          </p:cNvSpPr>
          <p:nvPr/>
        </p:nvSpPr>
        <p:spPr bwMode="auto">
          <a:xfrm>
            <a:off x="1219200" y="3352800"/>
            <a:ext cx="2971800" cy="457200"/>
          </a:xfrm>
          <a:prstGeom prst="rightArrow">
            <a:avLst>
              <a:gd name="adj1" fmla="val 50000"/>
              <a:gd name="adj2" fmla="val 50014"/>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fr-FR" sz="1800">
              <a:solidFill>
                <a:srgbClr val="FFFFFF"/>
              </a:solidFill>
              <a:latin typeface="Calibri" charset="0"/>
              <a:ea typeface="ＭＳ Ｐゴシック" charset="-128"/>
            </a:endParaRPr>
          </a:p>
        </p:txBody>
      </p:sp>
      <p:sp>
        <p:nvSpPr>
          <p:cNvPr id="16" name="Flèche vers la droite 15"/>
          <p:cNvSpPr>
            <a:spLocks noChangeArrowheads="1"/>
          </p:cNvSpPr>
          <p:nvPr/>
        </p:nvSpPr>
        <p:spPr bwMode="auto">
          <a:xfrm>
            <a:off x="1219200" y="5229235"/>
            <a:ext cx="2971800" cy="457200"/>
          </a:xfrm>
          <a:prstGeom prst="rightArrow">
            <a:avLst>
              <a:gd name="adj1" fmla="val 50000"/>
              <a:gd name="adj2" fmla="val 50014"/>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fr-FR" sz="1800">
              <a:solidFill>
                <a:srgbClr val="FFFFFF"/>
              </a:solidFill>
              <a:latin typeface="Calibri" charset="0"/>
              <a:ea typeface="ＭＳ Ｐゴシック" charset="-128"/>
            </a:endParaRPr>
          </a:p>
        </p:txBody>
      </p:sp>
      <p:sp>
        <p:nvSpPr>
          <p:cNvPr id="27658" name="ZoneTexte 16"/>
          <p:cNvSpPr txBox="1">
            <a:spLocks noChangeArrowheads="1"/>
          </p:cNvSpPr>
          <p:nvPr/>
        </p:nvSpPr>
        <p:spPr bwMode="auto">
          <a:xfrm>
            <a:off x="1143000" y="2971800"/>
            <a:ext cx="2133600" cy="523220"/>
          </a:xfrm>
          <a:prstGeom prst="rect">
            <a:avLst/>
          </a:prstGeom>
          <a:noFill/>
          <a:ln w="9525">
            <a:noFill/>
            <a:miter lim="800000"/>
            <a:headEnd/>
            <a:tailEnd/>
          </a:ln>
        </p:spPr>
        <p:txBody>
          <a:bodyPr>
            <a:spAutoFit/>
          </a:bodyPr>
          <a:lstStyle/>
          <a:p>
            <a:r>
              <a:rPr lang="fr-FR" sz="2800" b="1" dirty="0">
                <a:latin typeface="Britannic Bold" pitchFamily="34" charset="0"/>
              </a:rPr>
              <a:t>Descriptive</a:t>
            </a:r>
          </a:p>
        </p:txBody>
      </p:sp>
      <p:sp>
        <p:nvSpPr>
          <p:cNvPr id="27659" name="ZoneTexte 17"/>
          <p:cNvSpPr txBox="1">
            <a:spLocks noChangeArrowheads="1"/>
          </p:cNvSpPr>
          <p:nvPr/>
        </p:nvSpPr>
        <p:spPr bwMode="auto">
          <a:xfrm>
            <a:off x="1143000" y="4857760"/>
            <a:ext cx="2133600" cy="523875"/>
          </a:xfrm>
          <a:prstGeom prst="rect">
            <a:avLst/>
          </a:prstGeom>
          <a:noFill/>
          <a:ln w="9525">
            <a:noFill/>
            <a:miter lim="800000"/>
            <a:headEnd/>
            <a:tailEnd/>
          </a:ln>
        </p:spPr>
        <p:txBody>
          <a:bodyPr>
            <a:spAutoFit/>
          </a:bodyPr>
          <a:lstStyle/>
          <a:p>
            <a:r>
              <a:rPr lang="fr-FR" sz="2800" b="1" dirty="0">
                <a:latin typeface="Britannic Bold" pitchFamily="34" charset="0"/>
              </a:rPr>
              <a:t>Analytique</a:t>
            </a:r>
          </a:p>
        </p:txBody>
      </p:sp>
      <p:sp>
        <p:nvSpPr>
          <p:cNvPr id="17" name="ZoneTexte 16"/>
          <p:cNvSpPr txBox="1"/>
          <p:nvPr/>
        </p:nvSpPr>
        <p:spPr>
          <a:xfrm>
            <a:off x="6786578" y="6429396"/>
            <a:ext cx="2357422" cy="369332"/>
          </a:xfrm>
          <a:prstGeom prst="rect">
            <a:avLst/>
          </a:prstGeom>
          <a:noFill/>
        </p:spPr>
        <p:txBody>
          <a:bodyPr wrap="square" rtlCol="0">
            <a:spAutoFit/>
          </a:bodyPr>
          <a:lstStyle/>
          <a:p>
            <a:pPr algn="r"/>
            <a:r>
              <a:rPr lang="fr-FR" dirty="0" smtClean="0"/>
              <a:t>El </a:t>
            </a:r>
            <a:r>
              <a:rPr lang="fr-FR" dirty="0" err="1" smtClean="0"/>
              <a:t>Khayat</a:t>
            </a:r>
            <a:r>
              <a:rPr lang="fr-FR" dirty="0" smtClean="0"/>
              <a:t> S et al. </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contenu 2"/>
          <p:cNvSpPr>
            <a:spLocks noGrp="1"/>
          </p:cNvSpPr>
          <p:nvPr>
            <p:ph idx="1"/>
          </p:nvPr>
        </p:nvSpPr>
        <p:spPr/>
        <p:txBody>
          <a:bodyPr>
            <a:normAutofit/>
          </a:bodyPr>
          <a:lstStyle/>
          <a:p>
            <a:pPr>
              <a:lnSpc>
                <a:spcPct val="150000"/>
              </a:lnSpc>
            </a:pPr>
            <a:r>
              <a:rPr lang="fr-FR" sz="2800" dirty="0" smtClean="0"/>
              <a:t>Appel à participer: Néphrologues</a:t>
            </a:r>
          </a:p>
          <a:p>
            <a:pPr>
              <a:lnSpc>
                <a:spcPct val="150000"/>
              </a:lnSpc>
            </a:pPr>
            <a:r>
              <a:rPr lang="fr-FR" sz="2800" dirty="0" smtClean="0"/>
              <a:t>Etude prospective: 1</a:t>
            </a:r>
            <a:r>
              <a:rPr lang="fr-FR" sz="2800" baseline="30000" dirty="0" smtClean="0"/>
              <a:t>er</a:t>
            </a:r>
            <a:r>
              <a:rPr lang="fr-FR" sz="2800" dirty="0" smtClean="0"/>
              <a:t> Sept 2012 - 28 </a:t>
            </a:r>
            <a:r>
              <a:rPr lang="fr-FR" sz="2800" dirty="0" err="1" smtClean="0"/>
              <a:t>Févr</a:t>
            </a:r>
            <a:r>
              <a:rPr lang="fr-FR" sz="2800" dirty="0" smtClean="0"/>
              <a:t> 2013</a:t>
            </a:r>
          </a:p>
          <a:p>
            <a:pPr>
              <a:lnSpc>
                <a:spcPct val="150000"/>
              </a:lnSpc>
            </a:pPr>
            <a:r>
              <a:rPr lang="fr-FR" sz="2800" dirty="0" smtClean="0"/>
              <a:t>Critères d’inclusion: cas incidents d’IRA (KDIGO 2012; RBPM 2009)</a:t>
            </a:r>
          </a:p>
          <a:p>
            <a:pPr>
              <a:lnSpc>
                <a:spcPct val="150000"/>
              </a:lnSpc>
            </a:pPr>
            <a:r>
              <a:rPr lang="fr-FR" sz="2800" dirty="0" smtClean="0"/>
              <a:t>Support de recueil des données </a:t>
            </a:r>
            <a:r>
              <a:rPr lang="fr-FR" sz="3200" dirty="0" smtClean="0">
                <a:latin typeface="Britannic Bold" pitchFamily="34" charset="0"/>
              </a:rPr>
              <a:t> </a:t>
            </a:r>
            <a:r>
              <a:rPr lang="fr-FR" sz="3200" b="1" dirty="0" smtClean="0">
                <a:latin typeface="Britannic Bold" pitchFamily="34" charset="0"/>
              </a:rPr>
              <a:t> </a:t>
            </a:r>
            <a:r>
              <a:rPr lang="fr-FR" sz="3200" dirty="0" smtClean="0">
                <a:latin typeface="Britannic Bold" pitchFamily="34" charset="0"/>
              </a:rPr>
              <a:t> </a:t>
            </a:r>
          </a:p>
          <a:p>
            <a:pPr>
              <a:lnSpc>
                <a:spcPct val="150000"/>
              </a:lnSpc>
              <a:buFont typeface="Arial" pitchFamily="34" charset="0"/>
              <a:buNone/>
            </a:pPr>
            <a:endParaRPr lang="fr-FR" sz="3200" dirty="0" smtClean="0"/>
          </a:p>
        </p:txBody>
      </p:sp>
      <p:sp>
        <p:nvSpPr>
          <p:cNvPr id="31747" name="Titre 6"/>
          <p:cNvSpPr>
            <a:spLocks noGrp="1"/>
          </p:cNvSpPr>
          <p:nvPr>
            <p:ph type="title"/>
          </p:nvPr>
        </p:nvSpPr>
        <p:spPr/>
        <p:txBody>
          <a:bodyPr>
            <a:normAutofit fontScale="90000"/>
          </a:bodyPr>
          <a:lstStyle/>
          <a:p>
            <a:pPr algn="ctr"/>
            <a:r>
              <a:rPr lang="fr-FR" dirty="0" smtClean="0"/>
              <a:t>«L’IRA vue par les Néphrologues » </a:t>
            </a:r>
            <a:br>
              <a:rPr lang="fr-FR" dirty="0" smtClean="0"/>
            </a:br>
            <a:r>
              <a:rPr lang="fr-FR" sz="3600" dirty="0" smtClean="0">
                <a:solidFill>
                  <a:srgbClr val="FF0000"/>
                </a:solidFill>
                <a:latin typeface="Britannic Bold" pitchFamily="34" charset="0"/>
              </a:rPr>
              <a:t>Enquête nationale - Maroc 2013</a:t>
            </a:r>
            <a:endParaRPr lang="fr-FR" sz="3600" dirty="0" smtClean="0"/>
          </a:p>
        </p:txBody>
      </p:sp>
      <p:sp>
        <p:nvSpPr>
          <p:cNvPr id="4" name="ZoneTexte 3"/>
          <p:cNvSpPr txBox="1"/>
          <p:nvPr/>
        </p:nvSpPr>
        <p:spPr>
          <a:xfrm>
            <a:off x="6786578" y="6429396"/>
            <a:ext cx="2357422" cy="369332"/>
          </a:xfrm>
          <a:prstGeom prst="rect">
            <a:avLst/>
          </a:prstGeom>
          <a:noFill/>
        </p:spPr>
        <p:txBody>
          <a:bodyPr wrap="square" rtlCol="0">
            <a:spAutoFit/>
          </a:bodyPr>
          <a:lstStyle/>
          <a:p>
            <a:pPr algn="r"/>
            <a:r>
              <a:rPr lang="fr-FR" dirty="0" smtClean="0"/>
              <a:t>El </a:t>
            </a:r>
            <a:r>
              <a:rPr lang="fr-FR" dirty="0" err="1" smtClean="0"/>
              <a:t>Khayat</a:t>
            </a:r>
            <a:r>
              <a:rPr lang="fr-FR" dirty="0" smtClean="0"/>
              <a:t> S et al. </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Image 4"/>
          <p:cNvPicPr>
            <a:picLocks noChangeAspect="1"/>
          </p:cNvPicPr>
          <p:nvPr/>
        </p:nvPicPr>
        <p:blipFill>
          <a:blip r:embed="rId2"/>
          <a:srcRect/>
          <a:stretch>
            <a:fillRect/>
          </a:stretch>
        </p:blipFill>
        <p:spPr bwMode="auto">
          <a:xfrm>
            <a:off x="857224" y="76200"/>
            <a:ext cx="7551738"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Référentiel</a:t>
            </a:r>
            <a:endParaRPr lang="fr-FR" dirty="0"/>
          </a:p>
        </p:txBody>
      </p:sp>
      <p:pic>
        <p:nvPicPr>
          <p:cNvPr id="53250" name="Picture 2"/>
          <p:cNvPicPr>
            <a:picLocks noChangeAspect="1" noChangeArrowheads="1"/>
          </p:cNvPicPr>
          <p:nvPr/>
        </p:nvPicPr>
        <p:blipFill>
          <a:blip r:embed="rId2"/>
          <a:srcRect l="35176" t="11914" r="33528" b="16308"/>
          <a:stretch>
            <a:fillRect/>
          </a:stretch>
        </p:blipFill>
        <p:spPr bwMode="auto">
          <a:xfrm>
            <a:off x="1214414" y="1857364"/>
            <a:ext cx="3286148" cy="4237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ZoneTexte 4"/>
          <p:cNvSpPr txBox="1"/>
          <p:nvPr/>
        </p:nvSpPr>
        <p:spPr>
          <a:xfrm>
            <a:off x="4714876" y="5832479"/>
            <a:ext cx="4786346" cy="954107"/>
          </a:xfrm>
          <a:prstGeom prst="rect">
            <a:avLst/>
          </a:prstGeom>
          <a:noFill/>
        </p:spPr>
        <p:txBody>
          <a:bodyPr wrap="square" rtlCol="0">
            <a:spAutoFit/>
          </a:bodyPr>
          <a:lstStyle/>
          <a:p>
            <a:r>
              <a:rPr lang="fr-FR" sz="2800" dirty="0" smtClean="0">
                <a:hlinkClick r:id="rId3"/>
              </a:rPr>
              <a:t>www.nephro-maroc.org</a:t>
            </a:r>
            <a:endParaRPr lang="fr-FR" sz="2800" dirty="0" smtClean="0"/>
          </a:p>
          <a:p>
            <a:endParaRPr lang="fr-FR"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645</TotalTime>
  <Words>2520</Words>
  <PresentationFormat>Affichage à l'écran (4:3)</PresentationFormat>
  <Paragraphs>461</Paragraphs>
  <Slides>55</Slides>
  <Notes>18</Notes>
  <HiddenSlides>0</HiddenSlides>
  <MMClips>0</MMClips>
  <ScaleCrop>false</ScaleCrop>
  <HeadingPairs>
    <vt:vector size="8" baseType="variant">
      <vt:variant>
        <vt:lpstr>Thème</vt:lpstr>
      </vt:variant>
      <vt:variant>
        <vt:i4>1</vt:i4>
      </vt:variant>
      <vt:variant>
        <vt:lpstr>Liaisons</vt:lpstr>
      </vt:variant>
      <vt:variant>
        <vt:i4>4</vt:i4>
      </vt:variant>
      <vt:variant>
        <vt:lpstr>Serveurs OLE incorporés</vt:lpstr>
      </vt:variant>
      <vt:variant>
        <vt:i4>3</vt:i4>
      </vt:variant>
      <vt:variant>
        <vt:lpstr>Titres des diapositives</vt:lpstr>
      </vt:variant>
      <vt:variant>
        <vt:i4>55</vt:i4>
      </vt:variant>
    </vt:vector>
  </HeadingPairs>
  <TitlesOfParts>
    <vt:vector size="63" baseType="lpstr">
      <vt:lpstr>Médian</vt:lpstr>
      <vt:lpstr>???</vt:lpstr>
      <vt:lpstr>???</vt:lpstr>
      <vt:lpstr>???</vt:lpstr>
      <vt:lpstr>???</vt:lpstr>
      <vt:lpstr>Feuille Microsoft Office Excel 97-2003</vt:lpstr>
      <vt:lpstr>Graphique</vt:lpstr>
      <vt:lpstr>Worksheet</vt:lpstr>
      <vt:lpstr>Dialyse  au cours de l’IRA</vt:lpstr>
      <vt:lpstr>Programme</vt:lpstr>
      <vt:lpstr>L’Insuffisance Rénale Aiguë tue!!</vt:lpstr>
      <vt:lpstr>Diapositive 4</vt:lpstr>
      <vt:lpstr>Diapositive 5</vt:lpstr>
      <vt:lpstr>«L’IRA vue par les Néphrologues »  Enquête nationale - Maroc 2013</vt:lpstr>
      <vt:lpstr>«L’IRA vue par les Néphrologues »  Enquête nationale - Maroc 2013</vt:lpstr>
      <vt:lpstr>Diapositive 8</vt:lpstr>
      <vt:lpstr>Référentiel</vt:lpstr>
      <vt:lpstr>Diapositive 10</vt:lpstr>
      <vt:lpstr>Diapositive 11</vt:lpstr>
      <vt:lpstr>Diapositive 12</vt:lpstr>
      <vt:lpstr>Diapositive 13</vt:lpstr>
      <vt:lpstr>Diapositive 14</vt:lpstr>
      <vt:lpstr>Quand commencer la dialyse?</vt:lpstr>
      <vt:lpstr>Quelle technique pour quel patient?</vt:lpstr>
      <vt:lpstr>Comparaison des techniques de dialyse</vt:lpstr>
      <vt:lpstr>Fréquence et dose de dialyse</vt:lpstr>
      <vt:lpstr>«L’IRA vue par les Néphrologues »  Enquête nationale - Maroc 2013</vt:lpstr>
      <vt:lpstr>Diapositive 20</vt:lpstr>
      <vt:lpstr>Diapositive 21</vt:lpstr>
      <vt:lpstr>Diapositive 22</vt:lpstr>
      <vt:lpstr>Causes IRA Maroc: Top 10</vt:lpstr>
      <vt:lpstr>IRA Afrique : 3 premières causes par pays</vt:lpstr>
      <vt:lpstr>Traitement dialytique</vt:lpstr>
      <vt:lpstr>Facteurs de risque de dialyse Etude univariée / multivariée</vt:lpstr>
      <vt:lpstr>Diapositive 27</vt:lpstr>
      <vt:lpstr>Diapositive 28</vt:lpstr>
      <vt:lpstr>        Survie hospitalière et stade d’IRA</vt:lpstr>
      <vt:lpstr>Diapositive 30</vt:lpstr>
      <vt:lpstr>Suivi post-IRA</vt:lpstr>
      <vt:lpstr>J’ai toujours beaucoup de questions</vt:lpstr>
      <vt:lpstr>Pays développés Vs Pays à faible revenu Classification de la banque mondiale</vt:lpstr>
      <vt:lpstr>Diapositive 34</vt:lpstr>
      <vt:lpstr>Diapositive 35</vt:lpstr>
      <vt:lpstr>Diapositive 36</vt:lpstr>
      <vt:lpstr>Diapositive 37</vt:lpstr>
      <vt:lpstr>Diapositive 38</vt:lpstr>
      <vt:lpstr>Causes of acute kidney injury in children and adults</vt:lpstr>
      <vt:lpstr>Diapositive 40</vt:lpstr>
      <vt:lpstr>Indication for dialysis and access to dialysis in adults and children with AKI</vt:lpstr>
      <vt:lpstr>Conclusions: Indication for dialysis and access to dialysis in adults and children with AKI</vt:lpstr>
      <vt:lpstr>« 0 by 25 »</vt:lpstr>
      <vt:lpstr>Développer la DP dans l’IRA de l’enfant</vt:lpstr>
      <vt:lpstr>Diapositive 45</vt:lpstr>
      <vt:lpstr>DP dans le traitement de l’IRA en Afrique</vt:lpstr>
      <vt:lpstr>PD in Sub-Saharan Africa</vt:lpstr>
      <vt:lpstr>PD in Sub-Saharan Africa</vt:lpstr>
      <vt:lpstr>PD in Sub-Saharan Africa</vt:lpstr>
      <vt:lpstr>PD vs. HD in the management of paediatric acute kidney injury in Kano, Nigeria: a cost analysis</vt:lpstr>
      <vt:lpstr>PD vs. HD in the management of paediatric acute kidney injury in Kano, Nigeria: a cost analysis</vt:lpstr>
      <vt:lpstr>PD vs. HD in the management of paediatric acute kidney injury in Kano, Nigeria: a cost analysis</vt:lpstr>
      <vt:lpstr>PD vs. HD in the management of paediatric acute kidney injury in Kano, Nigeria: a cost analysis</vt:lpstr>
      <vt:lpstr>PD vs. HD in the management of paediatric acute kidney injury in Kano, Nigeria: a cost analysis</vt:lpstr>
      <vt:lpstr>Pour plus d’informations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PC-HP</dc:creator>
  <cp:lastModifiedBy>PC-HP</cp:lastModifiedBy>
  <cp:revision>103</cp:revision>
  <dcterms:created xsi:type="dcterms:W3CDTF">2017-03-12T17:13:26Z</dcterms:created>
  <dcterms:modified xsi:type="dcterms:W3CDTF">2017-03-14T08:11:52Z</dcterms:modified>
</cp:coreProperties>
</file>